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sldIdLst>
    <p:sldId id="296" r:id="rId3"/>
    <p:sldId id="303" r:id="rId4"/>
    <p:sldId id="325" r:id="rId5"/>
    <p:sldId id="309" r:id="rId6"/>
    <p:sldId id="306" r:id="rId7"/>
    <p:sldId id="331" r:id="rId8"/>
    <p:sldId id="332" r:id="rId9"/>
    <p:sldId id="333" r:id="rId10"/>
    <p:sldId id="334" r:id="rId11"/>
    <p:sldId id="335" r:id="rId12"/>
    <p:sldId id="337" r:id="rId13"/>
    <p:sldId id="338" r:id="rId14"/>
    <p:sldId id="339" r:id="rId15"/>
    <p:sldId id="340" r:id="rId16"/>
    <p:sldId id="341" r:id="rId17"/>
    <p:sldId id="336" r:id="rId18"/>
    <p:sldId id="291" r:id="rId19"/>
    <p:sldId id="292" r:id="rId20"/>
    <p:sldId id="293" r:id="rId21"/>
    <p:sldId id="294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79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04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355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140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4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586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2886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191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5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040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75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453A-B15E-41A2-9D2E-78D8644AA88E}" type="datetimeFigureOut">
              <a:rPr lang="sk-SK" smtClean="0"/>
              <a:t>5. 3. 2025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4E347-8BF7-4EC8-A23C-9FEE68F335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30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7511"/>
          </a:xfrm>
        </p:spPr>
        <p:txBody>
          <a:bodyPr>
            <a:normAutofit/>
          </a:bodyPr>
          <a:lstStyle/>
          <a:p>
            <a:r>
              <a:rPr lang="en-US" b="1" dirty="0"/>
              <a:t>Local</a:t>
            </a:r>
            <a:r>
              <a:rPr lang="sk-SK" b="1" dirty="0"/>
              <a:t> </a:t>
            </a:r>
            <a:r>
              <a:rPr lang="sk-SK" b="1" dirty="0" err="1"/>
              <a:t>Government</a:t>
            </a:r>
            <a:r>
              <a:rPr lang="en-US" b="1" dirty="0"/>
              <a:t> </a:t>
            </a:r>
            <a:r>
              <a:rPr lang="sk-SK" b="1" dirty="0"/>
              <a:t>in </a:t>
            </a:r>
            <a:r>
              <a:rPr lang="sk-SK" b="1" dirty="0" err="1"/>
              <a:t>Poland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964225"/>
            <a:ext cx="12192000" cy="3893775"/>
          </a:xfrm>
        </p:spPr>
        <p:txBody>
          <a:bodyPr>
            <a:normAutofit lnSpcReduction="10000"/>
          </a:bodyPr>
          <a:lstStyle/>
          <a:p>
            <a:r>
              <a:rPr lang="en-US" sz="2600" i="1" dirty="0"/>
              <a:t>Lecture for the students of the </a:t>
            </a:r>
            <a:r>
              <a:rPr lang="sk-SK" sz="2600" i="1" dirty="0" err="1"/>
              <a:t>Institute</a:t>
            </a:r>
            <a:r>
              <a:rPr lang="sk-SK" sz="2600" i="1" dirty="0"/>
              <a:t> of </a:t>
            </a:r>
            <a:r>
              <a:rPr lang="sk-SK" sz="2600" i="1" dirty="0" err="1"/>
              <a:t>Political</a:t>
            </a:r>
            <a:r>
              <a:rPr lang="sk-SK" sz="2600" i="1" dirty="0"/>
              <a:t> </a:t>
            </a:r>
            <a:r>
              <a:rPr lang="sk-SK" sz="2600" i="1" dirty="0" err="1"/>
              <a:t>Studies</a:t>
            </a:r>
            <a:r>
              <a:rPr lang="sk-SK" sz="2600" i="1" dirty="0"/>
              <a:t>,</a:t>
            </a:r>
          </a:p>
          <a:p>
            <a:r>
              <a:rPr lang="en-US" sz="2600" i="1" dirty="0"/>
              <a:t>Faculty of Social Sciences, Charles University in Prague</a:t>
            </a:r>
          </a:p>
          <a:p>
            <a:endParaRPr lang="sk-SK" dirty="0"/>
          </a:p>
          <a:p>
            <a:r>
              <a:rPr lang="en-US" sz="2800" b="1" dirty="0"/>
              <a:t>Daniel Klimovský</a:t>
            </a:r>
            <a:r>
              <a:rPr lang="en-US" sz="2800" dirty="0"/>
              <a:t> </a:t>
            </a:r>
            <a:r>
              <a:rPr lang="sk-SK" sz="2800" dirty="0"/>
              <a:t>(</a:t>
            </a:r>
            <a:r>
              <a:rPr lang="en-US" sz="2800" dirty="0"/>
              <a:t>Comenius University </a:t>
            </a:r>
            <a:r>
              <a:rPr lang="sk-SK" sz="2800" dirty="0"/>
              <a:t>in Bratislava)</a:t>
            </a:r>
          </a:p>
          <a:p>
            <a:endParaRPr lang="sk-SK" dirty="0"/>
          </a:p>
          <a:p>
            <a:r>
              <a:rPr lang="sk-SK" sz="2000" dirty="0"/>
              <a:t>6 </a:t>
            </a:r>
            <a:r>
              <a:rPr lang="en-US" sz="2000" dirty="0"/>
              <a:t>March </a:t>
            </a:r>
            <a:r>
              <a:rPr lang="sk-SK" sz="2000" dirty="0"/>
              <a:t>2025, </a:t>
            </a:r>
            <a:r>
              <a:rPr lang="sk-SK" sz="2000" dirty="0" err="1"/>
              <a:t>Prague</a:t>
            </a:r>
            <a:endParaRPr lang="sk-SK" sz="2000" dirty="0"/>
          </a:p>
          <a:p>
            <a:endParaRPr lang="sk-SK" sz="2000" dirty="0"/>
          </a:p>
          <a:p>
            <a:pPr algn="l"/>
            <a:r>
              <a:rPr lang="sk-SK" sz="2000" dirty="0"/>
              <a:t>	E-mail:  		daniel.klimovsky@uniba.sk</a:t>
            </a:r>
          </a:p>
          <a:p>
            <a:pPr algn="l"/>
            <a:r>
              <a:rPr lang="sk-SK" sz="2000" dirty="0"/>
              <a:t>	</a:t>
            </a:r>
            <a:r>
              <a:rPr lang="sk-SK" sz="2000" dirty="0" err="1"/>
              <a:t>Instagram</a:t>
            </a:r>
            <a:r>
              <a:rPr lang="sk-SK" sz="2000" dirty="0"/>
              <a:t>: 	</a:t>
            </a:r>
            <a:r>
              <a:rPr lang="sk-SK" sz="2000" dirty="0" err="1"/>
              <a:t>daniel.klimovsky</a:t>
            </a:r>
            <a:endParaRPr lang="sk-SK" sz="2000" dirty="0"/>
          </a:p>
          <a:p>
            <a:pPr algn="r"/>
            <a:endParaRPr lang="sk-SK" sz="16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262" y="352696"/>
            <a:ext cx="2808588" cy="112950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" y="349035"/>
            <a:ext cx="2918555" cy="11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6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35731-919A-4C44-ABE0-94034B55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Regional</a:t>
            </a:r>
            <a:r>
              <a:rPr lang="sk-SK" dirty="0"/>
              <a:t> level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BEA9B9-E002-498D-9B15-9FF8889A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16 </a:t>
            </a:r>
            <a:r>
              <a:rPr lang="sk-SK" dirty="0" err="1"/>
              <a:t>voivodships</a:t>
            </a:r>
            <a:r>
              <a:rPr lang="sk-SK" dirty="0"/>
              <a:t> in </a:t>
            </a:r>
            <a:r>
              <a:rPr lang="sk-SK" dirty="0" err="1"/>
              <a:t>Poland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551A2D8-9D5E-4866-B8D1-200B26079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680" y="530087"/>
            <a:ext cx="6592198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CFBFD-5676-45A2-B927-2E803FA6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bodies</a:t>
            </a:r>
            <a:r>
              <a:rPr lang="sk-SK" dirty="0"/>
              <a:t> at </a:t>
            </a:r>
            <a:r>
              <a:rPr lang="sk-SK" dirty="0" err="1"/>
              <a:t>municipal</a:t>
            </a:r>
            <a:r>
              <a:rPr lang="sk-SK" dirty="0"/>
              <a:t> level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73CAEC57-0E53-40B4-86F2-3FADFCE4E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022" y="2039147"/>
            <a:ext cx="8471955" cy="45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FC511-B60D-40D0-AB0C-543020C2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bodies</a:t>
            </a:r>
            <a:r>
              <a:rPr lang="sk-SK" dirty="0"/>
              <a:t> at </a:t>
            </a:r>
            <a:r>
              <a:rPr lang="sk-SK" dirty="0" err="1"/>
              <a:t>county</a:t>
            </a:r>
            <a:r>
              <a:rPr lang="sk-SK" dirty="0"/>
              <a:t>/</a:t>
            </a:r>
            <a:r>
              <a:rPr lang="sk-SK" dirty="0" err="1"/>
              <a:t>district</a:t>
            </a:r>
            <a:r>
              <a:rPr lang="sk-SK" dirty="0"/>
              <a:t> level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E3D8A511-5808-46A5-BDEC-662E142F4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545" y="2040628"/>
            <a:ext cx="8812909" cy="46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2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F756EA-3E4D-4CF0-8916-AE59FF5D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bodies</a:t>
            </a:r>
            <a:r>
              <a:rPr lang="sk-SK" dirty="0"/>
              <a:t> at </a:t>
            </a:r>
            <a:r>
              <a:rPr lang="sk-SK" dirty="0" err="1"/>
              <a:t>regional</a:t>
            </a:r>
            <a:r>
              <a:rPr lang="sk-SK" dirty="0"/>
              <a:t> level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817C08B-5CEE-431A-9C8D-7A02AB3F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509" y="2106889"/>
            <a:ext cx="8748982" cy="45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63486-806D-4D4B-A6E2-CF1CE879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Tasks</a:t>
            </a:r>
            <a:r>
              <a:rPr lang="sk-SK" dirty="0"/>
              <a:t> of </a:t>
            </a:r>
            <a:r>
              <a:rPr lang="sk-SK" dirty="0" err="1"/>
              <a:t>municipalities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CBB4FD-FB14-4F8A-919D-8FE5BE8E2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Management of municipal roads, streets, bridges and traffic organization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Water supply, sewage, waste disposal</a:t>
            </a:r>
            <a:r>
              <a:rPr lang="sk-SK" dirty="0"/>
              <a:t>		</a:t>
            </a:r>
            <a:r>
              <a:rPr lang="en-US" dirty="0"/>
              <a:t>Heat and electricity supply</a:t>
            </a:r>
            <a:r>
              <a:rPr lang="sk-SK" dirty="0"/>
              <a:t>		</a:t>
            </a:r>
          </a:p>
          <a:p>
            <a:pPr marL="0" indent="0">
              <a:buNone/>
            </a:pPr>
            <a:r>
              <a:rPr lang="sk-SK" dirty="0"/>
              <a:t>L</a:t>
            </a:r>
            <a:r>
              <a:rPr lang="en-US" dirty="0" err="1"/>
              <a:t>ocal</a:t>
            </a:r>
            <a:r>
              <a:rPr lang="en-US" dirty="0"/>
              <a:t> public transport</a:t>
            </a:r>
            <a:r>
              <a:rPr lang="sk-SK" dirty="0"/>
              <a:t>						</a:t>
            </a:r>
            <a:r>
              <a:rPr lang="en-US" dirty="0"/>
              <a:t>Health and social welfare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Housing</a:t>
            </a:r>
            <a:r>
              <a:rPr lang="sk-SK" dirty="0"/>
              <a:t>									</a:t>
            </a:r>
            <a:r>
              <a:rPr lang="en-US" dirty="0"/>
              <a:t>Education</a:t>
            </a:r>
            <a:endParaRPr lang="sk-SK" dirty="0"/>
          </a:p>
          <a:p>
            <a:pPr marL="0" indent="0">
              <a:buNone/>
            </a:pPr>
            <a:r>
              <a:rPr lang="en-US" dirty="0"/>
              <a:t>Culture (municipal and public libraries, sports infrastructure)</a:t>
            </a:r>
          </a:p>
          <a:p>
            <a:pPr marL="0" indent="0">
              <a:buNone/>
            </a:pPr>
            <a:r>
              <a:rPr lang="en-US" dirty="0"/>
              <a:t>Municipal greenery</a:t>
            </a:r>
            <a:r>
              <a:rPr lang="sk-SK" dirty="0"/>
              <a:t>							</a:t>
            </a:r>
            <a:r>
              <a:rPr lang="en-US" dirty="0"/>
              <a:t>Cemeteries</a:t>
            </a:r>
          </a:p>
          <a:p>
            <a:pPr marL="0" indent="0">
              <a:buNone/>
            </a:pPr>
            <a:r>
              <a:rPr lang="en-US" dirty="0"/>
              <a:t>Maintenance of markets and halls</a:t>
            </a:r>
            <a:r>
              <a:rPr lang="sk-SK" dirty="0"/>
              <a:t>			</a:t>
            </a:r>
            <a:r>
              <a:rPr lang="en-US" dirty="0"/>
              <a:t>Fire protection </a:t>
            </a:r>
          </a:p>
        </p:txBody>
      </p:sp>
    </p:spTree>
    <p:extLst>
      <p:ext uri="{BB962C8B-B14F-4D97-AF65-F5344CB8AC3E}">
        <p14:creationId xmlns:p14="http://schemas.microsoft.com/office/powerpoint/2010/main" val="1992512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25A59-2276-4141-BA82-68CE2927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Electoral</a:t>
            </a:r>
            <a:r>
              <a:rPr lang="sk-SK" dirty="0"/>
              <a:t> </a:t>
            </a:r>
            <a:r>
              <a:rPr lang="sk-SK" dirty="0" err="1"/>
              <a:t>changes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5DBBA49-53C9-4A39-9D4A-DA4D08932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247242" cy="3318936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In 2002, </a:t>
            </a:r>
            <a:r>
              <a:rPr lang="sk-SK" dirty="0" err="1"/>
              <a:t>Poland</a:t>
            </a:r>
            <a:r>
              <a:rPr lang="sk-SK" dirty="0"/>
              <a:t> </a:t>
            </a:r>
            <a:r>
              <a:rPr lang="sk-SK" dirty="0" err="1"/>
              <a:t>introduced</a:t>
            </a:r>
            <a:r>
              <a:rPr lang="sk-SK" dirty="0"/>
              <a:t> a </a:t>
            </a:r>
            <a:r>
              <a:rPr lang="sk-SK" dirty="0" err="1"/>
              <a:t>direct</a:t>
            </a:r>
            <a:r>
              <a:rPr lang="sk-SK" dirty="0"/>
              <a:t> </a:t>
            </a:r>
            <a:r>
              <a:rPr lang="sk-SK" dirty="0" err="1"/>
              <a:t>election</a:t>
            </a:r>
            <a:r>
              <a:rPr lang="sk-SK" dirty="0"/>
              <a:t> of </a:t>
            </a:r>
            <a:r>
              <a:rPr lang="sk-SK" dirty="0" err="1"/>
              <a:t>mayors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a </a:t>
            </a:r>
            <a:r>
              <a:rPr lang="sk-SK" dirty="0" err="1"/>
              <a:t>two-round</a:t>
            </a:r>
            <a:r>
              <a:rPr lang="sk-SK" dirty="0"/>
              <a:t> </a:t>
            </a:r>
            <a:r>
              <a:rPr lang="sk-SK" dirty="0" err="1"/>
              <a:t>system</a:t>
            </a:r>
            <a:endParaRPr lang="sk-SK" dirty="0"/>
          </a:p>
          <a:p>
            <a:endParaRPr lang="sk-SK" dirty="0"/>
          </a:p>
          <a:p>
            <a:r>
              <a:rPr lang="en-US" dirty="0"/>
              <a:t>In 2018, Poland adopted single-mandate election districts in municipalities up to 20,000 inhabitants and extends the term of local government bodies from 4 to 5 years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776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897BB-B08B-4E68-A24D-BA56436B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982132"/>
            <a:ext cx="10999304" cy="1303867"/>
          </a:xfrm>
        </p:spPr>
        <p:txBody>
          <a:bodyPr>
            <a:normAutofit/>
          </a:bodyPr>
          <a:lstStyle/>
          <a:p>
            <a:r>
              <a:rPr lang="sk-SK" dirty="0" err="1"/>
              <a:t>Participatory</a:t>
            </a:r>
            <a:r>
              <a:rPr lang="sk-SK" dirty="0"/>
              <a:t> </a:t>
            </a:r>
            <a:r>
              <a:rPr lang="sk-SK" dirty="0" err="1"/>
              <a:t>budgeting</a:t>
            </a:r>
            <a:r>
              <a:rPr lang="sk-SK" dirty="0"/>
              <a:t> and </a:t>
            </a:r>
            <a:r>
              <a:rPr lang="sk-SK" dirty="0" err="1"/>
              <a:t>civic</a:t>
            </a:r>
            <a:r>
              <a:rPr lang="sk-SK" dirty="0"/>
              <a:t> </a:t>
            </a:r>
            <a:r>
              <a:rPr lang="sk-SK" dirty="0" err="1"/>
              <a:t>engagement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E85351-CFCA-4571-AED9-01EE0C0D8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dirty="0" err="1"/>
              <a:t>Recently</a:t>
            </a:r>
            <a:r>
              <a:rPr lang="sk-SK" dirty="0"/>
              <a:t>, </a:t>
            </a:r>
            <a:r>
              <a:rPr lang="sk-SK" dirty="0" err="1"/>
              <a:t>Poland</a:t>
            </a:r>
            <a:r>
              <a:rPr lang="sk-SK" dirty="0"/>
              <a:t> </a:t>
            </a:r>
            <a:r>
              <a:rPr lang="sk-SK" dirty="0" err="1"/>
              <a:t>adopted</a:t>
            </a:r>
            <a:r>
              <a:rPr lang="sk-SK" dirty="0"/>
              <a:t> </a:t>
            </a:r>
            <a:r>
              <a:rPr lang="sk-SK" dirty="0" err="1"/>
              <a:t>legal</a:t>
            </a:r>
            <a:r>
              <a:rPr lang="sk-SK" dirty="0"/>
              <a:t> </a:t>
            </a:r>
            <a:r>
              <a:rPr lang="sk-SK" dirty="0" err="1"/>
              <a:t>provisions</a:t>
            </a:r>
            <a:r>
              <a:rPr lang="sk-SK" dirty="0"/>
              <a:t> to </a:t>
            </a:r>
            <a:r>
              <a:rPr lang="sk-SK" dirty="0" err="1"/>
              <a:t>enhance</a:t>
            </a:r>
            <a:r>
              <a:rPr lang="sk-SK" dirty="0"/>
              <a:t> </a:t>
            </a:r>
            <a:r>
              <a:rPr lang="sk-SK" dirty="0" err="1"/>
              <a:t>civic</a:t>
            </a:r>
            <a:r>
              <a:rPr lang="sk-SK" dirty="0"/>
              <a:t> </a:t>
            </a:r>
            <a:r>
              <a:rPr lang="sk-SK" dirty="0" err="1"/>
              <a:t>engagement</a:t>
            </a:r>
            <a:endParaRPr lang="sk-SK" dirty="0"/>
          </a:p>
          <a:p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instance</a:t>
            </a:r>
            <a:r>
              <a:rPr lang="sk-SK" dirty="0"/>
              <a:t>, </a:t>
            </a:r>
            <a:r>
              <a:rPr lang="sk-SK" dirty="0" err="1"/>
              <a:t>obligatory</a:t>
            </a:r>
            <a:r>
              <a:rPr lang="sk-SK" dirty="0"/>
              <a:t> </a:t>
            </a:r>
            <a:r>
              <a:rPr lang="sk-SK" dirty="0" err="1"/>
              <a:t>participatory</a:t>
            </a:r>
            <a:r>
              <a:rPr lang="sk-SK" dirty="0"/>
              <a:t> </a:t>
            </a:r>
            <a:r>
              <a:rPr lang="sk-SK" dirty="0" err="1"/>
              <a:t>budgeting</a:t>
            </a:r>
            <a:r>
              <a:rPr lang="sk-SK" dirty="0"/>
              <a:t> has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introduced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1877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Swianiewicz</a:t>
            </a:r>
            <a:r>
              <a:rPr lang="sk-SK" dirty="0"/>
              <a:t> (2014)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Champions</a:t>
            </a:r>
            <a:r>
              <a:rPr lang="sk-SK" dirty="0"/>
              <a:t> of </a:t>
            </a:r>
            <a:r>
              <a:rPr lang="sk-SK" dirty="0" err="1"/>
              <a:t>decentralization</a:t>
            </a:r>
            <a:r>
              <a:rPr lang="sk-SK" dirty="0"/>
              <a:t> (HUN, POL, SVK)</a:t>
            </a:r>
          </a:p>
          <a:p>
            <a:r>
              <a:rPr lang="sk-SK" dirty="0" err="1"/>
              <a:t>Relatively</a:t>
            </a:r>
            <a:r>
              <a:rPr lang="sk-SK" dirty="0"/>
              <a:t> </a:t>
            </a:r>
            <a:r>
              <a:rPr lang="sk-SK" dirty="0" err="1"/>
              <a:t>decentralized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(CZE, EST, LAT)</a:t>
            </a:r>
          </a:p>
          <a:p>
            <a:r>
              <a:rPr lang="sk-SK" dirty="0" err="1"/>
              <a:t>Balkan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(ALB, BUL, CRO, MAC, MOL, ROM, SLO, UKR)</a:t>
            </a:r>
          </a:p>
          <a:p>
            <a:r>
              <a:rPr lang="sk-SK" dirty="0" err="1"/>
              <a:t>Territorially</a:t>
            </a:r>
            <a:r>
              <a:rPr lang="sk-SK" dirty="0"/>
              <a:t> </a:t>
            </a:r>
            <a:r>
              <a:rPr lang="sk-SK" dirty="0" err="1"/>
              <a:t>consolidated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(GEO, LIT, SER)</a:t>
            </a:r>
          </a:p>
          <a:p>
            <a:r>
              <a:rPr lang="sk-SK" dirty="0" err="1"/>
              <a:t>Funktionally</a:t>
            </a:r>
            <a:r>
              <a:rPr lang="sk-SK" dirty="0"/>
              <a:t> </a:t>
            </a:r>
            <a:r>
              <a:rPr lang="sk-SK" dirty="0" err="1"/>
              <a:t>centralized</a:t>
            </a:r>
            <a:r>
              <a:rPr lang="sk-SK" dirty="0"/>
              <a:t> and </a:t>
            </a:r>
            <a:r>
              <a:rPr lang="sk-SK" dirty="0" err="1"/>
              <a:t>territorially</a:t>
            </a:r>
            <a:r>
              <a:rPr lang="sk-SK" dirty="0"/>
              <a:t> </a:t>
            </a:r>
            <a:r>
              <a:rPr lang="sk-SK" dirty="0" err="1"/>
              <a:t>fragmented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(ARM, AZE)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93BD56B-C88A-470E-AF0C-FAE878A3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61" y="2556932"/>
            <a:ext cx="873660" cy="4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2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982132"/>
            <a:ext cx="10972800" cy="1303867"/>
          </a:xfrm>
        </p:spPr>
        <p:txBody>
          <a:bodyPr>
            <a:normAutofit/>
          </a:bodyPr>
          <a:lstStyle/>
          <a:p>
            <a:r>
              <a:rPr lang="sk-SK" dirty="0" err="1"/>
              <a:t>Heinelt</a:t>
            </a:r>
            <a:r>
              <a:rPr lang="sk-SK" dirty="0"/>
              <a:t>, </a:t>
            </a:r>
            <a:r>
              <a:rPr lang="sk-SK" dirty="0" err="1"/>
              <a:t>Hlepas</a:t>
            </a:r>
            <a:r>
              <a:rPr lang="sk-SK" dirty="0"/>
              <a:t>, </a:t>
            </a:r>
            <a:r>
              <a:rPr lang="sk-SK" dirty="0" err="1"/>
              <a:t>Kuhlmann</a:t>
            </a:r>
            <a:r>
              <a:rPr lang="sk-SK" dirty="0"/>
              <a:t>, </a:t>
            </a:r>
            <a:r>
              <a:rPr lang="sk-SK" dirty="0" err="1"/>
              <a:t>Swianiewicz</a:t>
            </a:r>
            <a:r>
              <a:rPr lang="sk-SK" dirty="0"/>
              <a:t> (2018)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320" y="2557462"/>
            <a:ext cx="11326543" cy="420807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0C504D39-563B-4C8B-9025-B72246EA4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13" y="3429000"/>
            <a:ext cx="66452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7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676399"/>
          </a:xfrm>
        </p:spPr>
        <p:txBody>
          <a:bodyPr>
            <a:normAutofit/>
          </a:bodyPr>
          <a:lstStyle/>
          <a:p>
            <a:r>
              <a:rPr lang="sk-SK" altLang="sk-SK" dirty="0" err="1"/>
              <a:t>Ladner</a:t>
            </a:r>
            <a:r>
              <a:rPr lang="sk-SK" altLang="sk-SK" dirty="0"/>
              <a:t>, </a:t>
            </a:r>
            <a:r>
              <a:rPr lang="sk-SK" altLang="sk-SK" dirty="0" err="1"/>
              <a:t>Keuffer</a:t>
            </a:r>
            <a:r>
              <a:rPr lang="sk-SK" altLang="sk-SK" dirty="0"/>
              <a:t>, </a:t>
            </a:r>
            <a:r>
              <a:rPr lang="sk-SK" altLang="sk-SK" dirty="0" err="1"/>
              <a:t>Baldersheim</a:t>
            </a:r>
            <a:r>
              <a:rPr lang="sk-SK" altLang="sk-SK" dirty="0"/>
              <a:t>, </a:t>
            </a:r>
            <a:r>
              <a:rPr lang="sk-SK" altLang="sk-SK" dirty="0" err="1"/>
              <a:t>Hlepas</a:t>
            </a:r>
            <a:r>
              <a:rPr lang="sk-SK" altLang="sk-SK" dirty="0"/>
              <a:t>, </a:t>
            </a:r>
            <a:r>
              <a:rPr lang="sk-SK" altLang="sk-SK" dirty="0" err="1"/>
              <a:t>Swianiewicz</a:t>
            </a:r>
            <a:r>
              <a:rPr lang="sk-SK" altLang="sk-SK" dirty="0"/>
              <a:t>, </a:t>
            </a:r>
            <a:r>
              <a:rPr lang="sk-SK" altLang="sk-SK" dirty="0" err="1"/>
              <a:t>Steyvers</a:t>
            </a:r>
            <a:r>
              <a:rPr lang="sk-SK" altLang="sk-SK" dirty="0"/>
              <a:t>, </a:t>
            </a:r>
            <a:r>
              <a:rPr lang="sk-SK" altLang="sk-SK" dirty="0" err="1"/>
              <a:t>Navarro</a:t>
            </a:r>
            <a:r>
              <a:rPr lang="sk-SK" altLang="sk-SK" dirty="0"/>
              <a:t> (2019)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48" y="2557463"/>
            <a:ext cx="11312215" cy="430977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AB0CE42-7535-4565-ACB1-9029E869B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557" y="5573320"/>
            <a:ext cx="66452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2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 </a:t>
            </a:r>
            <a:r>
              <a:rPr lang="sk-SK" dirty="0" err="1"/>
              <a:t>brief</a:t>
            </a:r>
            <a:r>
              <a:rPr lang="sk-SK" dirty="0"/>
              <a:t> </a:t>
            </a:r>
            <a:r>
              <a:rPr lang="sk-SK" dirty="0" err="1"/>
              <a:t>historical</a:t>
            </a:r>
            <a:r>
              <a:rPr lang="sk-SK" dirty="0"/>
              <a:t> </a:t>
            </a:r>
            <a:r>
              <a:rPr lang="sk-SK" dirty="0" err="1"/>
              <a:t>overview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1"/>
            <a:ext cx="10239103" cy="3791617"/>
          </a:xfrm>
        </p:spPr>
        <p:txBody>
          <a:bodyPr>
            <a:normAutofit/>
          </a:bodyPr>
          <a:lstStyle/>
          <a:p>
            <a:r>
              <a:rPr lang="sk-SK" dirty="0" err="1"/>
              <a:t>Bef</a:t>
            </a:r>
            <a:r>
              <a:rPr lang="en-US" dirty="0"/>
              <a:t>ore 1918, Poland was a nation divided among three </a:t>
            </a:r>
            <a:r>
              <a:rPr lang="en-US" dirty="0" err="1"/>
              <a:t>neighbouring</a:t>
            </a:r>
            <a:r>
              <a:rPr lang="en-US" dirty="0"/>
              <a:t> countries (Russia, Prussia and Austria)</a:t>
            </a:r>
            <a:endParaRPr lang="sk-SK" dirty="0"/>
          </a:p>
          <a:p>
            <a:pPr lvl="1"/>
            <a:r>
              <a:rPr lang="sk-SK" dirty="0" err="1"/>
              <a:t>each</a:t>
            </a:r>
            <a:r>
              <a:rPr lang="sk-SK" dirty="0"/>
              <a:t> of </a:t>
            </a:r>
            <a:r>
              <a:rPr lang="sk-SK" dirty="0" err="1"/>
              <a:t>them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own</a:t>
            </a:r>
            <a:r>
              <a:rPr lang="sk-SK" dirty="0"/>
              <a:t> </a:t>
            </a:r>
            <a:r>
              <a:rPr lang="en-US" dirty="0"/>
              <a:t>administrative system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varied</a:t>
            </a:r>
            <a:r>
              <a:rPr lang="sk-SK" dirty="0"/>
              <a:t> </a:t>
            </a:r>
            <a:r>
              <a:rPr lang="sk-SK" dirty="0" err="1"/>
              <a:t>form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others</a:t>
            </a:r>
            <a:r>
              <a:rPr lang="en-US" dirty="0"/>
              <a:t> </a:t>
            </a:r>
            <a:endParaRPr lang="sk-SK" dirty="0"/>
          </a:p>
          <a:p>
            <a:r>
              <a:rPr lang="sk-SK" dirty="0"/>
              <a:t>T</a:t>
            </a:r>
            <a:r>
              <a:rPr lang="en-US" dirty="0"/>
              <a:t>he Polish state was re-instated after more than 120 years</a:t>
            </a:r>
            <a:r>
              <a:rPr lang="sk-SK" dirty="0"/>
              <a:t>, and </a:t>
            </a:r>
            <a:r>
              <a:rPr lang="sk-SK" dirty="0" err="1"/>
              <a:t>the</a:t>
            </a:r>
            <a:r>
              <a:rPr lang="sk-SK" dirty="0"/>
              <a:t> country s</a:t>
            </a:r>
            <a:r>
              <a:rPr lang="en-US" dirty="0"/>
              <a:t>tarted building uniform local government structures</a:t>
            </a:r>
            <a:endParaRPr lang="sk-SK" dirty="0"/>
          </a:p>
          <a:p>
            <a:r>
              <a:rPr lang="en-US" dirty="0"/>
              <a:t>The constitutional foundations for local and regional self-government were established in the Constitution of 1921</a:t>
            </a:r>
            <a:endParaRPr lang="sk-SK" dirty="0"/>
          </a:p>
          <a:p>
            <a:pPr lvl="1"/>
            <a:r>
              <a:rPr lang="sk-SK" dirty="0"/>
              <a:t>m</a:t>
            </a:r>
            <a:r>
              <a:rPr lang="en-US" dirty="0" err="1"/>
              <a:t>unicipalit</a:t>
            </a:r>
            <a:r>
              <a:rPr lang="sk-SK" dirty="0" err="1"/>
              <a:t>ies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been</a:t>
            </a:r>
            <a:r>
              <a:rPr lang="en-US" dirty="0"/>
              <a:t> the major territorial </a:t>
            </a:r>
            <a:r>
              <a:rPr lang="sk-SK" dirty="0" err="1"/>
              <a:t>units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</a:t>
            </a:r>
            <a:r>
              <a:rPr lang="sk-SK" dirty="0" err="1"/>
              <a:t>then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804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93558"/>
            <a:ext cx="10972800" cy="1676399"/>
          </a:xfrm>
        </p:spPr>
        <p:txBody>
          <a:bodyPr>
            <a:normAutofit/>
          </a:bodyPr>
          <a:lstStyle/>
          <a:p>
            <a:r>
              <a:rPr lang="sk-SK" altLang="sk-SK" dirty="0" err="1"/>
              <a:t>Ladner</a:t>
            </a:r>
            <a:r>
              <a:rPr lang="sk-SK" altLang="sk-SK" dirty="0"/>
              <a:t>, </a:t>
            </a:r>
            <a:r>
              <a:rPr lang="sk-SK" altLang="sk-SK" dirty="0" err="1"/>
              <a:t>Keuffer</a:t>
            </a:r>
            <a:r>
              <a:rPr lang="sk-SK" altLang="sk-SK" dirty="0"/>
              <a:t>, </a:t>
            </a:r>
            <a:r>
              <a:rPr lang="sk-SK" altLang="sk-SK" dirty="0" err="1"/>
              <a:t>Baldersheim</a:t>
            </a:r>
            <a:r>
              <a:rPr lang="sk-SK" altLang="sk-SK" dirty="0"/>
              <a:t>, </a:t>
            </a:r>
            <a:r>
              <a:rPr lang="sk-SK" altLang="sk-SK" dirty="0" err="1"/>
              <a:t>Hlepas</a:t>
            </a:r>
            <a:r>
              <a:rPr lang="sk-SK" altLang="sk-SK" dirty="0"/>
              <a:t>, </a:t>
            </a:r>
            <a:r>
              <a:rPr lang="sk-SK" altLang="sk-SK" dirty="0" err="1"/>
              <a:t>Swianiewicz</a:t>
            </a:r>
            <a:r>
              <a:rPr lang="sk-SK" altLang="sk-SK" dirty="0"/>
              <a:t>, </a:t>
            </a:r>
            <a:r>
              <a:rPr lang="sk-SK" altLang="sk-SK" dirty="0" err="1"/>
              <a:t>Steyvers</a:t>
            </a:r>
            <a:r>
              <a:rPr lang="sk-SK" altLang="sk-SK" dirty="0"/>
              <a:t>, </a:t>
            </a:r>
            <a:r>
              <a:rPr lang="sk-SK" altLang="sk-SK" dirty="0" err="1"/>
              <a:t>Navarro</a:t>
            </a:r>
            <a:r>
              <a:rPr lang="sk-SK" altLang="sk-SK" dirty="0"/>
              <a:t> (2019)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3" y="2557462"/>
            <a:ext cx="11261557" cy="4365061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98A13802-BA14-4089-9750-1FF5BBCCB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804" y="5764696"/>
            <a:ext cx="773918" cy="3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93735"/>
          </a:xfrm>
        </p:spPr>
        <p:txBody>
          <a:bodyPr/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5238426"/>
            <a:ext cx="9601196" cy="637441"/>
          </a:xfrm>
        </p:spPr>
        <p:txBody>
          <a:bodyPr/>
          <a:lstStyle/>
          <a:p>
            <a:pPr marL="0" indent="0" algn="r">
              <a:buNone/>
            </a:pPr>
            <a:r>
              <a:rPr lang="sk-SK" dirty="0"/>
              <a:t>daniel.klimovsky@uniba.sk</a:t>
            </a:r>
          </a:p>
        </p:txBody>
      </p:sp>
    </p:spTree>
    <p:extLst>
      <p:ext uri="{BB962C8B-B14F-4D97-AF65-F5344CB8AC3E}">
        <p14:creationId xmlns:p14="http://schemas.microsoft.com/office/powerpoint/2010/main" val="353906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139" y="640080"/>
            <a:ext cx="10464293" cy="1645919"/>
          </a:xfrm>
        </p:spPr>
        <p:txBody>
          <a:bodyPr>
            <a:normAutofit/>
          </a:bodyPr>
          <a:lstStyle/>
          <a:p>
            <a:r>
              <a:rPr lang="sk-SK" dirty="0" err="1"/>
              <a:t>Self-government</a:t>
            </a:r>
            <a:r>
              <a:rPr lang="sk-SK" dirty="0"/>
              <a:t> and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Communist</a:t>
            </a:r>
            <a:r>
              <a:rPr lang="sk-SK" dirty="0"/>
              <a:t> </a:t>
            </a:r>
            <a:r>
              <a:rPr lang="sk-SK" dirty="0" err="1"/>
              <a:t>regime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1"/>
            <a:ext cx="10017033" cy="3621799"/>
          </a:xfrm>
        </p:spPr>
        <p:txBody>
          <a:bodyPr>
            <a:normAutofit/>
          </a:bodyPr>
          <a:lstStyle/>
          <a:p>
            <a:r>
              <a:rPr lang="en-US" dirty="0"/>
              <a:t>After World War II, the </a:t>
            </a:r>
            <a:r>
              <a:rPr lang="sk-SK" dirty="0"/>
              <a:t>C</a:t>
            </a:r>
            <a:r>
              <a:rPr lang="en-US" dirty="0" err="1"/>
              <a:t>ommunist</a:t>
            </a:r>
            <a:r>
              <a:rPr lang="en-US" dirty="0"/>
              <a:t> </a:t>
            </a:r>
            <a:r>
              <a:rPr lang="sk-SK" dirty="0" err="1"/>
              <a:t>Party‘s</a:t>
            </a:r>
            <a:r>
              <a:rPr lang="sk-SK" dirty="0"/>
              <a:t> </a:t>
            </a:r>
            <a:r>
              <a:rPr lang="en-US" dirty="0"/>
              <a:t>regime did not </a:t>
            </a:r>
            <a:r>
              <a:rPr lang="sk-SK" dirty="0" err="1"/>
              <a:t>recognize</a:t>
            </a:r>
            <a:r>
              <a:rPr lang="sk-SK" dirty="0"/>
              <a:t> </a:t>
            </a:r>
            <a:r>
              <a:rPr lang="en-US" dirty="0"/>
              <a:t>self-government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en-US" dirty="0"/>
              <a:t> as a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en-US" dirty="0"/>
              <a:t>independent from authoritarian government</a:t>
            </a:r>
            <a:endParaRPr lang="sk-SK" dirty="0"/>
          </a:p>
          <a:p>
            <a:r>
              <a:rPr lang="en-US" dirty="0"/>
              <a:t>In 1950,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en-US" dirty="0"/>
              <a:t>local governments were abolished and their assets were nationalized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new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consisted</a:t>
            </a:r>
            <a:r>
              <a:rPr lang="sk-SK" dirty="0"/>
              <a:t> of so-</a:t>
            </a:r>
            <a:r>
              <a:rPr lang="sk-SK" dirty="0" err="1"/>
              <a:t>called</a:t>
            </a:r>
            <a:r>
              <a:rPr lang="en-US" dirty="0"/>
              <a:t> people’s councils (</a:t>
            </a:r>
            <a:r>
              <a:rPr lang="en-US" dirty="0" err="1"/>
              <a:t>rady</a:t>
            </a:r>
            <a:r>
              <a:rPr lang="en-US" dirty="0"/>
              <a:t> </a:t>
            </a:r>
            <a:r>
              <a:rPr lang="en-US" dirty="0" err="1"/>
              <a:t>narodowe</a:t>
            </a:r>
            <a:r>
              <a:rPr lang="en-US" dirty="0"/>
              <a:t>), which later became territorial branches of the central government</a:t>
            </a:r>
            <a:endParaRPr lang="sk-SK" dirty="0"/>
          </a:p>
          <a:p>
            <a:r>
              <a:rPr lang="en-US" dirty="0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en-US" dirty="0"/>
              <a:t> councils suffered from a lack of electoral democracy, independent powers and independent budgets</a:t>
            </a:r>
            <a:r>
              <a:rPr lang="sk-SK" dirty="0"/>
              <a:t> –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a rule of </a:t>
            </a:r>
            <a:r>
              <a:rPr lang="sk-SK" dirty="0" err="1"/>
              <a:t>strict</a:t>
            </a:r>
            <a:r>
              <a:rPr lang="sk-SK" dirty="0"/>
              <a:t> and </a:t>
            </a:r>
            <a:r>
              <a:rPr lang="sk-SK" dirty="0" err="1"/>
              <a:t>direct</a:t>
            </a:r>
            <a:r>
              <a:rPr lang="sk-SK" dirty="0"/>
              <a:t> </a:t>
            </a:r>
            <a:r>
              <a:rPr lang="sk-SK" dirty="0" err="1"/>
              <a:t>subordination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administration</a:t>
            </a:r>
            <a:r>
              <a:rPr lang="sk-SK" dirty="0"/>
              <a:t> of </a:t>
            </a:r>
            <a:r>
              <a:rPr lang="sk-SK" dirty="0" err="1"/>
              <a:t>Poland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mentioned</a:t>
            </a:r>
            <a:r>
              <a:rPr lang="sk-SK" dirty="0"/>
              <a:t> </a:t>
            </a:r>
            <a:r>
              <a:rPr lang="sk-SK" dirty="0" err="1"/>
              <a:t>period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73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9601196" cy="1676399"/>
          </a:xfrm>
        </p:spPr>
        <p:txBody>
          <a:bodyPr>
            <a:normAutofit/>
          </a:bodyPr>
          <a:lstStyle/>
          <a:p>
            <a:r>
              <a:rPr lang="sk-SK" dirty="0" err="1"/>
              <a:t>Development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collapse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Communist</a:t>
            </a:r>
            <a:r>
              <a:rPr lang="sk-SK" dirty="0"/>
              <a:t> </a:t>
            </a:r>
            <a:r>
              <a:rPr lang="sk-SK" dirty="0" err="1"/>
              <a:t>Party‘s</a:t>
            </a:r>
            <a:r>
              <a:rPr lang="sk-SK" dirty="0"/>
              <a:t> </a:t>
            </a:r>
            <a:r>
              <a:rPr lang="sk-SK" dirty="0" err="1"/>
              <a:t>regime</a:t>
            </a:r>
            <a:r>
              <a:rPr lang="sk-SK" dirty="0"/>
              <a:t> – </a:t>
            </a:r>
            <a:r>
              <a:rPr lang="sk-SK" dirty="0" err="1"/>
              <a:t>initial</a:t>
            </a:r>
            <a:r>
              <a:rPr lang="sk-SK" dirty="0"/>
              <a:t> </a:t>
            </a:r>
            <a:r>
              <a:rPr lang="sk-SK" dirty="0" err="1"/>
              <a:t>phase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9966157" cy="3811784"/>
          </a:xfrm>
        </p:spPr>
        <p:txBody>
          <a:bodyPr>
            <a:normAutofit fontScale="92500"/>
          </a:bodyPr>
          <a:lstStyle/>
          <a:p>
            <a:r>
              <a:rPr lang="en-US" dirty="0"/>
              <a:t>The re</a:t>
            </a:r>
            <a:r>
              <a:rPr lang="sk-SK" dirty="0" err="1"/>
              <a:t>newal</a:t>
            </a:r>
            <a:r>
              <a:rPr lang="sk-SK" dirty="0"/>
              <a:t> of</a:t>
            </a:r>
            <a:r>
              <a:rPr lang="en-US" dirty="0"/>
              <a:t> </a:t>
            </a:r>
            <a:r>
              <a:rPr lang="sk-SK" dirty="0" err="1"/>
              <a:t>democratic</a:t>
            </a:r>
            <a:r>
              <a:rPr lang="sk-SK" dirty="0"/>
              <a:t> </a:t>
            </a:r>
            <a:r>
              <a:rPr lang="en-US" dirty="0"/>
              <a:t>local government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en-US" dirty="0"/>
              <a:t>became one of the</a:t>
            </a:r>
            <a:r>
              <a:rPr lang="sk-SK" dirty="0"/>
              <a:t> most </a:t>
            </a:r>
            <a:r>
              <a:rPr lang="sk-SK" dirty="0" err="1"/>
              <a:t>essential</a:t>
            </a:r>
            <a:r>
              <a:rPr lang="sk-SK" dirty="0"/>
              <a:t> </a:t>
            </a:r>
            <a:r>
              <a:rPr lang="en-US" dirty="0"/>
              <a:t>pillars of the political transformation in Poland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collapse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Communist</a:t>
            </a:r>
            <a:r>
              <a:rPr lang="sk-SK" dirty="0"/>
              <a:t> </a:t>
            </a:r>
            <a:r>
              <a:rPr lang="sk-SK" dirty="0" err="1"/>
              <a:t>Party‘s</a:t>
            </a:r>
            <a:r>
              <a:rPr lang="sk-SK" dirty="0"/>
              <a:t> </a:t>
            </a:r>
            <a:r>
              <a:rPr lang="sk-SK" dirty="0" err="1"/>
              <a:t>regime</a:t>
            </a:r>
            <a:endParaRPr lang="sk-SK" dirty="0"/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en-US" dirty="0"/>
              <a:t>first step</a:t>
            </a:r>
            <a:r>
              <a:rPr lang="sk-SK" dirty="0"/>
              <a:t>s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approved</a:t>
            </a:r>
            <a:r>
              <a:rPr lang="sk-SK" dirty="0"/>
              <a:t> in </a:t>
            </a:r>
            <a:r>
              <a:rPr lang="en-US" dirty="0"/>
              <a:t>December</a:t>
            </a:r>
            <a:r>
              <a:rPr lang="sk-SK" dirty="0"/>
              <a:t> 1989, </a:t>
            </a:r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amendments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Constitution</a:t>
            </a:r>
            <a:r>
              <a:rPr lang="sk-SK" dirty="0"/>
              <a:t> </a:t>
            </a:r>
            <a:r>
              <a:rPr lang="sk-SK" dirty="0" err="1"/>
              <a:t>replaced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en-US" dirty="0"/>
              <a:t>unified system of people’s councils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en-US" dirty="0"/>
              <a:t>self-government institutions</a:t>
            </a:r>
            <a:endParaRPr lang="sk-SK" dirty="0"/>
          </a:p>
          <a:p>
            <a:r>
              <a:rPr lang="sk-SK" dirty="0"/>
              <a:t>I</a:t>
            </a:r>
            <a:r>
              <a:rPr lang="en-US" dirty="0"/>
              <a:t>n March 1990, local self-government </a:t>
            </a:r>
            <a:r>
              <a:rPr lang="sk-SK" dirty="0"/>
              <a:t>at a </a:t>
            </a:r>
            <a:r>
              <a:rPr lang="sk-SK" dirty="0" err="1"/>
              <a:t>municipal</a:t>
            </a:r>
            <a:r>
              <a:rPr lang="sk-SK" dirty="0"/>
              <a:t> level (</a:t>
            </a:r>
            <a:r>
              <a:rPr lang="sk-SK" dirty="0" err="1"/>
              <a:t>gmi</a:t>
            </a:r>
            <a:r>
              <a:rPr lang="en-US" dirty="0" err="1"/>
              <a:t>na</a:t>
            </a:r>
            <a:r>
              <a:rPr lang="en-US" dirty="0"/>
              <a:t>) was legally restored</a:t>
            </a:r>
            <a:endParaRPr lang="sk-SK" dirty="0"/>
          </a:p>
          <a:p>
            <a:r>
              <a:rPr lang="sk-SK" dirty="0"/>
              <a:t>I</a:t>
            </a:r>
            <a:r>
              <a:rPr lang="en-US" dirty="0"/>
              <a:t>n May 1990, representatives </a:t>
            </a:r>
            <a:r>
              <a:rPr lang="sk-SK" dirty="0"/>
              <a:t>of </a:t>
            </a:r>
            <a:r>
              <a:rPr lang="en-US" dirty="0"/>
              <a:t>almost 2,500 local councils </a:t>
            </a:r>
            <a:r>
              <a:rPr lang="en-US" dirty="0" err="1"/>
              <a:t>wer</a:t>
            </a:r>
            <a:r>
              <a:rPr lang="sk-SK" dirty="0"/>
              <a:t>e</a:t>
            </a:r>
            <a:r>
              <a:rPr lang="en-US" dirty="0"/>
              <a:t> elected in democratic elections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178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Development</a:t>
            </a:r>
            <a:r>
              <a:rPr lang="sk-SK" dirty="0"/>
              <a:t> </a:t>
            </a:r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collapse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Communist</a:t>
            </a:r>
            <a:r>
              <a:rPr lang="sk-SK" dirty="0"/>
              <a:t> </a:t>
            </a:r>
            <a:r>
              <a:rPr lang="sk-SK" dirty="0" err="1"/>
              <a:t>Party‘s</a:t>
            </a:r>
            <a:r>
              <a:rPr lang="sk-SK" dirty="0"/>
              <a:t> </a:t>
            </a:r>
            <a:r>
              <a:rPr lang="sk-SK" dirty="0" err="1"/>
              <a:t>regime</a:t>
            </a:r>
            <a:r>
              <a:rPr lang="sk-SK" dirty="0"/>
              <a:t> –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second</a:t>
            </a:r>
            <a:r>
              <a:rPr lang="sk-SK" dirty="0"/>
              <a:t> </a:t>
            </a:r>
            <a:r>
              <a:rPr lang="sk-SK" dirty="0" err="1"/>
              <a:t>phase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err="1"/>
              <a:t>The</a:t>
            </a:r>
            <a:r>
              <a:rPr lang="sk-SK" dirty="0"/>
              <a:t> q</a:t>
            </a:r>
            <a:r>
              <a:rPr lang="en-US" dirty="0" err="1"/>
              <a:t>uick</a:t>
            </a:r>
            <a:r>
              <a:rPr lang="en-US" dirty="0"/>
              <a:t> restoration of local self-government was feasible, because</a:t>
            </a:r>
            <a:r>
              <a:rPr lang="sk-SK" dirty="0"/>
              <a:t>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en-US" dirty="0"/>
              <a:t>strategic concepts of self-government</a:t>
            </a:r>
            <a:r>
              <a:rPr lang="sk-SK" dirty="0"/>
              <a:t> </a:t>
            </a:r>
            <a:r>
              <a:rPr lang="sk-SK" dirty="0" err="1"/>
              <a:t>elaborated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1980s</a:t>
            </a:r>
          </a:p>
          <a:p>
            <a:r>
              <a:rPr lang="sk-SK" dirty="0"/>
              <a:t>I</a:t>
            </a:r>
            <a:r>
              <a:rPr lang="en-US" dirty="0"/>
              <a:t>n 1997, the new Constitution strengthened local government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t</a:t>
            </a:r>
            <a:r>
              <a:rPr lang="en-US" dirty="0"/>
              <a:t>he Constitution mentions both decentralization and delegation</a:t>
            </a:r>
            <a:endParaRPr lang="sk-SK" dirty="0"/>
          </a:p>
          <a:p>
            <a:pPr lvl="1"/>
            <a:r>
              <a:rPr lang="en-US" dirty="0"/>
              <a:t>the preamble of the Constitution introduce</a:t>
            </a:r>
            <a:r>
              <a:rPr lang="sk-SK" dirty="0"/>
              <a:t>d</a:t>
            </a:r>
            <a:r>
              <a:rPr lang="en-US" dirty="0"/>
              <a:t> the principle of subsidiarity</a:t>
            </a:r>
            <a:endParaRPr lang="sk-SK" dirty="0"/>
          </a:p>
          <a:p>
            <a:r>
              <a:rPr lang="sk-SK" dirty="0"/>
              <a:t>T</a:t>
            </a:r>
            <a:r>
              <a:rPr lang="en-US" dirty="0"/>
              <a:t>he </a:t>
            </a:r>
            <a:r>
              <a:rPr lang="sk-SK" dirty="0" err="1"/>
              <a:t>crucial</a:t>
            </a:r>
            <a:r>
              <a:rPr lang="sk-SK" dirty="0"/>
              <a:t> </a:t>
            </a:r>
            <a:r>
              <a:rPr lang="en-US" dirty="0"/>
              <a:t>legislative package passed in June 1998 and enacted </a:t>
            </a:r>
            <a:r>
              <a:rPr lang="sk-SK" dirty="0"/>
              <a:t>in </a:t>
            </a:r>
            <a:r>
              <a:rPr lang="en-US" dirty="0"/>
              <a:t>1999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</a:t>
            </a:r>
            <a:r>
              <a:rPr lang="en-US" dirty="0" err="1"/>
              <a:t>estoration</a:t>
            </a:r>
            <a:r>
              <a:rPr lang="en-US" dirty="0"/>
              <a:t> of the</a:t>
            </a:r>
            <a:r>
              <a:rPr lang="sk-SK" dirty="0"/>
              <a:t> 314 </a:t>
            </a:r>
            <a:r>
              <a:rPr lang="en-US" dirty="0"/>
              <a:t> </a:t>
            </a:r>
            <a:r>
              <a:rPr lang="sk-SK" dirty="0" err="1"/>
              <a:t>counties</a:t>
            </a:r>
            <a:r>
              <a:rPr lang="sk-SK" dirty="0"/>
              <a:t> (</a:t>
            </a:r>
            <a:r>
              <a:rPr lang="en-US" dirty="0"/>
              <a:t>powiat</a:t>
            </a:r>
            <a:r>
              <a:rPr lang="sk-SK" dirty="0"/>
              <a:t>)</a:t>
            </a:r>
            <a:r>
              <a:rPr lang="en-US" dirty="0"/>
              <a:t> as a second, </a:t>
            </a:r>
            <a:r>
              <a:rPr lang="en-US" dirty="0" err="1"/>
              <a:t>supramunicipal</a:t>
            </a:r>
            <a:r>
              <a:rPr lang="en-US" dirty="0"/>
              <a:t> tier of local government</a:t>
            </a:r>
            <a:endParaRPr lang="sk-SK" dirty="0"/>
          </a:p>
          <a:p>
            <a:pPr lvl="1"/>
            <a:r>
              <a:rPr lang="sk-SK" dirty="0" err="1"/>
              <a:t>establishing</a:t>
            </a:r>
            <a:r>
              <a:rPr lang="sk-SK" dirty="0"/>
              <a:t> 16 </a:t>
            </a:r>
            <a:r>
              <a:rPr lang="sk-SK" dirty="0" err="1"/>
              <a:t>regions</a:t>
            </a:r>
            <a:r>
              <a:rPr lang="sk-SK" dirty="0"/>
              <a:t> (</a:t>
            </a:r>
            <a:r>
              <a:rPr lang="sk-SK" dirty="0" err="1"/>
              <a:t>voivodeship</a:t>
            </a:r>
            <a:r>
              <a:rPr lang="sk-SK" dirty="0"/>
              <a:t>)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replaced</a:t>
            </a:r>
            <a:r>
              <a:rPr lang="sk-SK" dirty="0"/>
              <a:t> 4</a:t>
            </a:r>
            <a:r>
              <a:rPr lang="en-US" dirty="0"/>
              <a:t>9 former small voivodeships managed by the central administration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181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F847C-1048-47E5-BC51-DFB9ABFA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sk-SK" dirty="0"/>
              <a:t> </a:t>
            </a:r>
            <a:r>
              <a:rPr lang="sk-SK" dirty="0" err="1"/>
              <a:t>structures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381973-0B7E-47A1-A8F4-2210D0AC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 January 1999, Poland has had a three-tier local government structure:</a:t>
            </a:r>
          </a:p>
          <a:p>
            <a:pPr lvl="1"/>
            <a:r>
              <a:rPr lang="en-US" dirty="0"/>
              <a:t>municipalities (</a:t>
            </a:r>
            <a:r>
              <a:rPr lang="en-US" dirty="0" err="1"/>
              <a:t>gmina</a:t>
            </a:r>
            <a:r>
              <a:rPr lang="en-US" dirty="0"/>
              <a:t>)</a:t>
            </a:r>
          </a:p>
          <a:p>
            <a:pPr lvl="1"/>
            <a:r>
              <a:rPr lang="sk-SK" dirty="0" err="1"/>
              <a:t>counties</a:t>
            </a:r>
            <a:r>
              <a:rPr lang="sk-SK" dirty="0"/>
              <a:t>/</a:t>
            </a:r>
            <a:r>
              <a:rPr lang="en-US" dirty="0"/>
              <a:t>districts (po</a:t>
            </a:r>
            <a:r>
              <a:rPr lang="sk-SK" dirty="0"/>
              <a:t>w</a:t>
            </a:r>
            <a:r>
              <a:rPr lang="en-US" dirty="0" err="1"/>
              <a:t>iat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voivodships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711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D2CA3-F228-4732-9DF7-03BCEED8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Municipal</a:t>
            </a:r>
            <a:r>
              <a:rPr lang="sk-SK" dirty="0"/>
              <a:t> level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49A256-27A7-4509-83F2-B5A6407B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Poland, as of 1 January 2020, there are 2477 communes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1537 rural communes</a:t>
            </a:r>
            <a:endParaRPr lang="sk-SK" dirty="0"/>
          </a:p>
          <a:p>
            <a:pPr lvl="1"/>
            <a:r>
              <a:rPr lang="en-US" dirty="0"/>
              <a:t>638 urban-rural communes</a:t>
            </a:r>
            <a:endParaRPr lang="sk-SK" dirty="0"/>
          </a:p>
          <a:p>
            <a:pPr lvl="1"/>
            <a:r>
              <a:rPr lang="en-US" dirty="0"/>
              <a:t>302 urban communes, including 66 communes which are at the same time cities with district rights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92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CC70C21-B126-4861-887A-1EAC9726F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43" y="427437"/>
            <a:ext cx="6175514" cy="57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3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FD231-8AAE-4561-ADCA-79F57B27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dirty="0" err="1"/>
              <a:t>County</a:t>
            </a:r>
            <a:r>
              <a:rPr lang="sk-SK" dirty="0"/>
              <a:t>/</a:t>
            </a:r>
            <a:r>
              <a:rPr lang="sk-SK" dirty="0" err="1"/>
              <a:t>district</a:t>
            </a:r>
            <a:br>
              <a:rPr lang="sk-SK" dirty="0"/>
            </a:br>
            <a:r>
              <a:rPr lang="sk-SK" dirty="0"/>
              <a:t>level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C312F1-580C-402A-BA95-77F1B3CC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314 </a:t>
            </a:r>
            <a:r>
              <a:rPr lang="sk-SK" dirty="0" err="1"/>
              <a:t>counties</a:t>
            </a:r>
            <a:r>
              <a:rPr lang="en-US" dirty="0"/>
              <a:t> in Poland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9A8637B-97D2-4E92-9CA5-0124A5B5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219" y="795130"/>
            <a:ext cx="6326641" cy="58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21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612</TotalTime>
  <Words>832</Words>
  <Application>Microsoft Office PowerPoint</Application>
  <PresentationFormat>Širokouhlá</PresentationFormat>
  <Paragraphs>80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Organický motív</vt:lpstr>
      <vt:lpstr>Motív balíka Office</vt:lpstr>
      <vt:lpstr>Local Government in Poland</vt:lpstr>
      <vt:lpstr>A brief historical overview</vt:lpstr>
      <vt:lpstr>Self-government and the Communist regime</vt:lpstr>
      <vt:lpstr>Development after the collapse of the Communist Party‘s regime – initial phase</vt:lpstr>
      <vt:lpstr>Development after the collapse of the Communist Party‘s regime – the second phase</vt:lpstr>
      <vt:lpstr>Local government structures</vt:lpstr>
      <vt:lpstr>Municipal level</vt:lpstr>
      <vt:lpstr>Prezentácia programu PowerPoint</vt:lpstr>
      <vt:lpstr>County/district level</vt:lpstr>
      <vt:lpstr>Regional level</vt:lpstr>
      <vt:lpstr>Main bodies at municipal level</vt:lpstr>
      <vt:lpstr>Main bodies at county/district level</vt:lpstr>
      <vt:lpstr>Main bodies at regional level</vt:lpstr>
      <vt:lpstr>Tasks of municipalities</vt:lpstr>
      <vt:lpstr>Electoral changes</vt:lpstr>
      <vt:lpstr>Participatory budgeting and civic engagement</vt:lpstr>
      <vt:lpstr>Swianiewicz (2014)</vt:lpstr>
      <vt:lpstr>Heinelt, Hlepas, Kuhlmann, Swianiewicz (2018)</vt:lpstr>
      <vt:lpstr>Ladner, Keuffer, Baldersheim, Hlepas, Swianiewicz, Steyvers, Navarro (2019)</vt:lpstr>
      <vt:lpstr>Ladner, Keuffer, Baldersheim, Hlepas, Swianiewicz, Steyvers, Navarro (2019)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in Hungary</dc:title>
  <dc:creator>Daniel Klimovský</dc:creator>
  <cp:lastModifiedBy>Daniel Klimovský</cp:lastModifiedBy>
  <cp:revision>97</cp:revision>
  <dcterms:created xsi:type="dcterms:W3CDTF">2019-03-24T18:20:37Z</dcterms:created>
  <dcterms:modified xsi:type="dcterms:W3CDTF">2025-03-05T21:03:09Z</dcterms:modified>
</cp:coreProperties>
</file>