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68" r:id="rId3"/>
    <p:sldId id="257" r:id="rId4"/>
    <p:sldId id="265" r:id="rId5"/>
    <p:sldId id="266" r:id="rId6"/>
    <p:sldId id="264" r:id="rId7"/>
    <p:sldId id="267" r:id="rId8"/>
    <p:sldId id="273" r:id="rId9"/>
    <p:sldId id="258" r:id="rId10"/>
    <p:sldId id="259" r:id="rId11"/>
    <p:sldId id="272" r:id="rId12"/>
    <p:sldId id="269" r:id="rId13"/>
    <p:sldId id="270" r:id="rId14"/>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774"/>
    <p:restoredTop sz="94673"/>
  </p:normalViewPr>
  <p:slideViewPr>
    <p:cSldViewPr snapToGrid="0" snapToObjects="1">
      <p:cViewPr varScale="1">
        <p:scale>
          <a:sx n="107" d="100"/>
          <a:sy n="107" d="100"/>
        </p:scale>
        <p:origin x="78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06E2073-C936-EB48-8CA3-322E20BFF345}" type="datetimeFigureOut">
              <a:rPr lang="cs-CZ" smtClean="0"/>
              <a:t>03.12.2020</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9A901D5-E0DD-B14B-922D-5104BA2FE222}" type="slidenum">
              <a:rPr lang="cs-CZ" smtClean="0"/>
              <a:t>‹#›</a:t>
            </a:fld>
            <a:endParaRPr lang="cs-CZ"/>
          </a:p>
        </p:txBody>
      </p:sp>
    </p:spTree>
    <p:extLst>
      <p:ext uri="{BB962C8B-B14F-4D97-AF65-F5344CB8AC3E}">
        <p14:creationId xmlns:p14="http://schemas.microsoft.com/office/powerpoint/2010/main" val="32462010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09A901D5-E0DD-B14B-922D-5104BA2FE222}" type="slidenum">
              <a:rPr lang="cs-CZ" smtClean="0"/>
              <a:t>10</a:t>
            </a:fld>
            <a:endParaRPr lang="cs-CZ"/>
          </a:p>
        </p:txBody>
      </p:sp>
    </p:spTree>
    <p:extLst>
      <p:ext uri="{BB962C8B-B14F-4D97-AF65-F5344CB8AC3E}">
        <p14:creationId xmlns:p14="http://schemas.microsoft.com/office/powerpoint/2010/main" val="7131472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5AAB50A-D780-0240-ADF8-2DAC4C098C57}"/>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0C8E1974-1543-6846-8CFD-C008E3FED24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FB57BD71-0599-1E40-8CF3-096D5541716C}"/>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5" name="Zástupný symbol pro zápatí 4">
            <a:extLst>
              <a:ext uri="{FF2B5EF4-FFF2-40B4-BE49-F238E27FC236}">
                <a16:creationId xmlns:a16="http://schemas.microsoft.com/office/drawing/2014/main" id="{65D576D7-C4DD-374E-A444-CA08BDFCD708}"/>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8FF12CE-E691-1743-8172-F546C2A99056}"/>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2077031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401B656-B102-7947-B29A-3D263C1AD5CD}"/>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8A97D63-5E31-F74E-B75F-8E21B33D785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B0FFE33-E94B-F744-B68C-6AF4E068EF9D}"/>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5" name="Zástupný symbol pro zápatí 4">
            <a:extLst>
              <a:ext uri="{FF2B5EF4-FFF2-40B4-BE49-F238E27FC236}">
                <a16:creationId xmlns:a16="http://schemas.microsoft.com/office/drawing/2014/main" id="{2EB6A387-99DD-BC45-9BDB-3117DA89450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6966D1C-7A70-574C-9222-E4FB1EA9A89E}"/>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1802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EA7ED8A8-46CA-2342-831B-46592FA9F3AF}"/>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776DF278-C9FF-314A-B904-DE633A5D417D}"/>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7A91789-93E5-8849-A0BE-653E21C6AA89}"/>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5" name="Zástupný symbol pro zápatí 4">
            <a:extLst>
              <a:ext uri="{FF2B5EF4-FFF2-40B4-BE49-F238E27FC236}">
                <a16:creationId xmlns:a16="http://schemas.microsoft.com/office/drawing/2014/main" id="{0EBC4A31-87C6-C041-AE93-BFC29E0F390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241ED3D9-DE39-D145-97D9-42EFAED8ED41}"/>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24407733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7583B81-D27B-0446-AF52-15DF534F1853}"/>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043E9C87-02F8-8B4B-BE73-55B10F4D7581}"/>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97C541D-F70C-614E-812A-F388722C1945}"/>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5" name="Zástupný symbol pro zápatí 4">
            <a:extLst>
              <a:ext uri="{FF2B5EF4-FFF2-40B4-BE49-F238E27FC236}">
                <a16:creationId xmlns:a16="http://schemas.microsoft.com/office/drawing/2014/main" id="{8B653955-0052-5E43-82A4-412975266B7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F560AA00-1303-804C-B1CE-D03C64778C0F}"/>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10139902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4CC017-CF46-4241-8C39-D849EF3F29E6}"/>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99A11DBF-9D20-3F46-8B72-E01E57D6942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4F60D1C-12B3-7B4D-9DD4-C40CF2DB292E}"/>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5" name="Zástupný symbol pro zápatí 4">
            <a:extLst>
              <a:ext uri="{FF2B5EF4-FFF2-40B4-BE49-F238E27FC236}">
                <a16:creationId xmlns:a16="http://schemas.microsoft.com/office/drawing/2014/main" id="{FDF9B607-2AB5-1B4A-8F13-2395B968864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48733069-DE45-E149-B16B-C9FF19F5F48A}"/>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9681633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283D4D5-9A09-E046-8E7C-E3145046CA99}"/>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C654923-64DE-0148-9724-D6CE8E44C9A7}"/>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8A191620-FB5A-A84B-A396-D155B9038FD0}"/>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2D1BBE5F-CCCC-9846-BE17-14EC2E1BE576}"/>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6" name="Zástupný symbol pro zápatí 5">
            <a:extLst>
              <a:ext uri="{FF2B5EF4-FFF2-40B4-BE49-F238E27FC236}">
                <a16:creationId xmlns:a16="http://schemas.microsoft.com/office/drawing/2014/main" id="{6790FCC3-08EF-D441-9DBD-6E8918A5BBD0}"/>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592CB4F4-A609-A54B-9A32-10CAA5FA463E}"/>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39314707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7E40534-EB77-8A4D-A645-FF7172A351D7}"/>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E939BA7A-0EB8-BF49-A14F-29D4E873ACB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27188A7-58CB-F64D-ACC0-F8ABCF191BE1}"/>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60481D4-69DA-ED41-A502-7951FD33D5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AD8F93B-A56F-5C4A-A1AB-8E030F7D899B}"/>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E81D3576-7A64-A747-BF99-4A89F0911408}"/>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8" name="Zástupný symbol pro zápatí 7">
            <a:extLst>
              <a:ext uri="{FF2B5EF4-FFF2-40B4-BE49-F238E27FC236}">
                <a16:creationId xmlns:a16="http://schemas.microsoft.com/office/drawing/2014/main" id="{D2FA1BD4-C1E7-AD40-8550-B2ED1DC89D89}"/>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814480F0-7BC4-6C42-A10E-022366F994C7}"/>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20516075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490D22-5B82-A842-B2DE-8A73520723DF}"/>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42BDEF1-0B1A-E445-8360-CD6E71E8CEA5}"/>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4" name="Zástupný symbol pro zápatí 3">
            <a:extLst>
              <a:ext uri="{FF2B5EF4-FFF2-40B4-BE49-F238E27FC236}">
                <a16:creationId xmlns:a16="http://schemas.microsoft.com/office/drawing/2014/main" id="{5A81C661-8815-3A4E-A4F8-60E73DD83F0C}"/>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8455DD3-F55B-834C-B292-561E0C3DB805}"/>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18136231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EA5128E7-C494-4840-9DDB-B600C0D17254}"/>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3" name="Zástupný symbol pro zápatí 2">
            <a:extLst>
              <a:ext uri="{FF2B5EF4-FFF2-40B4-BE49-F238E27FC236}">
                <a16:creationId xmlns:a16="http://schemas.microsoft.com/office/drawing/2014/main" id="{875D2442-F33B-2747-BBF3-29FD796DC602}"/>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D5AD54DE-2E45-8547-8D2E-818CC9B95A69}"/>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501110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FCCE857-F2FD-A64B-A938-1706070BB30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998A571F-5D15-4F47-A47B-AAB49BBC6B8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39FBDF23-4C4D-304A-8F36-7D5EC9E9B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6FA8CAC-843F-CA4C-8F67-546C258EC696}"/>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6" name="Zástupný symbol pro zápatí 5">
            <a:extLst>
              <a:ext uri="{FF2B5EF4-FFF2-40B4-BE49-F238E27FC236}">
                <a16:creationId xmlns:a16="http://schemas.microsoft.com/office/drawing/2014/main" id="{305776D3-6358-E14D-9514-5E80A51C8051}"/>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E4CD7CAD-21FD-934B-88E1-F42565236815}"/>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1996573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C00FEF-37BC-454D-A274-2246C8DBA81E}"/>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8973DBB2-6465-CA4D-AD79-38F5509020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8F9053EF-FABB-9F41-81AC-47E5116E5E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960B1FDA-5706-6C4A-B8E4-BB9CAEFDAEEB}"/>
              </a:ext>
            </a:extLst>
          </p:cNvPr>
          <p:cNvSpPr>
            <a:spLocks noGrp="1"/>
          </p:cNvSpPr>
          <p:nvPr>
            <p:ph type="dt" sz="half" idx="10"/>
          </p:nvPr>
        </p:nvSpPr>
        <p:spPr/>
        <p:txBody>
          <a:bodyPr/>
          <a:lstStyle/>
          <a:p>
            <a:fld id="{A4C2DF51-B46B-9544-B987-681351762265}" type="datetimeFigureOut">
              <a:rPr lang="cs-CZ" smtClean="0"/>
              <a:t>03.12.2020</a:t>
            </a:fld>
            <a:endParaRPr lang="cs-CZ"/>
          </a:p>
        </p:txBody>
      </p:sp>
      <p:sp>
        <p:nvSpPr>
          <p:cNvPr id="6" name="Zástupný symbol pro zápatí 5">
            <a:extLst>
              <a:ext uri="{FF2B5EF4-FFF2-40B4-BE49-F238E27FC236}">
                <a16:creationId xmlns:a16="http://schemas.microsoft.com/office/drawing/2014/main" id="{181EE9DD-5943-1C4A-8A4B-261F37E3433C}"/>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9C276BC-59CD-0349-A829-5A5D1313D338}"/>
              </a:ext>
            </a:extLst>
          </p:cNvPr>
          <p:cNvSpPr>
            <a:spLocks noGrp="1"/>
          </p:cNvSpPr>
          <p:nvPr>
            <p:ph type="sldNum" sz="quarter" idx="12"/>
          </p:nvPr>
        </p:nvSpPr>
        <p:spPr/>
        <p:txBody>
          <a:bodyPr/>
          <a:lstStyle/>
          <a:p>
            <a:fld id="{E43C276F-1A9F-BC41-A4F2-1C2A05A5FF37}" type="slidenum">
              <a:rPr lang="cs-CZ" smtClean="0"/>
              <a:t>‹#›</a:t>
            </a:fld>
            <a:endParaRPr lang="cs-CZ"/>
          </a:p>
        </p:txBody>
      </p:sp>
    </p:spTree>
    <p:extLst>
      <p:ext uri="{BB962C8B-B14F-4D97-AF65-F5344CB8AC3E}">
        <p14:creationId xmlns:p14="http://schemas.microsoft.com/office/powerpoint/2010/main" val="1013601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B8E4297-71E6-E841-AAD0-7B55CD054C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E85F5EE4-78E2-574A-9A0D-38B4B233FA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1064A42-A9B2-FC42-BFA1-F67A9459752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C2DF51-B46B-9544-B987-681351762265}" type="datetimeFigureOut">
              <a:rPr lang="cs-CZ" smtClean="0"/>
              <a:t>03.12.2020</a:t>
            </a:fld>
            <a:endParaRPr lang="cs-CZ"/>
          </a:p>
        </p:txBody>
      </p:sp>
      <p:sp>
        <p:nvSpPr>
          <p:cNvPr id="5" name="Zástupný symbol pro zápatí 4">
            <a:extLst>
              <a:ext uri="{FF2B5EF4-FFF2-40B4-BE49-F238E27FC236}">
                <a16:creationId xmlns:a16="http://schemas.microsoft.com/office/drawing/2014/main" id="{18A26F7D-9AA8-5D4B-8534-06D1B9DB4D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0FDCB4DE-D2CF-214C-B640-F0C106D8A6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3C276F-1A9F-BC41-A4F2-1C2A05A5FF37}" type="slidenum">
              <a:rPr lang="cs-CZ" smtClean="0"/>
              <a:t>‹#›</a:t>
            </a:fld>
            <a:endParaRPr lang="cs-CZ"/>
          </a:p>
        </p:txBody>
      </p:sp>
    </p:spTree>
    <p:extLst>
      <p:ext uri="{BB962C8B-B14F-4D97-AF65-F5344CB8AC3E}">
        <p14:creationId xmlns:p14="http://schemas.microsoft.com/office/powerpoint/2010/main" val="1881103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4" name="Rectangle 1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Obrázek 5">
            <a:extLst>
              <a:ext uri="{FF2B5EF4-FFF2-40B4-BE49-F238E27FC236}">
                <a16:creationId xmlns:a16="http://schemas.microsoft.com/office/drawing/2014/main" id="{1A5A5614-B813-F544-B258-2A7AB33309D8}"/>
              </a:ext>
            </a:extLst>
          </p:cNvPr>
          <p:cNvPicPr>
            <a:picLocks noChangeAspect="1"/>
          </p:cNvPicPr>
          <p:nvPr/>
        </p:nvPicPr>
        <p:blipFill rotWithShape="1">
          <a:blip r:embed="rId2"/>
          <a:srcRect t="7176" r="9091" b="30073"/>
          <a:stretch/>
        </p:blipFill>
        <p:spPr>
          <a:xfrm>
            <a:off x="3523488" y="10"/>
            <a:ext cx="8668512" cy="6857990"/>
          </a:xfrm>
          <a:prstGeom prst="rect">
            <a:avLst/>
          </a:prstGeom>
        </p:spPr>
      </p:pic>
      <p:sp>
        <p:nvSpPr>
          <p:cNvPr id="13" name="Rectangle 1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B85E30B6-FEA8-3D40-BC64-5473DF2C67A5}"/>
              </a:ext>
            </a:extLst>
          </p:cNvPr>
          <p:cNvSpPr>
            <a:spLocks noGrp="1"/>
          </p:cNvSpPr>
          <p:nvPr>
            <p:ph type="ctrTitle"/>
          </p:nvPr>
        </p:nvSpPr>
        <p:spPr>
          <a:xfrm>
            <a:off x="477981" y="1122363"/>
            <a:ext cx="4023360" cy="3204134"/>
          </a:xfrm>
        </p:spPr>
        <p:txBody>
          <a:bodyPr anchor="b">
            <a:normAutofit fontScale="90000"/>
          </a:bodyPr>
          <a:lstStyle/>
          <a:p>
            <a:pPr algn="l"/>
            <a:r>
              <a:rPr lang="cs-CZ" sz="4800" dirty="0" err="1">
                <a:latin typeface="Times New Roman" panose="02020603050405020304" pitchFamily="18" charset="0"/>
                <a:cs typeface="Times New Roman" panose="02020603050405020304" pitchFamily="18" charset="0"/>
              </a:rPr>
              <a:t>Wendy</a:t>
            </a:r>
            <a:r>
              <a:rPr lang="cs-CZ" sz="4800" dirty="0">
                <a:latin typeface="Times New Roman" panose="02020603050405020304" pitchFamily="18" charset="0"/>
                <a:cs typeface="Times New Roman" panose="02020603050405020304" pitchFamily="18" charset="0"/>
              </a:rPr>
              <a:t> Brown:</a:t>
            </a:r>
            <a:br>
              <a:rPr lang="cs-CZ" sz="4800" dirty="0">
                <a:latin typeface="Times New Roman" panose="02020603050405020304" pitchFamily="18" charset="0"/>
                <a:cs typeface="Times New Roman" panose="02020603050405020304" pitchFamily="18" charset="0"/>
              </a:rPr>
            </a:br>
            <a:r>
              <a:rPr lang="cs-CZ" sz="4800" dirty="0">
                <a:latin typeface="Times New Roman" panose="02020603050405020304" pitchFamily="18" charset="0"/>
                <a:cs typeface="Times New Roman" panose="02020603050405020304" pitchFamily="18" charset="0"/>
              </a:rPr>
              <a:t>Tolerance jako </a:t>
            </a:r>
            <a:r>
              <a:rPr lang="cs-CZ" sz="4800">
                <a:latin typeface="Times New Roman" panose="02020603050405020304" pitchFamily="18" charset="0"/>
                <a:cs typeface="Times New Roman" panose="02020603050405020304" pitchFamily="18" charset="0"/>
              </a:rPr>
              <a:t>mírnění nechuti </a:t>
            </a:r>
            <a:r>
              <a:rPr lang="cs-CZ" sz="4800" dirty="0">
                <a:latin typeface="Times New Roman" panose="02020603050405020304" pitchFamily="18" charset="0"/>
                <a:cs typeface="Times New Roman" panose="02020603050405020304" pitchFamily="18" charset="0"/>
              </a:rPr>
              <a:t>k tolerovaným</a:t>
            </a:r>
          </a:p>
        </p:txBody>
      </p:sp>
      <p:sp>
        <p:nvSpPr>
          <p:cNvPr id="3" name="Podnadpis 2">
            <a:extLst>
              <a:ext uri="{FF2B5EF4-FFF2-40B4-BE49-F238E27FC236}">
                <a16:creationId xmlns:a16="http://schemas.microsoft.com/office/drawing/2014/main" id="{3AF74775-6CF8-D54B-AC44-C4BFD117230A}"/>
              </a:ext>
            </a:extLst>
          </p:cNvPr>
          <p:cNvSpPr>
            <a:spLocks noGrp="1"/>
          </p:cNvSpPr>
          <p:nvPr>
            <p:ph type="subTitle" idx="1"/>
          </p:nvPr>
        </p:nvSpPr>
        <p:spPr>
          <a:xfrm>
            <a:off x="477980" y="4872922"/>
            <a:ext cx="4023359" cy="1208141"/>
          </a:xfrm>
        </p:spPr>
        <p:txBody>
          <a:bodyPr>
            <a:normAutofit/>
          </a:bodyPr>
          <a:lstStyle/>
          <a:p>
            <a:pPr algn="l"/>
            <a:r>
              <a:rPr lang="cs-CZ" sz="2000"/>
              <a:t>Teorie tolerance 2020/2021</a:t>
            </a: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46260461"/>
      </p:ext>
    </p:extLst>
  </p:cSld>
  <p:clrMapOvr>
    <a:overrideClrMapping bg1="dk1" tx1="lt1" bg2="dk2" tx2="lt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0671A8AE-40A1-4631-A6B8-581AFF06548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Zástupný obsah 5" descr="Obsah obrázku osoba, interiér, místnost, fotka&#10;&#10;Popis byl vytvořen automaticky">
            <a:extLst>
              <a:ext uri="{FF2B5EF4-FFF2-40B4-BE49-F238E27FC236}">
                <a16:creationId xmlns:a16="http://schemas.microsoft.com/office/drawing/2014/main" id="{20081B51-852D-8D46-9F52-7E14AC25DE8E}"/>
              </a:ext>
            </a:extLst>
          </p:cNvPr>
          <p:cNvPicPr>
            <a:picLocks noGrp="1" noChangeAspect="1"/>
          </p:cNvPicPr>
          <p:nvPr>
            <p:ph idx="1"/>
          </p:nvPr>
        </p:nvPicPr>
        <p:blipFill rotWithShape="1">
          <a:blip r:embed="rId3"/>
          <a:srcRect l="4528" t="9091" r="20206"/>
          <a:stretch/>
        </p:blipFill>
        <p:spPr>
          <a:xfrm>
            <a:off x="3523488" y="10"/>
            <a:ext cx="8668512" cy="6857990"/>
          </a:xfrm>
          <a:prstGeom prst="rect">
            <a:avLst/>
          </a:prstGeom>
        </p:spPr>
      </p:pic>
      <p:sp>
        <p:nvSpPr>
          <p:cNvPr id="13" name="Rectangle 12">
            <a:extLst>
              <a:ext uri="{FF2B5EF4-FFF2-40B4-BE49-F238E27FC236}">
                <a16:creationId xmlns:a16="http://schemas.microsoft.com/office/drawing/2014/main" id="{AB58EF07-17C2-48CF-ABB0-EEF1F17CB8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bg1"/>
              </a:gs>
              <a:gs pos="33000">
                <a:schemeClr val="bg1">
                  <a:alpha val="64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Nadpis 1">
            <a:extLst>
              <a:ext uri="{FF2B5EF4-FFF2-40B4-BE49-F238E27FC236}">
                <a16:creationId xmlns:a16="http://schemas.microsoft.com/office/drawing/2014/main" id="{856BB793-2875-DD43-B01C-A18B63E5F932}"/>
              </a:ext>
            </a:extLst>
          </p:cNvPr>
          <p:cNvSpPr>
            <a:spLocks noGrp="1"/>
          </p:cNvSpPr>
          <p:nvPr>
            <p:ph type="title"/>
          </p:nvPr>
        </p:nvSpPr>
        <p:spPr>
          <a:xfrm>
            <a:off x="477981" y="1122363"/>
            <a:ext cx="4023360" cy="3204134"/>
          </a:xfrm>
        </p:spPr>
        <p:txBody>
          <a:bodyPr vert="horz" lIns="91440" tIns="45720" rIns="91440" bIns="45720" rtlCol="0" anchor="b">
            <a:normAutofit/>
          </a:bodyPr>
          <a:lstStyle/>
          <a:p>
            <a:r>
              <a:rPr lang="en-US" sz="4800" dirty="0">
                <a:latin typeface="Times New Roman" panose="02020603050405020304" pitchFamily="18" charset="0"/>
                <a:cs typeface="Times New Roman" panose="02020603050405020304" pitchFamily="18" charset="0"/>
              </a:rPr>
              <a:t>The Power of Tolerance (2014)</a:t>
            </a:r>
          </a:p>
        </p:txBody>
      </p:sp>
      <p:sp>
        <p:nvSpPr>
          <p:cNvPr id="15" name="Rectangle 14">
            <a:extLst>
              <a:ext uri="{FF2B5EF4-FFF2-40B4-BE49-F238E27FC236}">
                <a16:creationId xmlns:a16="http://schemas.microsoft.com/office/drawing/2014/main" id="{AF2F604E-43BE-4DC3-B983-E071523364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759921" y="346791"/>
            <a:ext cx="146304" cy="70408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latin typeface="Calibri" panose="020F0502020204030204"/>
            </a:endParaRPr>
          </a:p>
        </p:txBody>
      </p:sp>
      <p:sp>
        <p:nvSpPr>
          <p:cNvPr id="17" name="Rectangle 16">
            <a:extLst>
              <a:ext uri="{FF2B5EF4-FFF2-40B4-BE49-F238E27FC236}">
                <a16:creationId xmlns:a16="http://schemas.microsoft.com/office/drawing/2014/main" id="{08C9B587-E65E-4B52-B37C-ABEBB6E879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1029" y="4546920"/>
            <a:ext cx="3977640" cy="18288"/>
          </a:xfrm>
          <a:prstGeom prst="rect">
            <a:avLst/>
          </a:prstGeom>
          <a:solidFill>
            <a:schemeClr val="tx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7701060"/>
      </p:ext>
    </p:extLst>
  </p:cSld>
  <p:clrMapOvr>
    <a:overrideClrMapping bg1="dk1" tx1="lt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DB31F9C-C203-DC45-8C6B-D51EFBE6F911}"/>
              </a:ext>
            </a:extLst>
          </p:cNvPr>
          <p:cNvSpPr>
            <a:spLocks noGrp="1"/>
          </p:cNvSpPr>
          <p:nvPr>
            <p:ph type="title"/>
          </p:nvPr>
        </p:nvSpPr>
        <p:spPr/>
        <p:txBody>
          <a:bodyPr/>
          <a:lstStyle/>
          <a:p>
            <a:r>
              <a:rPr lang="cs-CZ" dirty="0">
                <a:latin typeface="Times New Roman" panose="02020603050405020304" pitchFamily="18" charset="0"/>
                <a:cs typeface="Times New Roman" panose="02020603050405020304" pitchFamily="18" charset="0"/>
              </a:rPr>
              <a:t>Pozitiva (Forstova) konceptu tolerance</a:t>
            </a:r>
          </a:p>
        </p:txBody>
      </p:sp>
      <p:sp>
        <p:nvSpPr>
          <p:cNvPr id="3" name="Zástupný obsah 2">
            <a:extLst>
              <a:ext uri="{FF2B5EF4-FFF2-40B4-BE49-F238E27FC236}">
                <a16:creationId xmlns:a16="http://schemas.microsoft.com/office/drawing/2014/main" id="{A36EF726-FBFF-2243-959F-3E3DAD84F169}"/>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„Nadále mám za to, že se v případě tolerance jedná o jazyk, který umožňuje porozumět určitému typu veřejného sekularismu ve vztahu k náboženské víře.“</a:t>
            </a:r>
          </a:p>
        </p:txBody>
      </p:sp>
    </p:spTree>
    <p:extLst>
      <p:ext uri="{BB962C8B-B14F-4D97-AF65-F5344CB8AC3E}">
        <p14:creationId xmlns:p14="http://schemas.microsoft.com/office/powerpoint/2010/main" val="11433657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D132AFC-6077-B445-B616-E65DF8EE7ADC}"/>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Ale: Námitka vůči vzájemnosti</a:t>
            </a:r>
          </a:p>
        </p:txBody>
      </p:sp>
      <p:sp>
        <p:nvSpPr>
          <p:cNvPr id="3" name="Zástupný obsah 2">
            <a:extLst>
              <a:ext uri="{FF2B5EF4-FFF2-40B4-BE49-F238E27FC236}">
                <a16:creationId xmlns:a16="http://schemas.microsoft.com/office/drawing/2014/main" id="{F690B628-1968-9249-9361-74E20DBCE2B0}"/>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„Vezměme si příklad homosexuálního manželství. Když se pokoušíme přesvědčit člověka, který vznáší námitky vůči homosexuálům, kteří by chtěli vstoupit do manželství, když je tedy budeme přesvědčovat, aby tolerovali určité jednání či úsilí, které se jim příčí, říkám si, v čem vlastně tkví ona vzájemnost. Kladu si otázku, co se vlastně chce od homosexuálů ve vztahu k toleranci </a:t>
            </a:r>
            <a:r>
              <a:rPr lang="cs-CZ" b="1" dirty="0">
                <a:latin typeface="Times New Roman" panose="02020603050405020304" pitchFamily="18" charset="0"/>
                <a:cs typeface="Times New Roman" panose="02020603050405020304" pitchFamily="18" charset="0"/>
              </a:rPr>
              <a:t>a</a:t>
            </a:r>
            <a:r>
              <a:rPr lang="cs-CZ" dirty="0">
                <a:latin typeface="Times New Roman" panose="02020603050405020304" pitchFamily="18" charset="0"/>
                <a:cs typeface="Times New Roman" panose="02020603050405020304" pitchFamily="18" charset="0"/>
              </a:rPr>
              <a:t> </a:t>
            </a:r>
            <a:r>
              <a:rPr lang="cs-CZ" b="1" dirty="0">
                <a:latin typeface="Times New Roman" panose="02020603050405020304" pitchFamily="18" charset="0"/>
                <a:cs typeface="Times New Roman" panose="02020603050405020304" pitchFamily="18" charset="0"/>
              </a:rPr>
              <a:t>co vlastně chceme po homofobovi</a:t>
            </a:r>
            <a:r>
              <a:rPr lang="cs-CZ" dirty="0">
                <a:latin typeface="Times New Roman" panose="02020603050405020304" pitchFamily="18" charset="0"/>
                <a:cs typeface="Times New Roman" panose="02020603050405020304" pitchFamily="18" charset="0"/>
              </a:rPr>
              <a:t>. Co se nám vlastně podaří, když docílíme toho, aby se homofob stal tolerantním vůči homosexuálnímu manželství?“</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77797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9EB572-074D-494C-AC34-8900B44782CD}"/>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574339BB-BCFF-9748-B1F4-55E5876FB6FF}"/>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„Zdá se mi to vlastně až kruté – že je zde homosexuál konstituován jako objekt tolerance, jako někdo, kdo je závislý na toleranci, které se mu možní dostane, možná ne. Zkrátka nejsem schopna porozumět tomu, jak by tolerance coby určitý typ praktiky </a:t>
            </a:r>
            <a:r>
              <a:rPr lang="cs-CZ" b="1" dirty="0">
                <a:latin typeface="Times New Roman" panose="02020603050405020304" pitchFamily="18" charset="0"/>
                <a:cs typeface="Times New Roman" panose="02020603050405020304" pitchFamily="18" charset="0"/>
              </a:rPr>
              <a:t>mohla nevyústit v konstituci takového objektu</a:t>
            </a:r>
            <a:r>
              <a:rPr lang="cs-CZ" dirty="0">
                <a:latin typeface="Times New Roman" panose="02020603050405020304" pitchFamily="18" charset="0"/>
                <a:cs typeface="Times New Roman" panose="02020603050405020304" pitchFamily="18" charset="0"/>
              </a:rPr>
              <a:t>.“</a:t>
            </a: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666320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C51630B-D488-154E-81CA-5B4AD6E6ADCF}"/>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DF686E0D-2F9E-FF43-91AC-1AB9F24129F7}"/>
              </a:ext>
            </a:extLst>
          </p:cNvPr>
          <p:cNvSpPr>
            <a:spLocks noGrp="1"/>
          </p:cNvSpPr>
          <p:nvPr>
            <p:ph idx="1"/>
          </p:nvPr>
        </p:nvSpPr>
        <p:spPr/>
        <p:txBody>
          <a:bodyPr>
            <a:normAutofit fontScale="92500" lnSpcReduction="20000"/>
          </a:bodyPr>
          <a:lstStyle/>
          <a:p>
            <a:pPr marL="0" indent="0" algn="just">
              <a:buNone/>
            </a:pPr>
            <a:r>
              <a:rPr lang="cs-CZ" dirty="0">
                <a:latin typeface="Times New Roman" panose="02020603050405020304" pitchFamily="18" charset="0"/>
                <a:cs typeface="Times New Roman" panose="02020603050405020304" pitchFamily="18" charset="0"/>
              </a:rPr>
              <a:t>Žijeme v nihilistické době. Opírám se zde o Nietzscheho a myslím tím skutečnost, že se ve veřejnosti sice točí </a:t>
            </a:r>
            <a:r>
              <a:rPr lang="cs-CZ" b="1" dirty="0">
                <a:latin typeface="Times New Roman" panose="02020603050405020304" pitchFamily="18" charset="0"/>
                <a:cs typeface="Times New Roman" panose="02020603050405020304" pitchFamily="18" charset="0"/>
              </a:rPr>
              <a:t>spoustu takzvaných hodnoty</a:t>
            </a:r>
            <a:r>
              <a:rPr lang="cs-CZ" dirty="0">
                <a:latin typeface="Times New Roman" panose="02020603050405020304" pitchFamily="18" charset="0"/>
                <a:cs typeface="Times New Roman" panose="02020603050405020304" pitchFamily="18" charset="0"/>
              </a:rPr>
              <a:t>, ty jsou však zcela </a:t>
            </a:r>
            <a:r>
              <a:rPr lang="cs-CZ" b="1" dirty="0">
                <a:latin typeface="Times New Roman" panose="02020603050405020304" pitchFamily="18" charset="0"/>
                <a:cs typeface="Times New Roman" panose="02020603050405020304" pitchFamily="18" charset="0"/>
              </a:rPr>
              <a:t>komercializované, trivializované, povrchní</a:t>
            </a:r>
            <a:r>
              <a:rPr lang="cs-CZ" dirty="0">
                <a:latin typeface="Times New Roman" panose="02020603050405020304" pitchFamily="18" charset="0"/>
                <a:cs typeface="Times New Roman" panose="02020603050405020304" pitchFamily="18" charset="0"/>
              </a:rPr>
              <a:t>… </a:t>
            </a:r>
          </a:p>
          <a:p>
            <a:pPr marL="0" indent="0" algn="just">
              <a:buNone/>
            </a:pPr>
            <a:r>
              <a:rPr lang="cs-CZ" dirty="0">
                <a:latin typeface="Times New Roman" panose="02020603050405020304" pitchFamily="18" charset="0"/>
                <a:cs typeface="Times New Roman" panose="02020603050405020304" pitchFamily="18" charset="0"/>
              </a:rPr>
              <a:t>Jak bychom se v tomto kontextu asi mohli mobilizovat k vytvoření nového světa? Copak snad pravice a levice mají jiný obsah než </a:t>
            </a:r>
            <a:r>
              <a:rPr lang="cs-CZ" b="1" dirty="0">
                <a:latin typeface="Times New Roman" panose="02020603050405020304" pitchFamily="18" charset="0"/>
                <a:cs typeface="Times New Roman" panose="02020603050405020304" pitchFamily="18" charset="0"/>
              </a:rPr>
              <a:t>vzájemnou nenávist</a:t>
            </a:r>
            <a:r>
              <a:rPr lang="cs-CZ" dirty="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Myslím, že to je jeden z důvodů, proč se člověk setká s takovou nepřátelskostí na pravici spíše než s klasickým konzervatismem, který byl </a:t>
            </a:r>
            <a:r>
              <a:rPr lang="cs-CZ" b="1" dirty="0">
                <a:latin typeface="Times New Roman" panose="02020603050405020304" pitchFamily="18" charset="0"/>
                <a:cs typeface="Times New Roman" panose="02020603050405020304" pitchFamily="18" charset="0"/>
              </a:rPr>
              <a:t>zakotven ve světonázoru</a:t>
            </a:r>
            <a:r>
              <a:rPr lang="cs-CZ" dirty="0">
                <a:latin typeface="Times New Roman" panose="02020603050405020304" pitchFamily="18" charset="0"/>
                <a:cs typeface="Times New Roman" panose="02020603050405020304" pitchFamily="18" charset="0"/>
              </a:rPr>
              <a:t>. Místo světonázoru se člověk setká jen s nepřátelskostí, agresí a hněvem. A na levici to nevypadá jinak. </a:t>
            </a:r>
          </a:p>
          <a:p>
            <a:pPr marL="0" indent="0" algn="just">
              <a:buNone/>
            </a:pPr>
            <a:r>
              <a:rPr lang="cs-CZ" dirty="0">
                <a:latin typeface="Times New Roman" panose="02020603050405020304" pitchFamily="18" charset="0"/>
                <a:cs typeface="Times New Roman" panose="02020603050405020304" pitchFamily="18" charset="0"/>
              </a:rPr>
              <a:t>Náš nihilismus není totožný s nietzscheovským, ale myslím, že je třeba posoudit, co nihilismus učinil </a:t>
            </a:r>
            <a:r>
              <a:rPr lang="cs-CZ" b="1" dirty="0">
                <a:latin typeface="Times New Roman" panose="02020603050405020304" pitchFamily="18" charset="0"/>
                <a:cs typeface="Times New Roman" panose="02020603050405020304" pitchFamily="18" charset="0"/>
              </a:rPr>
              <a:t>s politickými názory, které kdysi snad skutečně byly opřené o přesvědčení a touhu po dobru</a:t>
            </a:r>
            <a:r>
              <a:rPr lang="cs-CZ" dirty="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https://</a:t>
            </a:r>
            <a:r>
              <a:rPr lang="cs-CZ" dirty="0" err="1">
                <a:latin typeface="Times New Roman" panose="02020603050405020304" pitchFamily="18" charset="0"/>
                <a:cs typeface="Times New Roman" panose="02020603050405020304" pitchFamily="18" charset="0"/>
              </a:rPr>
              <a:t>www.eurozine.com</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where</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a:t>
            </a:r>
            <a:r>
              <a:rPr lang="cs-CZ" dirty="0" err="1">
                <a:latin typeface="Times New Roman" panose="02020603050405020304" pitchFamily="18" charset="0"/>
                <a:cs typeface="Times New Roman" panose="02020603050405020304" pitchFamily="18" charset="0"/>
              </a:rPr>
              <a:t>fires</a:t>
            </a:r>
            <a:r>
              <a:rPr lang="cs-CZ" dirty="0">
                <a:latin typeface="Times New Roman" panose="02020603050405020304" pitchFamily="18" charset="0"/>
                <a:cs typeface="Times New Roman" panose="02020603050405020304" pitchFamily="18" charset="0"/>
              </a:rPr>
              <a:t>-are/</a:t>
            </a:r>
          </a:p>
        </p:txBody>
      </p:sp>
    </p:spTree>
    <p:extLst>
      <p:ext uri="{BB962C8B-B14F-4D97-AF65-F5344CB8AC3E}">
        <p14:creationId xmlns:p14="http://schemas.microsoft.com/office/powerpoint/2010/main" val="308891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E50A093-E261-CD46-ABE2-FA1B9FFBBBF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4DD0AC0B-04A5-B243-BA4E-05DE5E79B02D}"/>
              </a:ext>
            </a:extLst>
          </p:cNvPr>
          <p:cNvSpPr>
            <a:spLocks noGrp="1"/>
          </p:cNvSpPr>
          <p:nvPr>
            <p:ph idx="1"/>
          </p:nvPr>
        </p:nvSpPr>
        <p:spPr/>
        <p:txBody>
          <a:bodyPr>
            <a:normAutofit fontScale="92500" lnSpcReduction="10000"/>
          </a:bodyPr>
          <a:lstStyle/>
          <a:p>
            <a:pPr marL="0" indent="0" algn="just">
              <a:buNone/>
            </a:pPr>
            <a:r>
              <a:rPr lang="cs-CZ" dirty="0">
                <a:latin typeface="Times New Roman" panose="02020603050405020304" pitchFamily="18" charset="0"/>
                <a:cs typeface="Times New Roman" panose="02020603050405020304" pitchFamily="18" charset="0"/>
              </a:rPr>
              <a:t>Americká politická filosofka, narozena 1955, mezi její hlavní témata patří: zánik suverenity, rozklad demokracie, podoby moci, jimž podléháme jako společenští tvorové, opírá se o Marxe, Nietzscheho, </a:t>
            </a:r>
            <a:r>
              <a:rPr lang="cs-CZ" dirty="0" err="1">
                <a:latin typeface="Times New Roman" panose="02020603050405020304" pitchFamily="18" charset="0"/>
                <a:cs typeface="Times New Roman" panose="02020603050405020304" pitchFamily="18" charset="0"/>
              </a:rPr>
              <a:t>Foucaulta</a:t>
            </a:r>
            <a:r>
              <a:rPr lang="cs-CZ" dirty="0">
                <a:latin typeface="Times New Roman" panose="02020603050405020304" pitchFamily="18" charset="0"/>
                <a:cs typeface="Times New Roman" panose="02020603050405020304" pitchFamily="18" charset="0"/>
              </a:rPr>
              <a:t>, psychoanalýzu.</a:t>
            </a:r>
          </a:p>
          <a:p>
            <a:pPr marL="0" indent="0" algn="ctr">
              <a:buNone/>
            </a:pPr>
            <a:r>
              <a:rPr lang="cs-CZ" dirty="0">
                <a:latin typeface="Times New Roman" panose="02020603050405020304" pitchFamily="18" charset="0"/>
                <a:cs typeface="Times New Roman" panose="02020603050405020304" pitchFamily="18" charset="0"/>
              </a:rPr>
              <a:t>Významné knihy</a:t>
            </a:r>
          </a:p>
          <a:p>
            <a:pPr marL="0" indent="0">
              <a:buNone/>
            </a:pPr>
            <a:r>
              <a:rPr lang="cs-CZ" i="1" dirty="0" err="1">
                <a:latin typeface="Times New Roman" panose="02020603050405020304" pitchFamily="18" charset="0"/>
                <a:cs typeface="Times New Roman" panose="02020603050405020304" pitchFamily="18" charset="0"/>
              </a:rPr>
              <a:t>Regulating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Aversion</a:t>
            </a:r>
            <a:r>
              <a:rPr lang="cs-CZ" i="1" dirty="0">
                <a:latin typeface="Times New Roman" panose="02020603050405020304" pitchFamily="18" charset="0"/>
                <a:cs typeface="Times New Roman" panose="02020603050405020304" pitchFamily="18" charset="0"/>
              </a:rPr>
              <a:t>: Tolerance in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Age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Identity and Empire</a:t>
            </a:r>
            <a:r>
              <a:rPr lang="cs-CZ" dirty="0">
                <a:latin typeface="Times New Roman" panose="02020603050405020304" pitchFamily="18" charset="0"/>
                <a:cs typeface="Times New Roman" panose="02020603050405020304" pitchFamily="18" charset="0"/>
              </a:rPr>
              <a:t> (2006)</a:t>
            </a:r>
            <a:endParaRPr lang="cs-CZ" i="1" dirty="0">
              <a:latin typeface="Times New Roman" panose="02020603050405020304" pitchFamily="18" charset="0"/>
              <a:cs typeface="Times New Roman" panose="02020603050405020304" pitchFamily="18" charset="0"/>
            </a:endParaRPr>
          </a:p>
          <a:p>
            <a:pPr marL="0" indent="0">
              <a:buNone/>
            </a:pPr>
            <a:r>
              <a:rPr lang="cs-CZ" i="1" dirty="0">
                <a:latin typeface="Times New Roman" panose="02020603050405020304" pitchFamily="18" charset="0"/>
                <a:cs typeface="Times New Roman" panose="02020603050405020304" pitchFamily="18" charset="0"/>
              </a:rPr>
              <a:t>Les </a:t>
            </a:r>
            <a:r>
              <a:rPr lang="cs-CZ" i="1" dirty="0" err="1">
                <a:latin typeface="Times New Roman" panose="02020603050405020304" pitchFamily="18" charset="0"/>
                <a:cs typeface="Times New Roman" panose="02020603050405020304" pitchFamily="18" charset="0"/>
              </a:rPr>
              <a:t>Habits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neufs</a:t>
            </a:r>
            <a:r>
              <a:rPr lang="cs-CZ" i="1" dirty="0">
                <a:latin typeface="Times New Roman" panose="02020603050405020304" pitchFamily="18" charset="0"/>
                <a:cs typeface="Times New Roman" panose="02020603050405020304" pitchFamily="18" charset="0"/>
              </a:rPr>
              <a:t> de la </a:t>
            </a:r>
            <a:r>
              <a:rPr lang="cs-CZ" i="1" dirty="0" err="1">
                <a:latin typeface="Times New Roman" panose="02020603050405020304" pitchFamily="18" charset="0"/>
                <a:cs typeface="Times New Roman" panose="02020603050405020304" pitchFamily="18" charset="0"/>
              </a:rPr>
              <a:t>politique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mondiale</a:t>
            </a:r>
            <a:r>
              <a:rPr lang="cs-CZ" dirty="0">
                <a:latin typeface="Times New Roman" panose="02020603050405020304" pitchFamily="18" charset="0"/>
                <a:cs typeface="Times New Roman" panose="02020603050405020304" pitchFamily="18" charset="0"/>
              </a:rPr>
              <a:t> (2007)</a:t>
            </a:r>
          </a:p>
          <a:p>
            <a:pPr marL="0" indent="0">
              <a:buNone/>
            </a:pPr>
            <a:r>
              <a:rPr lang="cs-CZ" i="1" dirty="0" err="1">
                <a:latin typeface="Times New Roman" panose="02020603050405020304" pitchFamily="18" charset="0"/>
                <a:cs typeface="Times New Roman" panose="02020603050405020304" pitchFamily="18" charset="0"/>
              </a:rPr>
              <a:t>Undoing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Demos</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(2015)</a:t>
            </a:r>
          </a:p>
          <a:p>
            <a:pPr marL="0" indent="0">
              <a:buNone/>
            </a:pPr>
            <a:r>
              <a:rPr lang="cs-CZ" i="1" dirty="0">
                <a:latin typeface="Times New Roman" panose="02020603050405020304" pitchFamily="18" charset="0"/>
                <a:cs typeface="Times New Roman" panose="02020603050405020304" pitchFamily="18" charset="0"/>
              </a:rPr>
              <a:t>In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Ruins</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Neoliberalism</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Rise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Anti-</a:t>
            </a:r>
            <a:r>
              <a:rPr lang="cs-CZ" i="1" dirty="0" err="1">
                <a:latin typeface="Times New Roman" panose="02020603050405020304" pitchFamily="18" charset="0"/>
                <a:cs typeface="Times New Roman" panose="02020603050405020304" pitchFamily="18" charset="0"/>
              </a:rPr>
              <a:t>Democratic</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Politics</a:t>
            </a:r>
            <a:r>
              <a:rPr lang="cs-CZ" i="1" dirty="0">
                <a:latin typeface="Times New Roman" panose="02020603050405020304" pitchFamily="18" charset="0"/>
                <a:cs typeface="Times New Roman" panose="02020603050405020304" pitchFamily="18" charset="0"/>
              </a:rPr>
              <a:t> in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West</a:t>
            </a:r>
            <a:r>
              <a:rPr lang="cs-CZ" dirty="0">
                <a:latin typeface="Times New Roman" panose="02020603050405020304" pitchFamily="18" charset="0"/>
                <a:cs typeface="Times New Roman" panose="02020603050405020304" pitchFamily="18" charset="0"/>
              </a:rPr>
              <a:t> (2019)</a:t>
            </a:r>
            <a:br>
              <a:rPr lang="cs-CZ"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a:p>
            <a:pPr marL="0" indent="0">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483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FB7E790-AFBB-E548-B575-C43BCC50457B}"/>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Jde nám vůbec o demokracii?</a:t>
            </a:r>
          </a:p>
        </p:txBody>
      </p:sp>
      <p:sp>
        <p:nvSpPr>
          <p:cNvPr id="3" name="Zástupný obsah 2">
            <a:extLst>
              <a:ext uri="{FF2B5EF4-FFF2-40B4-BE49-F238E27FC236}">
                <a16:creationId xmlns:a16="http://schemas.microsoft.com/office/drawing/2014/main" id="{E4B350CC-EB55-6D41-95A2-98A5103F28AF}"/>
              </a:ext>
            </a:extLst>
          </p:cNvPr>
          <p:cNvSpPr>
            <a:spLocks noGrp="1"/>
          </p:cNvSpPr>
          <p:nvPr>
            <p:ph idx="1"/>
          </p:nvPr>
        </p:nvSpPr>
        <p:spPr/>
        <p:txBody>
          <a:bodyPr>
            <a:normAutofit lnSpcReduction="10000"/>
          </a:bodyPr>
          <a:lstStyle/>
          <a:p>
            <a:pPr marL="0" indent="0" algn="just" fontAlgn="base">
              <a:buNone/>
            </a:pPr>
            <a:r>
              <a:rPr lang="cs-CZ" dirty="0">
                <a:latin typeface="Times" pitchFamily="2" charset="0"/>
              </a:rPr>
              <a:t>Postrádám jakýkoliv odkaz k péči o demokracii. Je docela zarážející, že se člověk setkává v proslovech </a:t>
            </a:r>
            <a:r>
              <a:rPr lang="cs-CZ" dirty="0" err="1">
                <a:latin typeface="Times" pitchFamily="2" charset="0"/>
              </a:rPr>
              <a:t>Le</a:t>
            </a:r>
            <a:r>
              <a:rPr lang="cs-CZ" dirty="0">
                <a:latin typeface="Times" pitchFamily="2" charset="0"/>
              </a:rPr>
              <a:t> </a:t>
            </a:r>
            <a:r>
              <a:rPr lang="cs-CZ" dirty="0" err="1">
                <a:latin typeface="Times" pitchFamily="2" charset="0"/>
              </a:rPr>
              <a:t>Penové</a:t>
            </a:r>
            <a:r>
              <a:rPr lang="cs-CZ" dirty="0">
                <a:latin typeface="Times" pitchFamily="2" charset="0"/>
              </a:rPr>
              <a:t>, </a:t>
            </a:r>
            <a:r>
              <a:rPr lang="cs-CZ" dirty="0" err="1">
                <a:latin typeface="Times" pitchFamily="2" charset="0"/>
              </a:rPr>
              <a:t>Farage</a:t>
            </a:r>
            <a:r>
              <a:rPr lang="cs-CZ" dirty="0">
                <a:latin typeface="Times" pitchFamily="2" charset="0"/>
              </a:rPr>
              <a:t> nebo </a:t>
            </a:r>
            <a:r>
              <a:rPr lang="cs-CZ" dirty="0" err="1">
                <a:latin typeface="Times" pitchFamily="2" charset="0"/>
              </a:rPr>
              <a:t>Trumpa</a:t>
            </a:r>
            <a:r>
              <a:rPr lang="cs-CZ" dirty="0">
                <a:latin typeface="Times" pitchFamily="2" charset="0"/>
              </a:rPr>
              <a:t> se spoustou </a:t>
            </a:r>
            <a:r>
              <a:rPr lang="cs-CZ" b="1" dirty="0">
                <a:latin typeface="Times" pitchFamily="2" charset="0"/>
              </a:rPr>
              <a:t>odkazů na právo a řád</a:t>
            </a:r>
            <a:r>
              <a:rPr lang="cs-CZ" dirty="0">
                <a:latin typeface="Times" pitchFamily="2" charset="0"/>
              </a:rPr>
              <a:t>, ale ne na demokracii, tímto způsobem se dostáváme na půdu statismu, nacionalismu, můžeme usilovat o obnovu </a:t>
            </a:r>
            <a:r>
              <a:rPr lang="cs-CZ" dirty="0" err="1">
                <a:latin typeface="Times" pitchFamily="2" charset="0"/>
              </a:rPr>
              <a:t>white</a:t>
            </a:r>
            <a:r>
              <a:rPr lang="cs-CZ" dirty="0">
                <a:latin typeface="Times" pitchFamily="2" charset="0"/>
              </a:rPr>
              <a:t> </a:t>
            </a:r>
            <a:r>
              <a:rPr lang="cs-CZ" dirty="0" err="1">
                <a:latin typeface="Times" pitchFamily="2" charset="0"/>
              </a:rPr>
              <a:t>entitlement</a:t>
            </a:r>
            <a:r>
              <a:rPr lang="cs-CZ" dirty="0">
                <a:latin typeface="Times" pitchFamily="2" charset="0"/>
              </a:rPr>
              <a:t> skrze nativismus politiků na extrémní pravici. Ale že by se někdo skutečně odkázal na demokracii, to je něco dost výjimečného. Co </a:t>
            </a:r>
            <a:r>
              <a:rPr lang="cs-CZ" dirty="0" err="1">
                <a:latin typeface="Times" pitchFamily="2" charset="0"/>
              </a:rPr>
              <a:t>Trumpa</a:t>
            </a:r>
            <a:r>
              <a:rPr lang="cs-CZ" dirty="0">
                <a:latin typeface="Times" pitchFamily="2" charset="0"/>
              </a:rPr>
              <a:t> vyneslo k moci byl důraz na nedemokratické svobody a nedemokratickou autoritu, důraz </a:t>
            </a:r>
            <a:r>
              <a:rPr lang="cs-CZ" b="1" dirty="0">
                <a:latin typeface="Times" pitchFamily="2" charset="0"/>
              </a:rPr>
              <a:t>na právo říkat si, co člověk cítí, a dělat si, co chce</a:t>
            </a:r>
            <a:r>
              <a:rPr lang="cs-CZ" dirty="0">
                <a:latin typeface="Times" pitchFamily="2" charset="0"/>
              </a:rPr>
              <a:t>. To je docela nový fenomén a neměli bychom jej ztotožňovat s dřívějšími podobami autoritářství, populismu nebo fašismu.</a:t>
            </a:r>
          </a:p>
          <a:p>
            <a:pPr marL="0" indent="0" algn="just">
              <a:buNone/>
            </a:pPr>
            <a:r>
              <a:rPr lang="cs-CZ" dirty="0">
                <a:latin typeface="Times" pitchFamily="2" charset="0"/>
              </a:rPr>
              <a:t>https://</a:t>
            </a:r>
            <a:r>
              <a:rPr lang="cs-CZ" dirty="0" err="1">
                <a:latin typeface="Times" pitchFamily="2" charset="0"/>
              </a:rPr>
              <a:t>www.eurozine.com</a:t>
            </a:r>
            <a:r>
              <a:rPr lang="cs-CZ" dirty="0">
                <a:latin typeface="Times" pitchFamily="2" charset="0"/>
              </a:rPr>
              <a:t>/</a:t>
            </a:r>
            <a:r>
              <a:rPr lang="cs-CZ" dirty="0" err="1">
                <a:latin typeface="Times" pitchFamily="2" charset="0"/>
              </a:rPr>
              <a:t>where</a:t>
            </a:r>
            <a:r>
              <a:rPr lang="cs-CZ" dirty="0">
                <a:latin typeface="Times" pitchFamily="2" charset="0"/>
              </a:rPr>
              <a:t>-</a:t>
            </a:r>
            <a:r>
              <a:rPr lang="cs-CZ" dirty="0" err="1">
                <a:latin typeface="Times" pitchFamily="2" charset="0"/>
              </a:rPr>
              <a:t>the</a:t>
            </a:r>
            <a:r>
              <a:rPr lang="cs-CZ" dirty="0">
                <a:latin typeface="Times" pitchFamily="2" charset="0"/>
              </a:rPr>
              <a:t>-</a:t>
            </a:r>
            <a:r>
              <a:rPr lang="cs-CZ" dirty="0" err="1">
                <a:latin typeface="Times" pitchFamily="2" charset="0"/>
              </a:rPr>
              <a:t>fires</a:t>
            </a:r>
            <a:r>
              <a:rPr lang="cs-CZ" dirty="0">
                <a:latin typeface="Times" pitchFamily="2" charset="0"/>
              </a:rPr>
              <a:t>-are/</a:t>
            </a:r>
          </a:p>
        </p:txBody>
      </p:sp>
    </p:spTree>
    <p:extLst>
      <p:ext uri="{BB962C8B-B14F-4D97-AF65-F5344CB8AC3E}">
        <p14:creationId xmlns:p14="http://schemas.microsoft.com/office/powerpoint/2010/main" val="1040248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A569874-C116-0B4B-A6DC-272BF541CBC1}"/>
              </a:ext>
            </a:extLst>
          </p:cNvPr>
          <p:cNvSpPr>
            <a:spLocks noGrp="1"/>
          </p:cNvSpPr>
          <p:nvPr>
            <p:ph type="title"/>
          </p:nvPr>
        </p:nvSpPr>
        <p:spPr/>
        <p:txBody>
          <a:bodyPr/>
          <a:lstStyle/>
          <a:p>
            <a:pPr algn="ctr"/>
            <a:r>
              <a:rPr lang="cs-CZ" dirty="0">
                <a:latin typeface="Times" pitchFamily="2" charset="0"/>
              </a:rPr>
              <a:t>A co s fašismem?</a:t>
            </a:r>
          </a:p>
        </p:txBody>
      </p:sp>
      <p:sp>
        <p:nvSpPr>
          <p:cNvPr id="3" name="Zástupný obsah 2">
            <a:extLst>
              <a:ext uri="{FF2B5EF4-FFF2-40B4-BE49-F238E27FC236}">
                <a16:creationId xmlns:a16="http://schemas.microsoft.com/office/drawing/2014/main" id="{22BEC146-6523-2440-8488-5B1A84793B14}"/>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No tak ten…. fašismus… to je zkratka, která nám asi neprokazuje vůbec dobrou službu. Myslím, že podstatně důležitější by bylo porozumět oněm energiím, které byly rozpoutány coby </a:t>
            </a:r>
            <a:r>
              <a:rPr lang="cs-CZ" b="1" dirty="0">
                <a:latin typeface="Times New Roman" panose="02020603050405020304" pitchFamily="18" charset="0"/>
                <a:cs typeface="Times New Roman" panose="02020603050405020304" pitchFamily="18" charset="0"/>
              </a:rPr>
              <a:t>produkt neoliberálního vykořenění a rozkladu</a:t>
            </a:r>
            <a:r>
              <a:rPr lang="cs-CZ" dirty="0">
                <a:latin typeface="Times New Roman" panose="02020603050405020304" pitchFamily="18" charset="0"/>
                <a:cs typeface="Times New Roman" panose="02020603050405020304" pitchFamily="18" charset="0"/>
              </a:rPr>
              <a:t>. Bílý mužský hněv je energie, kterou zesiluje neoliberální moc a rozum. Tento hněv pak označujeme slovem „svoboda“ a pak hovoříme o svobodě být rasistou, sexistou, homofobem, nenávidět muslimy, cítit se oprávněný zatlačit zpět tyranii levice.</a:t>
            </a:r>
          </a:p>
        </p:txBody>
      </p:sp>
    </p:spTree>
    <p:extLst>
      <p:ext uri="{BB962C8B-B14F-4D97-AF65-F5344CB8AC3E}">
        <p14:creationId xmlns:p14="http://schemas.microsoft.com/office/powerpoint/2010/main" val="24530028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7FBE835-B4EB-7F46-8B7C-594116F1651D}"/>
              </a:ext>
            </a:extLst>
          </p:cNvPr>
          <p:cNvSpPr>
            <a:spLocks noGrp="1"/>
          </p:cNvSpPr>
          <p:nvPr>
            <p:ph type="title"/>
          </p:nvPr>
        </p:nvSpPr>
        <p:spPr/>
        <p:txBody>
          <a:bodyPr/>
          <a:lstStyle/>
          <a:p>
            <a:pPr algn="ctr"/>
            <a:r>
              <a:rPr lang="cs-CZ" i="1" dirty="0" err="1">
                <a:latin typeface="Times New Roman" panose="02020603050405020304" pitchFamily="18" charset="0"/>
                <a:cs typeface="Times New Roman" panose="02020603050405020304" pitchFamily="18" charset="0"/>
              </a:rPr>
              <a:t>Undoing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Demos</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(2015)</a:t>
            </a:r>
          </a:p>
        </p:txBody>
      </p:sp>
      <p:sp>
        <p:nvSpPr>
          <p:cNvPr id="3" name="Zástupný obsah 2">
            <a:extLst>
              <a:ext uri="{FF2B5EF4-FFF2-40B4-BE49-F238E27FC236}">
                <a16:creationId xmlns:a16="http://schemas.microsoft.com/office/drawing/2014/main" id="{4AD79277-5511-D341-AFCF-800C2893F064}"/>
              </a:ext>
            </a:extLst>
          </p:cNvPr>
          <p:cNvSpPr>
            <a:spLocks noGrp="1"/>
          </p:cNvSpPr>
          <p:nvPr>
            <p:ph idx="1"/>
          </p:nvPr>
        </p:nvSpPr>
        <p:spPr/>
        <p:txBody>
          <a:bodyPr>
            <a:normAutofit/>
          </a:bodyPr>
          <a:lstStyle/>
          <a:p>
            <a:pPr marL="0" indent="0" algn="just">
              <a:buNone/>
            </a:pPr>
            <a:r>
              <a:rPr lang="cs-CZ" dirty="0">
                <a:latin typeface="Times New Roman" panose="02020603050405020304" pitchFamily="18" charset="0"/>
                <a:cs typeface="Times New Roman" panose="02020603050405020304" pitchFamily="18" charset="0"/>
              </a:rPr>
              <a:t>„Toto vše se odehrává pod označením svoboda. Takže onen výkřik </a:t>
            </a:r>
            <a:r>
              <a:rPr lang="cs-CZ" i="1" dirty="0">
                <a:latin typeface="Times New Roman" panose="02020603050405020304" pitchFamily="18" charset="0"/>
                <a:cs typeface="Times New Roman" panose="02020603050405020304" pitchFamily="18" charset="0"/>
              </a:rPr>
              <a:t>Francie Francouzům</a:t>
            </a:r>
            <a:r>
              <a:rPr lang="cs-CZ" dirty="0">
                <a:latin typeface="Times New Roman" panose="02020603050405020304" pitchFamily="18" charset="0"/>
                <a:cs typeface="Times New Roman" panose="02020603050405020304" pitchFamily="18" charset="0"/>
              </a:rPr>
              <a:t> a </a:t>
            </a:r>
            <a:r>
              <a:rPr lang="cs-CZ" i="1" dirty="0">
                <a:latin typeface="Times New Roman" panose="02020603050405020304" pitchFamily="18" charset="0"/>
                <a:cs typeface="Times New Roman" panose="02020603050405020304" pitchFamily="18" charset="0"/>
              </a:rPr>
              <a:t>Němci Němcům</a:t>
            </a:r>
            <a:r>
              <a:rPr lang="cs-CZ" dirty="0">
                <a:latin typeface="Times New Roman" panose="02020603050405020304" pitchFamily="18" charset="0"/>
                <a:cs typeface="Times New Roman" panose="02020603050405020304" pitchFamily="18" charset="0"/>
              </a:rPr>
              <a:t> nebo i </a:t>
            </a:r>
            <a:r>
              <a:rPr lang="cs-CZ" i="1" dirty="0">
                <a:latin typeface="Times New Roman" panose="02020603050405020304" pitchFamily="18" charset="0"/>
                <a:cs typeface="Times New Roman" panose="02020603050405020304" pitchFamily="18" charset="0"/>
              </a:rPr>
              <a:t>America </a:t>
            </a:r>
            <a:r>
              <a:rPr lang="cs-CZ" i="1" dirty="0" err="1">
                <a:latin typeface="Times New Roman" panose="02020603050405020304" pitchFamily="18" charset="0"/>
                <a:cs typeface="Times New Roman" panose="02020603050405020304" pitchFamily="18" charset="0"/>
              </a:rPr>
              <a:t>First</a:t>
            </a:r>
            <a:r>
              <a:rPr lang="cs-CZ" dirty="0">
                <a:latin typeface="Times New Roman" panose="02020603050405020304" pitchFamily="18" charset="0"/>
                <a:cs typeface="Times New Roman" panose="02020603050405020304" pitchFamily="18" charset="0"/>
              </a:rPr>
              <a:t> by nás nemělo uvést v omyl: tyto strany na extrémní pravici si také nárokují svobodu. Jsou to strany individuální svobody, svobody slova, svobody </a:t>
            </a:r>
            <a:r>
              <a:rPr lang="cs-CZ" b="1" dirty="0">
                <a:latin typeface="Times New Roman" panose="02020603050405020304" pitchFamily="18" charset="0"/>
                <a:cs typeface="Times New Roman" panose="02020603050405020304" pitchFamily="18" charset="0"/>
              </a:rPr>
              <a:t>vznést nárok na svou zemi, sousedství a svou národnost, kterou považují za svůj majetek</a:t>
            </a:r>
            <a:r>
              <a:rPr lang="cs-CZ" dirty="0">
                <a:latin typeface="Times New Roman" panose="02020603050405020304" pitchFamily="18" charset="0"/>
                <a:cs typeface="Times New Roman" panose="02020603050405020304" pitchFamily="18" charset="0"/>
              </a:rPr>
              <a:t>. To je dost specifický pojem svobody: je to svoboda coby vlastnictví, svoboda coby právo vznášet nároky, které se rozšiřují na celý národ. A tento pojem svobody vzešel přímo z neoliberalismu.“</a:t>
            </a:r>
          </a:p>
        </p:txBody>
      </p:sp>
    </p:spTree>
    <p:extLst>
      <p:ext uri="{BB962C8B-B14F-4D97-AF65-F5344CB8AC3E}">
        <p14:creationId xmlns:p14="http://schemas.microsoft.com/office/powerpoint/2010/main" val="3754245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E441321-4AD5-0B4D-93AA-90954D882D90}"/>
              </a:ext>
            </a:extLst>
          </p:cNvPr>
          <p:cNvSpPr>
            <a:spLocks noGrp="1"/>
          </p:cNvSpPr>
          <p:nvPr>
            <p:ph type="title"/>
          </p:nvPr>
        </p:nvSpPr>
        <p:spPr/>
        <p:txBody>
          <a:bodyPr/>
          <a:lstStyle/>
          <a:p>
            <a:endParaRPr lang="cs-CZ"/>
          </a:p>
        </p:txBody>
      </p:sp>
      <p:sp>
        <p:nvSpPr>
          <p:cNvPr id="3" name="Zástupný obsah 2">
            <a:extLst>
              <a:ext uri="{FF2B5EF4-FFF2-40B4-BE49-F238E27FC236}">
                <a16:creationId xmlns:a16="http://schemas.microsoft.com/office/drawing/2014/main" id="{3B06E6B7-7639-7A48-8B84-CBA416C7518D}"/>
              </a:ext>
            </a:extLst>
          </p:cNvPr>
          <p:cNvSpPr>
            <a:spLocks noGrp="1"/>
          </p:cNvSpPr>
          <p:nvPr>
            <p:ph idx="1"/>
          </p:nvPr>
        </p:nvSpPr>
        <p:spPr/>
        <p:txBody>
          <a:bodyPr>
            <a:normAutofit/>
          </a:bodyPr>
          <a:lstStyle/>
          <a:p>
            <a:pPr marL="0" indent="0" algn="just" fontAlgn="base">
              <a:buNone/>
            </a:pPr>
            <a:r>
              <a:rPr lang="cs-CZ" dirty="0">
                <a:latin typeface="Times New Roman" panose="02020603050405020304" pitchFamily="18" charset="0"/>
                <a:cs typeface="Times New Roman" panose="02020603050405020304" pitchFamily="18" charset="0"/>
              </a:rPr>
              <a:t>„Je zde obtíž s různými typy bílých mužů a žen, které dosadí do moci někoho, kdo se chová způsobem, který by neprošel žádné jiné konfiguraci lidství. Kdyby jakákoliv osoba černé pleti, kdyby muslim, homosexuál, kdyby se nějaká žena dopustila jednoho nebo dvou výroků, které běžně trousí </a:t>
            </a:r>
            <a:r>
              <a:rPr lang="cs-CZ" dirty="0" err="1">
                <a:latin typeface="Times New Roman" panose="02020603050405020304" pitchFamily="18" charset="0"/>
                <a:cs typeface="Times New Roman" panose="02020603050405020304" pitchFamily="18" charset="0"/>
              </a:rPr>
              <a:t>Trump</a:t>
            </a:r>
            <a:r>
              <a:rPr lang="cs-CZ" dirty="0">
                <a:latin typeface="Times New Roman" panose="02020603050405020304" pitchFamily="18" charset="0"/>
                <a:cs typeface="Times New Roman" panose="02020603050405020304" pitchFamily="18" charset="0"/>
              </a:rPr>
              <a:t> po stovkách a tisících, politická kariéra této osoby by okamžitě skončila. To je jasný všem. Takže tohle hulvátství, nepřátelství vůči ženám, </a:t>
            </a:r>
            <a:r>
              <a:rPr lang="cs-CZ" b="1" dirty="0">
                <a:latin typeface="Times New Roman" panose="02020603050405020304" pitchFamily="18" charset="0"/>
                <a:cs typeface="Times New Roman" panose="02020603050405020304" pitchFamily="18" charset="0"/>
              </a:rPr>
              <a:t>zastydlý šovinismus</a:t>
            </a:r>
            <a:r>
              <a:rPr lang="cs-CZ" dirty="0">
                <a:latin typeface="Times New Roman" panose="02020603050405020304" pitchFamily="18" charset="0"/>
                <a:cs typeface="Times New Roman" panose="02020603050405020304" pitchFamily="18" charset="0"/>
              </a:rPr>
              <a:t>, který reprezentuje </a:t>
            </a:r>
            <a:r>
              <a:rPr lang="cs-CZ" dirty="0" err="1">
                <a:latin typeface="Times New Roman" panose="02020603050405020304" pitchFamily="18" charset="0"/>
                <a:cs typeface="Times New Roman" panose="02020603050405020304" pitchFamily="18" charset="0"/>
              </a:rPr>
              <a:t>Trump</a:t>
            </a:r>
            <a:r>
              <a:rPr lang="cs-CZ" dirty="0">
                <a:latin typeface="Times New Roman" panose="02020603050405020304" pitchFamily="18" charset="0"/>
                <a:cs typeface="Times New Roman" panose="02020603050405020304" pitchFamily="18" charset="0"/>
              </a:rPr>
              <a:t>, není jen </a:t>
            </a:r>
            <a:r>
              <a:rPr lang="cs-CZ" dirty="0" err="1">
                <a:latin typeface="Times New Roman" panose="02020603050405020304" pitchFamily="18" charset="0"/>
                <a:cs typeface="Times New Roman" panose="02020603050405020304" pitchFamily="18" charset="0"/>
              </a:rPr>
              <a:t>Trumpův</a:t>
            </a:r>
            <a:r>
              <a:rPr lang="cs-CZ" dirty="0">
                <a:latin typeface="Times New Roman" panose="02020603050405020304" pitchFamily="18" charset="0"/>
                <a:cs typeface="Times New Roman" panose="02020603050405020304" pitchFamily="18" charset="0"/>
              </a:rPr>
              <a:t>, je to </a:t>
            </a:r>
            <a:r>
              <a:rPr lang="cs-CZ" b="1" dirty="0">
                <a:latin typeface="Times New Roman" panose="02020603050405020304" pitchFamily="18" charset="0"/>
                <a:cs typeface="Times New Roman" panose="02020603050405020304" pitchFamily="18" charset="0"/>
              </a:rPr>
              <a:t>něco, co patří k nám, k bílým lidem</a:t>
            </a:r>
            <a:r>
              <a:rPr lang="cs-CZ"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601477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F727B3A-622C-4442-873A-FEA9E094463D}"/>
              </a:ext>
            </a:extLst>
          </p:cNvPr>
          <p:cNvSpPr>
            <a:spLocks noGrp="1"/>
          </p:cNvSpPr>
          <p:nvPr>
            <p:ph type="title"/>
          </p:nvPr>
        </p:nvSpPr>
        <p:spPr/>
        <p:txBody>
          <a:bodyPr/>
          <a:lstStyle/>
          <a:p>
            <a:pPr algn="ctr"/>
            <a:r>
              <a:rPr lang="cs-CZ" dirty="0">
                <a:latin typeface="Times New Roman" panose="02020603050405020304" pitchFamily="18" charset="0"/>
                <a:cs typeface="Times New Roman" panose="02020603050405020304" pitchFamily="18" charset="0"/>
              </a:rPr>
              <a:t>O demokracii</a:t>
            </a:r>
          </a:p>
        </p:txBody>
      </p:sp>
      <p:sp>
        <p:nvSpPr>
          <p:cNvPr id="3" name="Zástupný obsah 2">
            <a:extLst>
              <a:ext uri="{FF2B5EF4-FFF2-40B4-BE49-F238E27FC236}">
                <a16:creationId xmlns:a16="http://schemas.microsoft.com/office/drawing/2014/main" id="{3F4A3632-4F0C-0743-9771-0D477229FB31}"/>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„Možná se to má tak, že demokracii lze uskutečňovat pouze jako osvobozování, jako formu protestu. A možná bychom tak dnes měli výslovně odmítnout demokracii coby určitý typ vlády a místo toho ji znovu ustavit jako </a:t>
            </a:r>
            <a:r>
              <a:rPr lang="cs-CZ" b="1" dirty="0">
                <a:latin typeface="Times New Roman" panose="02020603050405020304" pitchFamily="18" charset="0"/>
                <a:cs typeface="Times New Roman" panose="02020603050405020304" pitchFamily="18" charset="0"/>
              </a:rPr>
              <a:t>politiku odporu</a:t>
            </a:r>
            <a:r>
              <a:rPr lang="cs-CZ" dirty="0">
                <a:latin typeface="Times New Roman" panose="02020603050405020304" pitchFamily="18" charset="0"/>
                <a:cs typeface="Times New Roman" panose="02020603050405020304" pitchFamily="18" charset="0"/>
              </a:rPr>
              <a:t>.“</a:t>
            </a:r>
          </a:p>
          <a:p>
            <a:pPr marL="0" indent="0" algn="just">
              <a:buNone/>
            </a:pPr>
            <a:r>
              <a:rPr lang="cs-CZ" i="1" dirty="0" err="1">
                <a:latin typeface="Times New Roman" panose="02020603050405020304" pitchFamily="18" charset="0"/>
                <a:cs typeface="Times New Roman" panose="02020603050405020304" pitchFamily="18" charset="0"/>
              </a:rPr>
              <a:t>Democracy</a:t>
            </a:r>
            <a:r>
              <a:rPr lang="cs-CZ" i="1" dirty="0">
                <a:latin typeface="Times New Roman" panose="02020603050405020304" pitchFamily="18" charset="0"/>
                <a:cs typeface="Times New Roman" panose="02020603050405020304" pitchFamily="18" charset="0"/>
              </a:rPr>
              <a:t> in </a:t>
            </a:r>
            <a:r>
              <a:rPr lang="cs-CZ" i="1" dirty="0" err="1">
                <a:latin typeface="Times New Roman" panose="02020603050405020304" pitchFamily="18" charset="0"/>
                <a:cs typeface="Times New Roman" panose="02020603050405020304" pitchFamily="18" charset="0"/>
              </a:rPr>
              <a:t>What</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State</a:t>
            </a:r>
            <a:r>
              <a:rPr lang="cs-CZ" i="1" dirty="0">
                <a:latin typeface="Times New Roman" panose="02020603050405020304" pitchFamily="18" charset="0"/>
                <a:cs typeface="Times New Roman" panose="02020603050405020304" pitchFamily="18" charset="0"/>
              </a:rPr>
              <a:t>? </a:t>
            </a:r>
            <a:r>
              <a:rPr lang="cs-CZ" dirty="0">
                <a:latin typeface="Times New Roman" panose="02020603050405020304" pitchFamily="18" charset="0"/>
                <a:cs typeface="Times New Roman" panose="02020603050405020304" pitchFamily="18" charset="0"/>
              </a:rPr>
              <a:t>By Giorgio Agamben, Alain </a:t>
            </a:r>
            <a:r>
              <a:rPr lang="cs-CZ" dirty="0" err="1">
                <a:latin typeface="Times New Roman" panose="02020603050405020304" pitchFamily="18" charset="0"/>
                <a:cs typeface="Times New Roman" panose="02020603050405020304" pitchFamily="18" charset="0"/>
              </a:rPr>
              <a:t>Badiou</a:t>
            </a:r>
            <a:r>
              <a:rPr lang="cs-CZ" dirty="0">
                <a:latin typeface="Times New Roman" panose="02020603050405020304" pitchFamily="18" charset="0"/>
                <a:cs typeface="Times New Roman" panose="02020603050405020304" pitchFamily="18" charset="0"/>
              </a:rPr>
              <a:t>, Daniel </a:t>
            </a:r>
            <a:r>
              <a:rPr lang="cs-CZ" dirty="0" err="1">
                <a:latin typeface="Times New Roman" panose="02020603050405020304" pitchFamily="18" charset="0"/>
                <a:cs typeface="Times New Roman" panose="02020603050405020304" pitchFamily="18" charset="0"/>
              </a:rPr>
              <a:t>Bensaïd</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Wendy</a:t>
            </a:r>
            <a:r>
              <a:rPr lang="cs-CZ" dirty="0">
                <a:latin typeface="Times New Roman" panose="02020603050405020304" pitchFamily="18" charset="0"/>
                <a:cs typeface="Times New Roman" panose="02020603050405020304" pitchFamily="18" charset="0"/>
              </a:rPr>
              <a:t> Brown, Jean-</a:t>
            </a:r>
            <a:r>
              <a:rPr lang="cs-CZ" dirty="0" err="1">
                <a:latin typeface="Times New Roman" panose="02020603050405020304" pitchFamily="18" charset="0"/>
                <a:cs typeface="Times New Roman" panose="02020603050405020304" pitchFamily="18" charset="0"/>
              </a:rPr>
              <a:t>Luc</a:t>
            </a:r>
            <a:r>
              <a:rPr lang="cs-CZ" dirty="0">
                <a:latin typeface="Times New Roman" panose="02020603050405020304" pitchFamily="18" charset="0"/>
                <a:cs typeface="Times New Roman" panose="02020603050405020304" pitchFamily="18" charset="0"/>
              </a:rPr>
              <a:t> Nancy, Jacques </a:t>
            </a:r>
            <a:r>
              <a:rPr lang="cs-CZ" dirty="0" err="1">
                <a:latin typeface="Times New Roman" panose="02020603050405020304" pitchFamily="18" charset="0"/>
                <a:cs typeface="Times New Roman" panose="02020603050405020304" pitchFamily="18" charset="0"/>
              </a:rPr>
              <a:t>Rancière</a:t>
            </a:r>
            <a:r>
              <a:rPr lang="cs-CZ" dirty="0">
                <a:latin typeface="Times New Roman" panose="02020603050405020304" pitchFamily="18" charset="0"/>
                <a:cs typeface="Times New Roman" panose="02020603050405020304" pitchFamily="18" charset="0"/>
              </a:rPr>
              <a:t>, Kristin </a:t>
            </a:r>
            <a:r>
              <a:rPr lang="cs-CZ" dirty="0" err="1">
                <a:latin typeface="Times New Roman" panose="02020603050405020304" pitchFamily="18" charset="0"/>
                <a:cs typeface="Times New Roman" panose="02020603050405020304" pitchFamily="18" charset="0"/>
              </a:rPr>
              <a:t>Ross</a:t>
            </a:r>
            <a:r>
              <a:rPr lang="cs-CZ" dirty="0">
                <a:latin typeface="Times New Roman" panose="02020603050405020304" pitchFamily="18" charset="0"/>
                <a:cs typeface="Times New Roman" panose="02020603050405020304" pitchFamily="18" charset="0"/>
              </a:rPr>
              <a:t>, and Slavoj Žižek, New York, 2011.</a:t>
            </a:r>
          </a:p>
        </p:txBody>
      </p:sp>
    </p:spTree>
    <p:extLst>
      <p:ext uri="{BB962C8B-B14F-4D97-AF65-F5344CB8AC3E}">
        <p14:creationId xmlns:p14="http://schemas.microsoft.com/office/powerpoint/2010/main" val="36138118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B6FFED-FEF7-D34C-8951-FE6F31A53873}"/>
              </a:ext>
            </a:extLst>
          </p:cNvPr>
          <p:cNvSpPr>
            <a:spLocks noGrp="1"/>
          </p:cNvSpPr>
          <p:nvPr>
            <p:ph type="title"/>
          </p:nvPr>
        </p:nvSpPr>
        <p:spPr/>
        <p:txBody>
          <a:bodyPr>
            <a:normAutofit fontScale="90000"/>
          </a:bodyPr>
          <a:lstStyle/>
          <a:p>
            <a:pPr algn="ctr"/>
            <a:br>
              <a:rPr lang="cs-CZ" i="1" dirty="0">
                <a:latin typeface="Times New Roman" panose="02020603050405020304" pitchFamily="18" charset="0"/>
                <a:cs typeface="Times New Roman" panose="02020603050405020304" pitchFamily="18" charset="0"/>
              </a:rPr>
            </a:br>
            <a:r>
              <a:rPr lang="cs-CZ" i="1" dirty="0" err="1">
                <a:latin typeface="Times New Roman" panose="02020603050405020304" pitchFamily="18" charset="0"/>
                <a:cs typeface="Times New Roman" panose="02020603050405020304" pitchFamily="18" charset="0"/>
              </a:rPr>
              <a:t>Regulating</a:t>
            </a:r>
            <a:r>
              <a:rPr lang="cs-CZ" i="1" dirty="0">
                <a:latin typeface="Times New Roman" panose="02020603050405020304" pitchFamily="18" charset="0"/>
                <a:cs typeface="Times New Roman" panose="02020603050405020304" pitchFamily="18" charset="0"/>
              </a:rPr>
              <a:t> </a:t>
            </a:r>
            <a:r>
              <a:rPr lang="cs-CZ" i="1" dirty="0" err="1">
                <a:latin typeface="Times New Roman" panose="02020603050405020304" pitchFamily="18" charset="0"/>
                <a:cs typeface="Times New Roman" panose="02020603050405020304" pitchFamily="18" charset="0"/>
              </a:rPr>
              <a:t>Aversion</a:t>
            </a:r>
            <a:r>
              <a:rPr lang="cs-CZ" i="1" dirty="0">
                <a:latin typeface="Times New Roman" panose="02020603050405020304" pitchFamily="18" charset="0"/>
                <a:cs typeface="Times New Roman" panose="02020603050405020304" pitchFamily="18" charset="0"/>
              </a:rPr>
              <a:t>: </a:t>
            </a:r>
            <a:br>
              <a:rPr lang="cs-CZ" i="1" dirty="0">
                <a:latin typeface="Times New Roman" panose="02020603050405020304" pitchFamily="18" charset="0"/>
                <a:cs typeface="Times New Roman" panose="02020603050405020304" pitchFamily="18" charset="0"/>
              </a:rPr>
            </a:br>
            <a:r>
              <a:rPr lang="cs-CZ" i="1" dirty="0">
                <a:latin typeface="Times New Roman" panose="02020603050405020304" pitchFamily="18" charset="0"/>
                <a:cs typeface="Times New Roman" panose="02020603050405020304" pitchFamily="18" charset="0"/>
              </a:rPr>
              <a:t>Tolerance in </a:t>
            </a:r>
            <a:r>
              <a:rPr lang="cs-CZ" i="1" dirty="0" err="1">
                <a:latin typeface="Times New Roman" panose="02020603050405020304" pitchFamily="18" charset="0"/>
                <a:cs typeface="Times New Roman" panose="02020603050405020304" pitchFamily="18" charset="0"/>
              </a:rPr>
              <a:t>the</a:t>
            </a:r>
            <a:r>
              <a:rPr lang="cs-CZ" i="1" dirty="0">
                <a:latin typeface="Times New Roman" panose="02020603050405020304" pitchFamily="18" charset="0"/>
                <a:cs typeface="Times New Roman" panose="02020603050405020304" pitchFamily="18" charset="0"/>
              </a:rPr>
              <a:t> Age </a:t>
            </a:r>
            <a:r>
              <a:rPr lang="cs-CZ" i="1" dirty="0" err="1">
                <a:latin typeface="Times New Roman" panose="02020603050405020304" pitchFamily="18" charset="0"/>
                <a:cs typeface="Times New Roman" panose="02020603050405020304" pitchFamily="18" charset="0"/>
              </a:rPr>
              <a:t>of</a:t>
            </a:r>
            <a:r>
              <a:rPr lang="cs-CZ" i="1" dirty="0">
                <a:latin typeface="Times New Roman" panose="02020603050405020304" pitchFamily="18" charset="0"/>
                <a:cs typeface="Times New Roman" panose="02020603050405020304" pitchFamily="18" charset="0"/>
              </a:rPr>
              <a:t> Identity and Empire</a:t>
            </a:r>
            <a:r>
              <a:rPr lang="cs-CZ" dirty="0">
                <a:latin typeface="Times New Roman" panose="02020603050405020304" pitchFamily="18" charset="0"/>
                <a:cs typeface="Times New Roman" panose="02020603050405020304" pitchFamily="18" charset="0"/>
              </a:rPr>
              <a:t> (2006)</a:t>
            </a:r>
            <a:br>
              <a:rPr lang="cs-CZ" dirty="0">
                <a:latin typeface="Times New Roman" panose="02020603050405020304" pitchFamily="18" charset="0"/>
                <a:cs typeface="Times New Roman" panose="02020603050405020304" pitchFamily="18" charset="0"/>
              </a:rPr>
            </a:br>
            <a:endParaRPr lang="cs-CZ" dirty="0">
              <a:latin typeface="Times New Roman" panose="02020603050405020304" pitchFamily="18" charset="0"/>
              <a:cs typeface="Times New Roman" panose="02020603050405020304" pitchFamily="18" charset="0"/>
            </a:endParaRPr>
          </a:p>
        </p:txBody>
      </p:sp>
      <p:sp>
        <p:nvSpPr>
          <p:cNvPr id="3" name="Zástupný obsah 2">
            <a:extLst>
              <a:ext uri="{FF2B5EF4-FFF2-40B4-BE49-F238E27FC236}">
                <a16:creationId xmlns:a16="http://schemas.microsoft.com/office/drawing/2014/main" id="{9C092CEE-38BE-EB4E-9981-8AFEFB866766}"/>
              </a:ext>
            </a:extLst>
          </p:cNvPr>
          <p:cNvSpPr>
            <a:spLocks noGrp="1"/>
          </p:cNvSpPr>
          <p:nvPr>
            <p:ph idx="1"/>
          </p:nvPr>
        </p:nvSpPr>
        <p:spPr/>
        <p:txBody>
          <a:bodyPr/>
          <a:lstStyle/>
          <a:p>
            <a:pPr marL="0" indent="0" algn="just">
              <a:buNone/>
            </a:pPr>
            <a:r>
              <a:rPr lang="cs-CZ" dirty="0">
                <a:latin typeface="Times New Roman" panose="02020603050405020304" pitchFamily="18" charset="0"/>
                <a:cs typeface="Times New Roman" panose="02020603050405020304" pitchFamily="18" charset="0"/>
              </a:rPr>
              <a:t>Jedná se o jednu z prvních prací, která poukazuje na problematičnost, především zakrytou ideologičnost pojmu tolerance vůbec (ne však jedinou, viz příští seminář).</a:t>
            </a:r>
          </a:p>
          <a:p>
            <a:pPr marL="0" indent="0" algn="just">
              <a:buNone/>
            </a:pPr>
            <a:r>
              <a:rPr lang="cs-CZ" dirty="0">
                <a:latin typeface="Times New Roman" panose="02020603050405020304" pitchFamily="18" charset="0"/>
                <a:cs typeface="Times New Roman" panose="02020603050405020304" pitchFamily="18" charset="0"/>
              </a:rPr>
              <a:t>V tomto bodě na </a:t>
            </a:r>
            <a:r>
              <a:rPr lang="cs-CZ" dirty="0" err="1">
                <a:latin typeface="Times New Roman" panose="02020603050405020304" pitchFamily="18" charset="0"/>
                <a:cs typeface="Times New Roman" panose="02020603050405020304" pitchFamily="18" charset="0"/>
              </a:rPr>
              <a:t>Wendy</a:t>
            </a:r>
            <a:r>
              <a:rPr lang="cs-CZ" dirty="0">
                <a:latin typeface="Times New Roman" panose="02020603050405020304" pitchFamily="18" charset="0"/>
                <a:cs typeface="Times New Roman" panose="02020603050405020304" pitchFamily="18" charset="0"/>
              </a:rPr>
              <a:t> Brown navazuje </a:t>
            </a:r>
            <a:r>
              <a:rPr lang="cs-CZ" b="1" dirty="0">
                <a:latin typeface="Times New Roman" panose="02020603050405020304" pitchFamily="18" charset="0"/>
                <a:cs typeface="Times New Roman" panose="02020603050405020304" pitchFamily="18" charset="0"/>
              </a:rPr>
              <a:t>Slavoj Žižek</a:t>
            </a:r>
            <a:r>
              <a:rPr lang="cs-CZ" dirty="0">
                <a:latin typeface="Times New Roman" panose="02020603050405020304" pitchFamily="18" charset="0"/>
                <a:cs typeface="Times New Roman" panose="02020603050405020304" pitchFamily="18" charset="0"/>
              </a:rPr>
              <a:t>, třeba v knize </a:t>
            </a:r>
            <a:r>
              <a:rPr lang="cs-CZ" dirty="0" err="1">
                <a:latin typeface="Times New Roman" panose="02020603050405020304" pitchFamily="18" charset="0"/>
                <a:cs typeface="Times New Roman" panose="02020603050405020304" pitchFamily="18" charset="0"/>
              </a:rPr>
              <a:t>Violence</a:t>
            </a:r>
            <a:r>
              <a:rPr lang="cs-CZ" dirty="0">
                <a:latin typeface="Times New Roman" panose="02020603050405020304" pitchFamily="18" charset="0"/>
                <a:cs typeface="Times New Roman" panose="02020603050405020304" pitchFamily="18" charset="0"/>
              </a:rPr>
              <a:t>.</a:t>
            </a:r>
          </a:p>
          <a:p>
            <a:pPr marL="0" indent="0" algn="just">
              <a:buNone/>
            </a:pPr>
            <a:r>
              <a:rPr lang="cs-CZ" dirty="0">
                <a:latin typeface="Times New Roman" panose="02020603050405020304" pitchFamily="18" charset="0"/>
                <a:cs typeface="Times New Roman" panose="02020603050405020304" pitchFamily="18" charset="0"/>
              </a:rPr>
              <a:t>Rovněž na tento motiv navazuje americká historička Joann Walach </a:t>
            </a:r>
            <a:r>
              <a:rPr lang="cs-CZ" dirty="0" err="1">
                <a:latin typeface="Times New Roman" panose="02020603050405020304" pitchFamily="18" charset="0"/>
                <a:cs typeface="Times New Roman" panose="02020603050405020304" pitchFamily="18" charset="0"/>
              </a:rPr>
              <a:t>Scott</a:t>
            </a:r>
            <a:r>
              <a:rPr lang="cs-CZ" dirty="0">
                <a:latin typeface="Times New Roman" panose="02020603050405020304" pitchFamily="18" charset="0"/>
                <a:cs typeface="Times New Roman" panose="02020603050405020304" pitchFamily="18" charset="0"/>
              </a:rPr>
              <a:t> v knize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Politics</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of</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the</a:t>
            </a:r>
            <a:r>
              <a:rPr lang="cs-CZ" dirty="0">
                <a:latin typeface="Times New Roman" panose="02020603050405020304" pitchFamily="18" charset="0"/>
                <a:cs typeface="Times New Roman" panose="02020603050405020304" pitchFamily="18" charset="0"/>
              </a:rPr>
              <a:t> </a:t>
            </a:r>
            <a:r>
              <a:rPr lang="cs-CZ" dirty="0" err="1">
                <a:latin typeface="Times New Roman" panose="02020603050405020304" pitchFamily="18" charset="0"/>
                <a:cs typeface="Times New Roman" panose="02020603050405020304" pitchFamily="18" charset="0"/>
              </a:rPr>
              <a:t>Veil</a:t>
            </a:r>
            <a:r>
              <a:rPr lang="cs-CZ" dirty="0">
                <a:latin typeface="Times New Roman" panose="02020603050405020304" pitchFamily="18" charset="0"/>
                <a:cs typeface="Times New Roman" panose="02020603050405020304" pitchFamily="18" charset="0"/>
              </a:rPr>
              <a:t>: „spolu s politickou teoretičkou </a:t>
            </a:r>
            <a:r>
              <a:rPr lang="cs-CZ" dirty="0" err="1">
                <a:latin typeface="Times New Roman" panose="02020603050405020304" pitchFamily="18" charset="0"/>
                <a:cs typeface="Times New Roman" panose="02020603050405020304" pitchFamily="18" charset="0"/>
              </a:rPr>
              <a:t>Wendy</a:t>
            </a:r>
            <a:r>
              <a:rPr lang="cs-CZ" dirty="0">
                <a:latin typeface="Times New Roman" panose="02020603050405020304" pitchFamily="18" charset="0"/>
                <a:cs typeface="Times New Roman" panose="02020603050405020304" pitchFamily="18" charset="0"/>
              </a:rPr>
              <a:t> Brown si myslím, že tolerance implikuje </a:t>
            </a:r>
            <a:r>
              <a:rPr lang="cs-CZ" b="1" dirty="0">
                <a:latin typeface="Times New Roman" panose="02020603050405020304" pitchFamily="18" charset="0"/>
                <a:cs typeface="Times New Roman" panose="02020603050405020304" pitchFamily="18" charset="0"/>
              </a:rPr>
              <a:t>nechuť</a:t>
            </a:r>
            <a:r>
              <a:rPr lang="cs-CZ" dirty="0">
                <a:latin typeface="Times New Roman" panose="02020603050405020304" pitchFamily="18" charset="0"/>
                <a:cs typeface="Times New Roman" panose="02020603050405020304" pitchFamily="18" charset="0"/>
              </a:rPr>
              <a:t> (ona hovoří o averzi) k </a:t>
            </a:r>
            <a:r>
              <a:rPr lang="cs-CZ" b="1" dirty="0">
                <a:latin typeface="Times New Roman" panose="02020603050405020304" pitchFamily="18" charset="0"/>
                <a:cs typeface="Times New Roman" panose="02020603050405020304" pitchFamily="18" charset="0"/>
              </a:rPr>
              <a:t>těm, kteří jsou tolerováni“. </a:t>
            </a:r>
          </a:p>
          <a:p>
            <a:pPr marL="0" indent="0" algn="just">
              <a:buNone/>
            </a:pPr>
            <a:endParaRPr lang="cs-CZ"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79439365"/>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652</TotalTime>
  <Words>1082</Words>
  <Application>Microsoft Macintosh PowerPoint</Application>
  <PresentationFormat>Širokoúhlá obrazovka</PresentationFormat>
  <Paragraphs>35</Paragraphs>
  <Slides>13</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13</vt:i4>
      </vt:variant>
    </vt:vector>
  </HeadingPairs>
  <TitlesOfParts>
    <vt:vector size="19" baseType="lpstr">
      <vt:lpstr>Arial</vt:lpstr>
      <vt:lpstr>Calibri</vt:lpstr>
      <vt:lpstr>Calibri Light</vt:lpstr>
      <vt:lpstr>Times</vt:lpstr>
      <vt:lpstr>Times New Roman</vt:lpstr>
      <vt:lpstr>Motiv Office</vt:lpstr>
      <vt:lpstr>Wendy Brown: Tolerance jako mírnění nechuti k tolerovaným</vt:lpstr>
      <vt:lpstr>Prezentace aplikace PowerPoint</vt:lpstr>
      <vt:lpstr>Prezentace aplikace PowerPoint</vt:lpstr>
      <vt:lpstr>Jde nám vůbec o demokracii?</vt:lpstr>
      <vt:lpstr>A co s fašismem?</vt:lpstr>
      <vt:lpstr>Undoing the Demos (2015)</vt:lpstr>
      <vt:lpstr>Prezentace aplikace PowerPoint</vt:lpstr>
      <vt:lpstr>O demokracii</vt:lpstr>
      <vt:lpstr> Regulating Aversion:  Tolerance in the Age of Identity and Empire (2006) </vt:lpstr>
      <vt:lpstr>The Power of Tolerance (2014)</vt:lpstr>
      <vt:lpstr>Pozitiva (Forstova) konceptu tolerance</vt:lpstr>
      <vt:lpstr>Ale: Námitka vůči vzájemnosti</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Wendy Brown</dc:title>
  <dc:creator>Matějčková, Tereza</dc:creator>
  <cp:lastModifiedBy>Matějčková, Tereza</cp:lastModifiedBy>
  <cp:revision>15</cp:revision>
  <dcterms:created xsi:type="dcterms:W3CDTF">2020-11-24T13:45:08Z</dcterms:created>
  <dcterms:modified xsi:type="dcterms:W3CDTF">2020-12-03T17:39:00Z</dcterms:modified>
</cp:coreProperties>
</file>