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CC696C2-15B8-483A-879E-D7FFEF9FC1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7030C74A-29B2-430B-AF6F-16F46EB5AD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446603EB-9E3B-4F61-9B31-D503F8640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06766-4DA2-455C-B12A-CEDE0776C051}" type="datetimeFigureOut">
              <a:rPr lang="cs-CZ" smtClean="0"/>
              <a:t>4.3.2022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D7ED60A5-22F2-4EB6-BFC5-DAD6581A2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F98AD78-9DCD-4E06-8401-5C4636907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F30D-4521-419C-A696-21E52F5E24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0726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D8D6236-366E-418E-A48A-7D68DDAC5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A7C0E325-89AF-4474-B4AF-56150A7D3E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92699421-4F49-48FE-B54C-8CB312C89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06766-4DA2-455C-B12A-CEDE0776C051}" type="datetimeFigureOut">
              <a:rPr lang="cs-CZ" smtClean="0"/>
              <a:t>4.3.2022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E979856-8824-4257-8602-7ACAE0963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BD91DB9B-2AA4-45B7-974C-D3EA1FA45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F30D-4521-419C-A696-21E52F5E24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83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A5E7D2DD-D59F-428D-BBD5-011B1932F2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380A5F75-AED4-4011-8EE3-BCA11896F8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14BE0DF3-73B6-49E9-8AA9-66B48F5CF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06766-4DA2-455C-B12A-CEDE0776C051}" type="datetimeFigureOut">
              <a:rPr lang="cs-CZ" smtClean="0"/>
              <a:t>4.3.2022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FF8EE54-0C8B-4CF3-AB93-25E808106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7CB9C8F-0596-4EF4-A4FB-77F12D375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F30D-4521-419C-A696-21E52F5E24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798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018C909-76A0-431F-B249-3EC3889C7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DBA3F0E-4A2A-4711-86BD-B40A8E134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3856B727-58D4-4936-AEFD-F88B22EBA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06766-4DA2-455C-B12A-CEDE0776C051}" type="datetimeFigureOut">
              <a:rPr lang="cs-CZ" smtClean="0"/>
              <a:t>4.3.2022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DF684F57-7B2A-43D6-8AAF-EC196298F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0638FA8-B252-4FA3-9969-1CAC16581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F30D-4521-419C-A696-21E52F5E24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502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9106143-1286-4BDC-80FD-39926C5BF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28F8C331-2A08-4DC1-BC34-7F9E1CFE3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18698E08-411D-40E4-B2A7-D00AE5456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06766-4DA2-455C-B12A-CEDE0776C051}" type="datetimeFigureOut">
              <a:rPr lang="cs-CZ" smtClean="0"/>
              <a:t>4.3.2022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E55B205-0B33-43FE-AEE5-56AD3AEF1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CE9875B-8DBD-4C42-A0F9-884033C5B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F30D-4521-419C-A696-21E52F5E24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014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A8A33D6-EAA0-476C-AD5A-176A93062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88C3D1B-4957-4214-9006-6647B6D93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F5D557A3-FEDD-41D2-9AD7-8AFFD5B32D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0441DE57-C1FE-477C-828C-BFA4793A2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06766-4DA2-455C-B12A-CEDE0776C051}" type="datetimeFigureOut">
              <a:rPr lang="cs-CZ" smtClean="0"/>
              <a:t>4.3.2022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589DDDE2-C81D-448D-8AD6-2A0518BFA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5F026B4C-FF6E-4A7C-B046-96D4719B4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F30D-4521-419C-A696-21E52F5E24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21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BB729B2-0063-4D8E-A4CF-E3B09373C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B7629991-3F87-4A13-A2F7-1B6C772661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8B7D4CDF-7D25-4D4F-842E-5B8D3DFAD6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BC42B7D6-0FC8-4A0F-93DC-9D20770546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69F83BAC-53C4-4EFC-9615-811416DFE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EA836957-BA98-429F-8FCD-62C985AD6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06766-4DA2-455C-B12A-CEDE0776C051}" type="datetimeFigureOut">
              <a:rPr lang="cs-CZ" smtClean="0"/>
              <a:t>4.3.2022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B9E991A1-83D6-42F5-95AC-1EA7C6A1F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B6CFC968-3896-47F5-9B8C-5FE641792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F30D-4521-419C-A696-21E52F5E24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1963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00294D6-FBA8-4230-AFF5-231673FED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538D4378-F8D6-4D64-BA43-49564B326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06766-4DA2-455C-B12A-CEDE0776C051}" type="datetimeFigureOut">
              <a:rPr lang="cs-CZ" smtClean="0"/>
              <a:t>4.3.2022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1018F4B9-A61B-4F15-8531-7C1EC6A51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25604C35-0E48-4DDD-A01C-475DC087B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F30D-4521-419C-A696-21E52F5E24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7049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CD1EB17E-4804-4D40-B119-1C5D12241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06766-4DA2-455C-B12A-CEDE0776C051}" type="datetimeFigureOut">
              <a:rPr lang="cs-CZ" smtClean="0"/>
              <a:t>4.3.2022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E4CD0475-AA70-47B0-B96D-0483A8A61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748A3441-46B8-463B-BFC3-9B0A78162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F30D-4521-419C-A696-21E52F5E24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2319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6764650-AA7B-41DE-9A2B-FAC77CDF5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B79784C-E14C-4861-9A37-7AE910168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307B7C56-8D87-4EB8-B1AE-B3235D4CB6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0914447E-A9CB-4F4E-9E5B-9C68BDE2A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06766-4DA2-455C-B12A-CEDE0776C051}" type="datetimeFigureOut">
              <a:rPr lang="cs-CZ" smtClean="0"/>
              <a:t>4.3.2022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71930AA0-B5B1-45AD-BAA4-B9142D2F0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90098417-1FDC-4EFE-BD5E-877F541B6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F30D-4521-419C-A696-21E52F5E24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437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0C3008F-8532-4E5A-B87F-F76847A23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C96E5EE9-5CC2-424B-9BB9-BA4CA61E0C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075DD986-584A-427A-9780-598BADB958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0D43686C-0ACC-43D3-830C-414E78FC6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06766-4DA2-455C-B12A-CEDE0776C051}" type="datetimeFigureOut">
              <a:rPr lang="cs-CZ" smtClean="0"/>
              <a:t>4.3.2022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C14FC94B-969F-45CD-ACE2-98354138D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A0CA39C5-65A1-4E09-A6D9-1791B2FA8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6F30D-4521-419C-A696-21E52F5E24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9406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4585A9D4-3EB7-432C-B625-C5F19AAE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2449CD66-D657-44EE-9648-0E7A171D4C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3E19C39F-45EE-4522-B7BE-E3D4EDB0EA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06766-4DA2-455C-B12A-CEDE0776C051}" type="datetimeFigureOut">
              <a:rPr lang="cs-CZ" smtClean="0"/>
              <a:t>4.3.2022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9EB2E406-F60C-461A-846C-2535EF8844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E36DC711-CFE3-422F-AABA-2053CB2B4F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6F30D-4521-419C-A696-21E52F5E24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067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0A0D4CB-AB84-4EA6-9355-0386BB895F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Filosofie II.</a:t>
            </a:r>
            <a:br>
              <a:rPr lang="cs-CZ" dirty="0"/>
            </a:br>
            <a:r>
              <a:rPr lang="cs-CZ" dirty="0"/>
              <a:t>Přednáška 1.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CF0C2B80-57C7-491D-AB44-FE97646415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sz="3200" dirty="0"/>
              <a:t>Přehodnocení všech hodnot a metafyzika vůle k moci</a:t>
            </a:r>
          </a:p>
        </p:txBody>
      </p:sp>
    </p:spTree>
    <p:extLst>
      <p:ext uri="{BB962C8B-B14F-4D97-AF65-F5344CB8AC3E}">
        <p14:creationId xmlns:p14="http://schemas.microsoft.com/office/powerpoint/2010/main" val="1946706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67FE2DD-5672-4F40-9F77-BC0F5992B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7352"/>
            <a:ext cx="10515600" cy="64807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O člověku, posledním člověku a nadčlověku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56D9B9A-CE79-42EA-B09A-A830E1FB9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3076"/>
            <a:ext cx="10515600" cy="5149048"/>
          </a:xfrm>
        </p:spPr>
        <p:txBody>
          <a:bodyPr>
            <a:normAutofit lnSpcReduction="10000"/>
          </a:bodyPr>
          <a:lstStyle/>
          <a:p>
            <a:r>
              <a:rPr lang="cs-CZ" sz="2400" dirty="0"/>
              <a:t>Předmluva Tak pravil </a:t>
            </a:r>
            <a:r>
              <a:rPr lang="cs-CZ" sz="2400" dirty="0" err="1"/>
              <a:t>Zarathustra</a:t>
            </a:r>
            <a:r>
              <a:rPr lang="cs-CZ" sz="2400" dirty="0"/>
              <a:t> (kniha pro všechny a pro nikoho)</a:t>
            </a:r>
          </a:p>
          <a:p>
            <a:r>
              <a:rPr lang="cs-CZ" sz="2400" dirty="0"/>
              <a:t>Proměnilo se srdce jeho – po deseti letech pocítil touhu jít mezi lidi zpět: „</a:t>
            </a:r>
            <a:r>
              <a:rPr lang="cs-CZ" sz="2400" i="1" dirty="0"/>
              <a:t>Ty veliká hvězdo! Čím by bylo tvé štěstí, kdybys neměla těch, kterým svítíš!“ „Omrzela mě má moudrost, třeba rukou, jež se natahují, rád bych daroval a rozdával.“</a:t>
            </a:r>
          </a:p>
          <a:p>
            <a:r>
              <a:rPr lang="cs-CZ" sz="2400" i="1" dirty="0"/>
              <a:t>„Bůh je mrtev!“ </a:t>
            </a:r>
          </a:p>
          <a:p>
            <a:r>
              <a:rPr lang="cs-CZ" sz="2400" i="1" dirty="0"/>
              <a:t>„Co je velkého na člověku: že je mostem, ne účelem, že je přechodem a zánikem.“</a:t>
            </a:r>
          </a:p>
          <a:p>
            <a:r>
              <a:rPr lang="cs-CZ" sz="2400" i="1" dirty="0"/>
              <a:t>„Musí mít chaos ve svém nitru, kdo chce zrodit tančící hvězdu.“</a:t>
            </a:r>
          </a:p>
          <a:p>
            <a:r>
              <a:rPr lang="cs-CZ" sz="2400" dirty="0"/>
              <a:t>Poslední člověk</a:t>
            </a:r>
            <a:r>
              <a:rPr lang="cs-CZ" sz="2400" i="1" dirty="0"/>
              <a:t>: „Tehdy země bude drobounce malá a na ní bude poskakovat poslední člověk, zdrobňující všechno. Jeho pokolení je nevyhladitelné jako zemská blecha; poslední člověk žije nejdéle. Maličkou rozkoš na den a maličkou rozkoš na noc: zdraví však chovají v úctě.“</a:t>
            </a:r>
          </a:p>
          <a:p>
            <a:r>
              <a:rPr lang="cs-CZ" sz="2400" i="1" dirty="0"/>
              <a:t>„Člověk je cosi, co má být překonáno.“</a:t>
            </a:r>
          </a:p>
          <a:p>
            <a:r>
              <a:rPr lang="cs-CZ" sz="2400" i="1" dirty="0"/>
              <a:t>„Nadčlověk  je smysl země.“ „Nadčlověk je ono moře, blesk, šílenství.“</a:t>
            </a:r>
          </a:p>
        </p:txBody>
      </p:sp>
    </p:spTree>
    <p:extLst>
      <p:ext uri="{BB962C8B-B14F-4D97-AF65-F5344CB8AC3E}">
        <p14:creationId xmlns:p14="http://schemas.microsoft.com/office/powerpoint/2010/main" val="1548166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88FC31C-8974-4FE4-84AB-064D56FB3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1640"/>
            <a:ext cx="10528177" cy="69245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Tři proměny lidského ducha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A1F5F45-79E6-4F36-A8AF-9D87D9506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6545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Velbloud, lev a dítě.</a:t>
            </a:r>
          </a:p>
          <a:p>
            <a:r>
              <a:rPr lang="cs-CZ" dirty="0"/>
              <a:t>Velbloud (pokračovatel tradice) pasivně přijímá a přejímá, nesamostatný, trpělivý, duch sloužící cizím ideálům.</a:t>
            </a:r>
          </a:p>
          <a:p>
            <a:r>
              <a:rPr lang="cs-CZ" dirty="0"/>
              <a:t>Lev (</a:t>
            </a:r>
            <a:r>
              <a:rPr lang="cs-CZ" dirty="0" err="1"/>
              <a:t>antimoralista</a:t>
            </a:r>
            <a:r>
              <a:rPr lang="cs-CZ" dirty="0"/>
              <a:t>) svobodu chce ukořistit, „říká ne každému musíš“.</a:t>
            </a:r>
          </a:p>
          <a:p>
            <a:r>
              <a:rPr lang="cs-CZ" dirty="0"/>
              <a:t>Hrající si dítě – je nevinností, zapomenutím, je novým početím, je prvním pohybem, hrou.</a:t>
            </a:r>
          </a:p>
          <a:p>
            <a:r>
              <a:rPr lang="cs-CZ" dirty="0"/>
              <a:t>Nietzscheho vyznání:</a:t>
            </a:r>
          </a:p>
          <a:p>
            <a:pPr marL="0" indent="0">
              <a:buNone/>
            </a:pPr>
            <a:r>
              <a:rPr lang="cs-CZ" i="1" dirty="0"/>
              <a:t>„Miluji toho, kdo nedovede žít, kdo opovrhuje, kdo pracuje a vynalézá, pracuje ke svému zániku, kdo miluje ctnost, kdo nechce mít příliš mnoho ctností, kdo marnotratně rozdává, kdo nechce díků a nevrací, kdo se stydí, kdo vyplní více než slíbí, kdo trestá svého boha, že svého boha miluje, neb nutně zhyne jeho hněvem, jehož duše přetéká.“</a:t>
            </a:r>
          </a:p>
        </p:txBody>
      </p:sp>
    </p:spTree>
    <p:extLst>
      <p:ext uri="{BB962C8B-B14F-4D97-AF65-F5344CB8AC3E}">
        <p14:creationId xmlns:p14="http://schemas.microsoft.com/office/powerpoint/2010/main" val="5274296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AE2D381-EEE5-4A58-A647-716F54ED2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9654" y="301841"/>
            <a:ext cx="10515600" cy="54153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O výchově a vzdělávání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4F948E4-B9FC-4FF9-87B8-2A6DF9858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654" y="1044389"/>
            <a:ext cx="10492666" cy="5125591"/>
          </a:xfrm>
        </p:spPr>
        <p:txBody>
          <a:bodyPr/>
          <a:lstStyle/>
          <a:p>
            <a:r>
              <a:rPr lang="cs-CZ" i="1" dirty="0"/>
              <a:t>„Ze všeho, co je psáno, miluji jen to, co kdo píše svou krví.“</a:t>
            </a:r>
          </a:p>
          <a:p>
            <a:r>
              <a:rPr lang="cs-CZ" i="1" dirty="0"/>
              <a:t>„Jen v toho boha bych věřil, který by uměl tančit.“</a:t>
            </a:r>
          </a:p>
          <a:p>
            <a:r>
              <a:rPr lang="cs-CZ" i="1" dirty="0"/>
              <a:t>„Nikoli hněvem, leč smíchem se zabíjí. Chceme-li se naučit létat, musíme umět chodit.“</a:t>
            </a:r>
          </a:p>
          <a:p>
            <a:r>
              <a:rPr lang="cs-CZ" i="1" dirty="0"/>
              <a:t>„Má se to s člověkem jako se stromem. Čím více chce do výše a jasu, tím silněji tíhnou jeho kořeny do země dolů, do temna, do hlubin, do zla.“</a:t>
            </a:r>
          </a:p>
          <a:p>
            <a:r>
              <a:rPr lang="cs-CZ" i="1" dirty="0"/>
              <a:t>„Když jsem nahoře, jsem vždy sám.“ „Vznešený všem stojí v cestě.“</a:t>
            </a:r>
          </a:p>
          <a:p>
            <a:r>
              <a:rPr lang="cs-CZ" dirty="0"/>
              <a:t>Horská metafora vzdělanosti</a:t>
            </a:r>
          </a:p>
          <a:p>
            <a:r>
              <a:rPr lang="cs-CZ" dirty="0"/>
              <a:t>Kritika stádní výchovy a </a:t>
            </a:r>
            <a:r>
              <a:rPr lang="cs-CZ" dirty="0" err="1"/>
              <a:t>pseudovzdělanosti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0646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9C0F4A4-F302-4E89-AC4E-8DB0850A5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602" y="365126"/>
            <a:ext cx="10599198" cy="69131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Nadčlověk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BB17470-D869-4702-933D-A821E7207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Nejvýznamnější a nejkomplikovanější pojem N. posledního období</a:t>
            </a:r>
          </a:p>
          <a:p>
            <a:r>
              <a:rPr lang="cs-CZ" i="1" dirty="0"/>
              <a:t>„Nadčlověk je cíl dějin a tendence veškerého dění.“</a:t>
            </a:r>
          </a:p>
          <a:p>
            <a:r>
              <a:rPr lang="cs-CZ" i="1" dirty="0"/>
              <a:t>„Nadčlověk je vším jsoucnem, přírodou i dějinami.“</a:t>
            </a:r>
          </a:p>
          <a:p>
            <a:r>
              <a:rPr lang="cs-CZ" dirty="0"/>
              <a:t>Symbolika: </a:t>
            </a:r>
            <a:r>
              <a:rPr lang="cs-CZ" dirty="0" err="1"/>
              <a:t>Zarathustrovi</a:t>
            </a:r>
            <a:r>
              <a:rPr lang="cs-CZ" dirty="0"/>
              <a:t> druzi orel (moc a hrdá odvaha) a had (moudrost – jed i lék – </a:t>
            </a:r>
            <a:r>
              <a:rPr lang="cs-CZ" dirty="0" err="1"/>
              <a:t>Úroboros</a:t>
            </a:r>
            <a:r>
              <a:rPr lang="cs-CZ" dirty="0"/>
              <a:t> – symbol kruhu značí jednotu a věčnost – symbol věčného života – svět uzavřeným kruhem). </a:t>
            </a:r>
          </a:p>
        </p:txBody>
      </p:sp>
    </p:spTree>
    <p:extLst>
      <p:ext uri="{BB962C8B-B14F-4D97-AF65-F5344CB8AC3E}">
        <p14:creationId xmlns:p14="http://schemas.microsoft.com/office/powerpoint/2010/main" val="1066539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104F0E6-C8F6-416F-A02D-9E02A6F44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672"/>
            <a:ext cx="10515600" cy="682441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Čas věčného návratu téhož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15B3254-8FEF-406B-9FB9-D96F97C877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Tajemná myšlenka (Nietzsche ji nazývá nejtěžším břemenem), znamená jinou perspektivu, z níž se věci jeví jinak, než jak je známe: jeví se bez polehčující okolnosti své pomíjivosti.</a:t>
            </a:r>
          </a:p>
          <a:p>
            <a:r>
              <a:rPr lang="cs-CZ" dirty="0"/>
              <a:t>„Bude-li se každá vteřina našeho života nesčetněkrát opakovat, jsme přikováni k věčnosti, jak Ježíš Kristus ke kříži. Taková představa je hrozná.“ (nic nebude zapomenuto, nic nebude odpuštěno, nic nepozbude na své vině – tíha nesnesitelné odpovědnost)</a:t>
            </a:r>
          </a:p>
          <a:p>
            <a:r>
              <a:rPr lang="cs-CZ" dirty="0"/>
              <a:t>Čas je kruh. Život jsou cesty ubíhající do nekonečna. Protínají se v bráně okamžiku. Věčnost a tím i věčný návrat téhož lze pochopit z okamžiku. Věčnost je  skutečný, nekonečný čas (</a:t>
            </a:r>
            <a:r>
              <a:rPr lang="cs-CZ" dirty="0" err="1"/>
              <a:t>protiplatónská</a:t>
            </a:r>
            <a:r>
              <a:rPr lang="cs-CZ" dirty="0"/>
              <a:t> a </a:t>
            </a:r>
            <a:r>
              <a:rPr lang="cs-CZ" dirty="0" err="1"/>
              <a:t>protiaugustinovská</a:t>
            </a:r>
            <a:r>
              <a:rPr lang="cs-CZ" dirty="0"/>
              <a:t> myšlenka).</a:t>
            </a:r>
          </a:p>
        </p:txBody>
      </p:sp>
    </p:spTree>
    <p:extLst>
      <p:ext uri="{BB962C8B-B14F-4D97-AF65-F5344CB8AC3E}">
        <p14:creationId xmlns:p14="http://schemas.microsoft.com/office/powerpoint/2010/main" val="26888203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E3BC74C-7695-4814-B7DA-153FFFB03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4786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Vůle k moci.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D46610C-08D9-4595-9FFE-1680ED75C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odlišné interpretace (</a:t>
            </a:r>
            <a:r>
              <a:rPr lang="cs-CZ" dirty="0" err="1"/>
              <a:t>Heidegger</a:t>
            </a:r>
            <a:r>
              <a:rPr lang="cs-CZ" dirty="0"/>
              <a:t>, Kouba Petr, </a:t>
            </a:r>
            <a:r>
              <a:rPr lang="cs-CZ" dirty="0" err="1"/>
              <a:t>Mokrejš</a:t>
            </a:r>
            <a:r>
              <a:rPr lang="cs-CZ" dirty="0"/>
              <a:t> Ant.)</a:t>
            </a:r>
          </a:p>
          <a:p>
            <a:r>
              <a:rPr lang="cs-CZ" dirty="0"/>
              <a:t>Vůle k moci je vůle života žít. Vůli k životu má každý živý tvor – vůle k vyživování, k vlastnictví, k nástrojům, ke službě a panství, k pohybu a mobilitě, vůle k vůli. Bytostné úsilí všeho života udržet se, uchovat se, puzení ke stále vyššímu, silnějšímu, gradace.</a:t>
            </a:r>
          </a:p>
          <a:p>
            <a:r>
              <a:rPr lang="cs-CZ" dirty="0"/>
              <a:t>Vůle k životu těch slabých – obrací se navenek - strhává k sobě (symbolem je řeka) – </a:t>
            </a:r>
            <a:r>
              <a:rPr lang="cs-CZ" dirty="0" err="1"/>
              <a:t>zestejňuje</a:t>
            </a:r>
            <a:r>
              <a:rPr lang="cs-CZ" dirty="0"/>
              <a:t>, ničí vše co je jiné, výjimečné</a:t>
            </a:r>
          </a:p>
          <a:p>
            <a:r>
              <a:rPr lang="cs-CZ" dirty="0"/>
              <a:t>Vůle k životu těch silných – obrací se dovnitř – (symbolem horská bystřina) – proměňuje svět, ale zůstává „čistá“ – </a:t>
            </a:r>
            <a:r>
              <a:rPr lang="cs-CZ" dirty="0" err="1"/>
              <a:t>vitězí</a:t>
            </a:r>
            <a:r>
              <a:rPr lang="cs-CZ" dirty="0"/>
              <a:t> nad sebou</a:t>
            </a:r>
          </a:p>
        </p:txBody>
      </p:sp>
    </p:spTree>
    <p:extLst>
      <p:ext uri="{BB962C8B-B14F-4D97-AF65-F5344CB8AC3E}">
        <p14:creationId xmlns:p14="http://schemas.microsoft.com/office/powerpoint/2010/main" val="31941145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8C642EC-B045-4199-96BE-141CF9B80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8374"/>
            <a:ext cx="10515600" cy="585926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Literatura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C91B1666-8E3E-4B12-A0D3-6E217567A4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23278" y="2479995"/>
            <a:ext cx="9645241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KOUBA, Pavel. </a:t>
            </a:r>
            <a:r>
              <a:rPr kumimoji="0" lang="cs-CZ" altLang="cs-CZ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Nietzsche: filosofická interpretace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2., 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opr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vyd. Praha: OIKOYMENH, 2006.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cap="all" dirty="0" err="1"/>
              <a:t>Mokrejš</a:t>
            </a:r>
            <a:r>
              <a:rPr lang="cs-CZ" dirty="0"/>
              <a:t>, Antonín. </a:t>
            </a:r>
            <a:r>
              <a:rPr lang="cs-CZ" i="1" dirty="0"/>
              <a:t>Odvaha vidět: Friedrich Nietzsche - myslitel a filosof</a:t>
            </a:r>
            <a:r>
              <a:rPr lang="cs-CZ" dirty="0"/>
              <a:t>. Vyd. 1. Jinočany: H &amp; H, 1993.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cs-CZ" cap="all" dirty="0"/>
              <a:t>Fink</a:t>
            </a:r>
            <a:r>
              <a:rPr lang="cs-CZ" dirty="0"/>
              <a:t>, Eugen. </a:t>
            </a:r>
            <a:r>
              <a:rPr lang="cs-CZ" i="1" dirty="0"/>
              <a:t>Filosofie Friedricha Nietzscheho</a:t>
            </a:r>
            <a:r>
              <a:rPr lang="cs-CZ" dirty="0"/>
              <a:t>. Vyd. 1. Praha: OIKOYMENH, 2011.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cs-CZ" sz="18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17298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4F2EC70-D7E8-4EAF-9387-FB8A03AD7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Děkuji Vám za pozornost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934D717-CC5B-4DAC-8FDF-0B2C552A0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4916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DF52032-5BB7-4641-8CD9-15ECEC1BA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4802"/>
          </a:xfrm>
        </p:spPr>
        <p:txBody>
          <a:bodyPr/>
          <a:lstStyle/>
          <a:p>
            <a:pPr algn="ctr"/>
            <a:r>
              <a:rPr lang="cs-CZ" dirty="0"/>
              <a:t>Voluntarismus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8DC61D8-C05B-43EA-8431-A06180687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err="1"/>
              <a:t>Voluntas</a:t>
            </a:r>
            <a:r>
              <a:rPr lang="cs-CZ" sz="2800" dirty="0"/>
              <a:t> = vůle (lat.)</a:t>
            </a:r>
          </a:p>
          <a:p>
            <a:r>
              <a:rPr lang="cs-CZ" sz="2800" b="1" dirty="0"/>
              <a:t>Voluntarismus</a:t>
            </a:r>
            <a:r>
              <a:rPr lang="cs-CZ" sz="2800" dirty="0"/>
              <a:t> je myšlenkový směr pojímající vůli jako základní princip světa a života. </a:t>
            </a:r>
          </a:p>
          <a:p>
            <a:r>
              <a:rPr lang="cs-CZ" sz="2800" dirty="0"/>
              <a:t>Vůle kosmická, vůle života žít (biologická ontologie  a její vztah k Darwinovi)</a:t>
            </a:r>
          </a:p>
          <a:p>
            <a:r>
              <a:rPr lang="cs-CZ" sz="2800" dirty="0"/>
              <a:t>Schopenhauer A. – </a:t>
            </a:r>
            <a:r>
              <a:rPr lang="cs-CZ" sz="2800" dirty="0" err="1"/>
              <a:t>blinde</a:t>
            </a:r>
            <a:r>
              <a:rPr lang="cs-CZ" sz="2800" dirty="0"/>
              <a:t> </a:t>
            </a:r>
            <a:r>
              <a:rPr lang="cs-CZ" sz="2800" dirty="0" err="1"/>
              <a:t>Wille</a:t>
            </a:r>
            <a:r>
              <a:rPr lang="cs-CZ" sz="2800" dirty="0"/>
              <a:t> (Svět jako vůle a představa)</a:t>
            </a:r>
          </a:p>
          <a:p>
            <a:r>
              <a:rPr lang="cs-CZ" sz="2800" dirty="0"/>
              <a:t>Nietzsche Fr. – </a:t>
            </a:r>
            <a:r>
              <a:rPr lang="cs-CZ" sz="2800" dirty="0" err="1"/>
              <a:t>Wille</a:t>
            </a:r>
            <a:r>
              <a:rPr lang="cs-CZ" sz="2800" dirty="0"/>
              <a:t> </a:t>
            </a:r>
            <a:r>
              <a:rPr lang="cs-CZ" sz="2800" dirty="0" err="1"/>
              <a:t>zur</a:t>
            </a:r>
            <a:r>
              <a:rPr lang="cs-CZ" sz="2800" dirty="0"/>
              <a:t> </a:t>
            </a:r>
            <a:r>
              <a:rPr lang="cs-CZ" sz="2800" dirty="0" err="1"/>
              <a:t>Macht</a:t>
            </a:r>
            <a:r>
              <a:rPr lang="cs-CZ" sz="2800" dirty="0"/>
              <a:t> </a:t>
            </a:r>
          </a:p>
          <a:p>
            <a:r>
              <a:rPr lang="cs-CZ" sz="2800" dirty="0"/>
              <a:t>(Nečasové úvahy – Schopenhauer, nejlepší vychovatel)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0548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BD315FC-F703-4179-8BB2-8E8325D6B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4685"/>
          </a:xfrm>
        </p:spPr>
        <p:txBody>
          <a:bodyPr>
            <a:normAutofit/>
          </a:bodyPr>
          <a:lstStyle/>
          <a:p>
            <a:pPr algn="ctr"/>
            <a:r>
              <a:rPr lang="cs-CZ" sz="4000" dirty="0"/>
              <a:t>Friedrich Nietzsche (1844-1900)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F02F330-90C4-481B-B74F-3B576A0CE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800" b="1" dirty="0"/>
              <a:t>Vliv na evropskou kulturu: </a:t>
            </a:r>
            <a:r>
              <a:rPr lang="cs-CZ" sz="2800" dirty="0"/>
              <a:t>pesimismus, iracionalismus, </a:t>
            </a:r>
            <a:r>
              <a:rPr lang="cs-CZ" sz="2800" dirty="0" err="1"/>
              <a:t>antroporasové</a:t>
            </a:r>
            <a:r>
              <a:rPr lang="cs-CZ" sz="2800" dirty="0"/>
              <a:t> teorie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800" dirty="0" err="1"/>
              <a:t>Spengler</a:t>
            </a:r>
            <a:r>
              <a:rPr lang="cs-CZ" sz="2800" dirty="0"/>
              <a:t> O. – Zánik Západu                                                 </a:t>
            </a:r>
          </a:p>
          <a:p>
            <a:pPr marL="0" indent="0">
              <a:buNone/>
            </a:pPr>
            <a:r>
              <a:rPr lang="cs-CZ" sz="2800" dirty="0" err="1"/>
              <a:t>Ortega</a:t>
            </a:r>
            <a:r>
              <a:rPr lang="cs-CZ" sz="2800" dirty="0"/>
              <a:t> y </a:t>
            </a:r>
            <a:r>
              <a:rPr lang="cs-CZ" sz="2800" dirty="0" err="1"/>
              <a:t>Gasset</a:t>
            </a:r>
            <a:r>
              <a:rPr lang="cs-CZ" sz="2800" dirty="0"/>
              <a:t> J. – Vzpoura davů</a:t>
            </a:r>
          </a:p>
          <a:p>
            <a:pPr marL="0" indent="0">
              <a:buNone/>
            </a:pPr>
            <a:r>
              <a:rPr lang="cs-CZ" sz="2800" dirty="0" err="1"/>
              <a:t>Heidegger</a:t>
            </a:r>
            <a:r>
              <a:rPr lang="cs-CZ" sz="2800" dirty="0"/>
              <a:t> M. – </a:t>
            </a:r>
            <a:r>
              <a:rPr lang="cs-CZ" sz="2800" dirty="0" err="1"/>
              <a:t>Heimatlosigkeit</a:t>
            </a:r>
            <a:r>
              <a:rPr lang="cs-CZ" sz="2800" dirty="0"/>
              <a:t>                                          </a:t>
            </a:r>
          </a:p>
          <a:p>
            <a:pPr marL="0" indent="0">
              <a:buNone/>
            </a:pPr>
            <a:r>
              <a:rPr lang="cs-CZ" sz="2800" dirty="0"/>
              <a:t>Fink, E. – „evropský nihilismus“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Černý Václav – Rasismus, jeho základy a vývoj (A. de </a:t>
            </a:r>
            <a:r>
              <a:rPr lang="cs-CZ" sz="2800" dirty="0" err="1"/>
              <a:t>Gobineau</a:t>
            </a:r>
            <a:r>
              <a:rPr lang="cs-CZ" sz="2800" dirty="0"/>
              <a:t>)        </a:t>
            </a:r>
          </a:p>
          <a:p>
            <a:pPr marL="0" indent="0">
              <a:buNone/>
            </a:pPr>
            <a:r>
              <a:rPr lang="cs-CZ" sz="2800" dirty="0"/>
              <a:t>Borský Lev                                                                               </a:t>
            </a:r>
          </a:p>
          <a:p>
            <a:pPr marL="0" indent="0">
              <a:buNone/>
            </a:pPr>
            <a:r>
              <a:rPr lang="cs-CZ" sz="2800" dirty="0"/>
              <a:t>Klíma Ladislav - egodeismus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0236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6BCEDE8-085E-435E-9EFA-02ACE5465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65126"/>
            <a:ext cx="10439400" cy="63805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400" dirty="0"/>
              <a:t>K povaze </a:t>
            </a:r>
            <a:r>
              <a:rPr lang="cs-CZ" sz="4400" dirty="0" err="1"/>
              <a:t>Nietzschových</a:t>
            </a:r>
            <a:r>
              <a:rPr lang="cs-CZ" sz="4400" dirty="0"/>
              <a:t> textů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2BB8A8A-8084-4DB9-B08E-181F5C1CFF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-  ironie</a:t>
            </a:r>
          </a:p>
          <a:p>
            <a:pPr>
              <a:buFontTx/>
              <a:buChar char="-"/>
            </a:pPr>
            <a:r>
              <a:rPr lang="cs-CZ" sz="2400" dirty="0"/>
              <a:t>sebeironie </a:t>
            </a:r>
          </a:p>
          <a:p>
            <a:pPr>
              <a:buFontTx/>
              <a:buChar char="-"/>
            </a:pPr>
            <a:r>
              <a:rPr lang="cs-CZ" sz="2400" dirty="0"/>
              <a:t>provokace</a:t>
            </a:r>
          </a:p>
          <a:p>
            <a:pPr>
              <a:buFontTx/>
              <a:buChar char="-"/>
            </a:pPr>
            <a:r>
              <a:rPr lang="cs-CZ" sz="2400" dirty="0"/>
              <a:t> evokace</a:t>
            </a:r>
          </a:p>
          <a:p>
            <a:pPr>
              <a:buFontTx/>
              <a:buChar char="-"/>
            </a:pPr>
            <a:r>
              <a:rPr lang="cs-CZ" sz="2400" dirty="0"/>
              <a:t> iniciace</a:t>
            </a:r>
          </a:p>
          <a:p>
            <a:pPr>
              <a:buFontTx/>
              <a:buChar char="-"/>
            </a:pPr>
            <a:r>
              <a:rPr lang="cs-CZ" sz="2400" dirty="0"/>
              <a:t> metafory</a:t>
            </a:r>
          </a:p>
          <a:p>
            <a:pPr>
              <a:buFontTx/>
              <a:buChar char="-"/>
            </a:pPr>
            <a:r>
              <a:rPr lang="cs-CZ" sz="2400" dirty="0"/>
              <a:t>symbolika</a:t>
            </a:r>
          </a:p>
          <a:p>
            <a:pPr>
              <a:buFontTx/>
              <a:buChar char="-"/>
            </a:pPr>
            <a:r>
              <a:rPr lang="cs-CZ" sz="2400" dirty="0"/>
              <a:t> filosofie a básnění</a:t>
            </a:r>
          </a:p>
          <a:p>
            <a:pPr>
              <a:buFontTx/>
              <a:buChar char="-"/>
            </a:pPr>
            <a:r>
              <a:rPr lang="cs-CZ" sz="2400" dirty="0"/>
              <a:t>destrukce a dekonstrukce metafyzických konceptů světa</a:t>
            </a:r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144809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BA2DE02-FB4D-4932-A820-7B195D3A5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788" y="365126"/>
            <a:ext cx="10395012" cy="42498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/>
            </a:r>
            <a:br>
              <a:rPr lang="cs-CZ" dirty="0"/>
            </a:br>
            <a:r>
              <a:rPr lang="cs-CZ" dirty="0"/>
              <a:t>Zrození tragédie z ducha hudby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AC155F9-3F88-439B-A4D7-BD71B5984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790114"/>
            <a:ext cx="10407589" cy="5397622"/>
          </a:xfrm>
        </p:spPr>
        <p:txBody>
          <a:bodyPr>
            <a:normAutofit/>
          </a:bodyPr>
          <a:lstStyle/>
          <a:p>
            <a:r>
              <a:rPr lang="cs-CZ" dirty="0"/>
              <a:t>Nový pohled na antiku – přehodnocení romantických idealizací, kritika platonismu, vyzdvižení antické tragédie, vyzdvižení Hérakleita- „</a:t>
            </a:r>
            <a:r>
              <a:rPr lang="cs-CZ" dirty="0" err="1"/>
              <a:t>skoteinos</a:t>
            </a:r>
            <a:r>
              <a:rPr lang="cs-CZ" dirty="0"/>
              <a:t>“ – zjevná a nezjevná harmonie, „</a:t>
            </a:r>
            <a:r>
              <a:rPr lang="cs-CZ" dirty="0" err="1"/>
              <a:t>polemos</a:t>
            </a:r>
            <a:r>
              <a:rPr lang="cs-CZ" dirty="0"/>
              <a:t> je otcem a králem všeho“, „aión je chlapec házející kostky na nádvoří chrámu“</a:t>
            </a:r>
          </a:p>
          <a:p>
            <a:r>
              <a:rPr lang="cs-CZ" dirty="0"/>
              <a:t>Odlišení apollinského a dionýského umění – první proměna hodnot</a:t>
            </a:r>
          </a:p>
          <a:p>
            <a:r>
              <a:rPr lang="cs-CZ" dirty="0"/>
              <a:t>Hodnoty a člověk jako homo </a:t>
            </a:r>
            <a:r>
              <a:rPr lang="cs-CZ" dirty="0" err="1"/>
              <a:t>mensura</a:t>
            </a:r>
            <a:r>
              <a:rPr lang="cs-CZ" dirty="0"/>
              <a:t> – člověk „volí hrdiny ve své duši“</a:t>
            </a:r>
          </a:p>
          <a:p>
            <a:r>
              <a:rPr lang="cs-CZ" dirty="0"/>
              <a:t>Přechod od ideje k ideálu </a:t>
            </a:r>
          </a:p>
          <a:p>
            <a:r>
              <a:rPr lang="cs-CZ" dirty="0"/>
              <a:t>Naděje spojená s uměním (hudbou)</a:t>
            </a:r>
          </a:p>
          <a:p>
            <a:r>
              <a:rPr lang="cs-CZ" dirty="0"/>
              <a:t>My filologové, O pravdě a lži nikoli ve smyslu morálním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9853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28AA143-A3A0-4E4C-9062-AB4E41E7D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703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Pozitivistické období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439E846-E7C9-4AE7-94D0-27B2167B5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8586"/>
            <a:ext cx="10515600" cy="5058377"/>
          </a:xfrm>
        </p:spPr>
        <p:txBody>
          <a:bodyPr>
            <a:normAutofit/>
          </a:bodyPr>
          <a:lstStyle/>
          <a:p>
            <a:r>
              <a:rPr lang="cs-CZ" dirty="0"/>
              <a:t>„…věda nám neposkytuje útěchu, zato jako jediná se staví tváří v tvář pravdě“</a:t>
            </a:r>
          </a:p>
          <a:p>
            <a:r>
              <a:rPr lang="cs-CZ" dirty="0"/>
              <a:t>Radostná věda – radost versus objektivita, radost a poznání, věda a konvence</a:t>
            </a:r>
          </a:p>
          <a:p>
            <a:endParaRPr lang="cs-CZ" dirty="0"/>
          </a:p>
          <a:p>
            <a:r>
              <a:rPr lang="cs-CZ" dirty="0"/>
              <a:t>Lidské, příliš lidské (filosofování kladivem): </a:t>
            </a:r>
          </a:p>
          <a:p>
            <a:pPr marL="0" indent="0">
              <a:buNone/>
            </a:pPr>
            <a:r>
              <a:rPr lang="cs-CZ" dirty="0"/>
              <a:t>Kritika:</a:t>
            </a:r>
          </a:p>
          <a:p>
            <a:r>
              <a:rPr lang="cs-CZ" dirty="0"/>
              <a:t>-metafyziky </a:t>
            </a:r>
            <a:r>
              <a:rPr lang="cs-CZ" sz="2400" i="1" dirty="0"/>
              <a:t>(„Produkuje vášeň, omyl a sebeklam.“)</a:t>
            </a:r>
          </a:p>
          <a:p>
            <a:r>
              <a:rPr lang="cs-CZ" dirty="0"/>
              <a:t>-náboženství </a:t>
            </a:r>
            <a:r>
              <a:rPr lang="cs-CZ" sz="2300" i="1" dirty="0"/>
              <a:t>(„Produkt úzkosti, kvintesence lži,“)</a:t>
            </a:r>
          </a:p>
          <a:p>
            <a:r>
              <a:rPr lang="cs-CZ" dirty="0"/>
              <a:t>-etiky </a:t>
            </a:r>
            <a:endParaRPr lang="cs-CZ" sz="26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0859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99BAEE1-0F6F-433F-ABBF-FBEA135E0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660111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Ukázka jazyka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BF76968-77CB-4D3E-8E5B-6C92A7167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3864"/>
            <a:ext cx="10515600" cy="5383099"/>
          </a:xfrm>
        </p:spPr>
        <p:txBody>
          <a:bodyPr>
            <a:normAutofit fontScale="70000" lnSpcReduction="20000"/>
          </a:bodyPr>
          <a:lstStyle/>
          <a:p>
            <a:endParaRPr lang="cs-CZ" sz="2800" i="1" dirty="0"/>
          </a:p>
          <a:p>
            <a:pPr marL="0" indent="0">
              <a:buNone/>
            </a:pPr>
            <a:r>
              <a:rPr lang="cs-CZ" sz="3800" dirty="0"/>
              <a:t>„Křesťanství úplně rozdrtilo a rozlomilo člověka a ponořilo jej jakoby do hlubokého bahna, do pocitu </a:t>
            </a:r>
            <a:r>
              <a:rPr lang="cs-CZ" sz="3800" i="1" dirty="0"/>
              <a:t>úplně zavrženosti, pak nechalo najednou zasvitnout lesku božího slitování, takže překvapený člověk zmámený milostí na okamžik uvěřil, že v sobě nosí celá nebesa. Na tento chorobný exces citu se zaměřují psychologické vynálezy křesťanství: chce zničit, rozdrtit, omámit, opít, jen jednoho nechce: míru – a proto je v nejhlubším smyslu barbarské, asiatské, sprosté, neřecké.</a:t>
            </a:r>
          </a:p>
          <a:p>
            <a:pPr marL="0" indent="0">
              <a:buNone/>
            </a:pPr>
            <a:r>
              <a:rPr lang="cs-CZ" sz="3800" i="1" dirty="0"/>
              <a:t>„Čtěte evangelia jakožto knihy svádění morálkou: tito malí lidé zabavili morálku pro sebe, – vědí, jak tomu je s morálkou! Morálkou lze lidstvo nejlépe vodit za nos! – Skutečnost je taková, že si zde hraje nejuvědomělejší domýšlivost vyvolenců na skromnost: jednou provždy postavili sebe, „obec“, „dobré a spravedlivé“ na stranu jednu, na stranu „pravdy“ – a zbytek, „svět“, na stranu druhou… To bylo nejostudnější velikášství, jaké dosud na této zemi bylo: malé pokrytecké a lhářské zrůdy počaly zabírat pro sebe pojmy „bůh“, „pravda“, „světlo“, „duch“, „láska“, „moudrost“, „život“, jako by to byla jejich synonyma.“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728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A0DDBE2-1463-4CE9-B52E-E478C50BF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7666" y="365126"/>
            <a:ext cx="10386134" cy="53152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Nihilistické období a metafyzika vůle k moci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48DC3FC-9E2A-4254-87BE-CE502C210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Nihilismus (od </a:t>
            </a:r>
            <a:r>
              <a:rPr lang="cs-CZ" dirty="0" err="1"/>
              <a:t>nihil</a:t>
            </a:r>
            <a:r>
              <a:rPr lang="cs-CZ" dirty="0"/>
              <a:t> = nic) vládne Evropě. Náboženství, filosofie i etika jsou nihilistické. Jejich základní pojmy jsou vyprázdněné (Bůh, pravda, dobro).  N. myslí „mimo dobro a zlo“. </a:t>
            </a:r>
          </a:p>
          <a:p>
            <a:r>
              <a:rPr lang="cs-CZ" dirty="0"/>
              <a:t>V přehodnocení všech hodnot nejde o nahrazení jedněch hodnot druhými. </a:t>
            </a:r>
          </a:p>
          <a:p>
            <a:r>
              <a:rPr lang="cs-CZ" dirty="0"/>
              <a:t>Nihilismus převládl, již se neskrývá, stal se zjevným. Dějiny jsou nihilistické, úpadkové. </a:t>
            </a:r>
          </a:p>
          <a:p>
            <a:r>
              <a:rPr lang="cs-CZ" dirty="0"/>
              <a:t>Křesťanství je </a:t>
            </a:r>
            <a:r>
              <a:rPr lang="cs-CZ" i="1" dirty="0"/>
              <a:t>„největší nepřítel všeho zdravého, hrdého, krásného, svévolného….“</a:t>
            </a:r>
          </a:p>
        </p:txBody>
      </p:sp>
    </p:spTree>
    <p:extLst>
      <p:ext uri="{BB962C8B-B14F-4D97-AF65-F5344CB8AC3E}">
        <p14:creationId xmlns:p14="http://schemas.microsoft.com/office/powerpoint/2010/main" val="185880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9DE6103-E696-4900-B38A-491B8093A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480" y="365126"/>
            <a:ext cx="10590320" cy="629174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Filosofie života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03AE6FE-E44E-498D-89B3-A658EAE18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5522" y="1184398"/>
            <a:ext cx="10448278" cy="4950072"/>
          </a:xfrm>
        </p:spPr>
        <p:txBody>
          <a:bodyPr/>
          <a:lstStyle/>
          <a:p>
            <a:r>
              <a:rPr lang="cs-CZ" dirty="0"/>
              <a:t>Základním principem je život – gradace, síla, jedinečnost</a:t>
            </a:r>
          </a:p>
          <a:p>
            <a:r>
              <a:rPr lang="cs-CZ" dirty="0"/>
              <a:t>„Když nás </a:t>
            </a:r>
            <a:r>
              <a:rPr lang="cs-CZ" dirty="0" err="1"/>
              <a:t>Nietzschovy</a:t>
            </a:r>
            <a:r>
              <a:rPr lang="cs-CZ" dirty="0"/>
              <a:t> výroky pobuřují či pohoršují, děje se tak proto, že nejsme s to, střídat spolu s ním perspektivy „mimo dobro a zlo“. (</a:t>
            </a:r>
            <a:r>
              <a:rPr lang="cs-CZ" dirty="0" err="1"/>
              <a:t>Zd</a:t>
            </a:r>
            <a:r>
              <a:rPr lang="cs-CZ" dirty="0"/>
              <a:t>. Neubauer -  </a:t>
            </a:r>
            <a:r>
              <a:rPr lang="cs-CZ" dirty="0" err="1"/>
              <a:t>Nietzschova</a:t>
            </a:r>
            <a:r>
              <a:rPr lang="cs-CZ" dirty="0"/>
              <a:t> biologická ontologie)</a:t>
            </a:r>
          </a:p>
          <a:p>
            <a:r>
              <a:rPr lang="cs-CZ" dirty="0"/>
              <a:t>Láska k moudrosti a láska k životu. Nietzscheho pojetí tělesnosti a animality.</a:t>
            </a:r>
          </a:p>
          <a:p>
            <a:r>
              <a:rPr lang="cs-CZ" dirty="0"/>
              <a:t>„Člověk je zvíře, které se umí smát.“</a:t>
            </a:r>
          </a:p>
          <a:p>
            <a:r>
              <a:rPr lang="cs-CZ" dirty="0"/>
              <a:t>„Člověk je zvíře, které umí slíbit.“</a:t>
            </a:r>
          </a:p>
          <a:p>
            <a:r>
              <a:rPr lang="cs-CZ" dirty="0"/>
              <a:t>„Člověk je ztřeštěné, spěchající zvíře.“</a:t>
            </a:r>
          </a:p>
          <a:p>
            <a:r>
              <a:rPr lang="cs-CZ" dirty="0"/>
              <a:t>„Člověk je provaz natažený nad propastí.“</a:t>
            </a:r>
          </a:p>
        </p:txBody>
      </p:sp>
    </p:spTree>
    <p:extLst>
      <p:ext uri="{BB962C8B-B14F-4D97-AF65-F5344CB8AC3E}">
        <p14:creationId xmlns:p14="http://schemas.microsoft.com/office/powerpoint/2010/main" val="17561450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1550</Words>
  <Application>Microsoft Office PowerPoint</Application>
  <PresentationFormat>Širokoúhlá obrazovka</PresentationFormat>
  <Paragraphs>124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Filosofie II. Přednáška 1.</vt:lpstr>
      <vt:lpstr>Voluntarismus</vt:lpstr>
      <vt:lpstr>Friedrich Nietzsche (1844-1900) </vt:lpstr>
      <vt:lpstr>K povaze Nietzschových textů</vt:lpstr>
      <vt:lpstr> Zrození tragédie z ducha hudby </vt:lpstr>
      <vt:lpstr>Pozitivistické období</vt:lpstr>
      <vt:lpstr>Ukázka jazyka</vt:lpstr>
      <vt:lpstr>Nihilistické období a metafyzika vůle k moci</vt:lpstr>
      <vt:lpstr>Filosofie života</vt:lpstr>
      <vt:lpstr>O člověku, posledním člověku a nadčlověku</vt:lpstr>
      <vt:lpstr>Tři proměny lidského ducha</vt:lpstr>
      <vt:lpstr>O výchově a vzdělávání</vt:lpstr>
      <vt:lpstr>Nadčlověk </vt:lpstr>
      <vt:lpstr>Čas věčného návratu téhož</vt:lpstr>
      <vt:lpstr>Vůle k moci.</vt:lpstr>
      <vt:lpstr>Literatura</vt:lpstr>
      <vt:lpstr>Děkuji Vám za pozornost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Filosofie II. Přednáška 1.</dc:title>
  <dc:creator>Naděžda Pelcová</dc:creator>
  <cp:lastModifiedBy>uzivatel</cp:lastModifiedBy>
  <cp:revision>29</cp:revision>
  <cp:lastPrinted>2022-03-04T12:33:21Z</cp:lastPrinted>
  <dcterms:created xsi:type="dcterms:W3CDTF">2021-02-15T12:12:42Z</dcterms:created>
  <dcterms:modified xsi:type="dcterms:W3CDTF">2022-03-04T12:34:49Z</dcterms:modified>
</cp:coreProperties>
</file>