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A867F-A51C-464C-A16E-C0F75B686883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2442C-0AA4-4EB1-9A2C-34FD8572F0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type='1'&gt;1&lt;/mode&gt;&lt;options&gt;8&lt;/options&gt;&lt;answer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type='1'&gt;1&lt;/mode&gt;&lt;options&gt;8&lt;/options&gt;&lt;answer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type='1'&gt;1&lt;/mode&gt;&lt;options&gt;8&lt;/options&gt;&lt;answer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type='1'&gt;1&lt;/mode&gt;&lt;options&gt;8&lt;/options&gt;&lt;answer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B041F1-5AB0-4F9D-ACC6-89821D7737D4}" type="datetimeFigureOut">
              <a:rPr lang="cs-CZ" smtClean="0"/>
              <a:pPr/>
              <a:t>17.10.2014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t&amp;rct=j&amp;q=&amp;esrc=s&amp;source=web&amp;cd=1&amp;cad=rja&amp;uact=8&amp;ved=0CCAQFjAA&amp;url=https://olympiada.karlin.mff.cuni.cz/anotace/roskovec.pdf&amp;ei=OYkxVIa8Aa_B7Aa-7IHYDQ&amp;usg=AFQjCNHVr4UZZx6kvRvCadlN2u7souHpBg&amp;sig2=-ltlkFO8GVj9zAJ7FxKvRA" TargetMode="External"/><Relationship Id="rId2" Type="http://schemas.openxmlformats.org/officeDocument/2006/relationships/hyperlink" Target="https://www.google.cz/url?sa=t&amp;rct=j&amp;q=&amp;esrc=s&amp;source=web&amp;cd=1&amp;cad=rja&amp;uact=8&amp;ved=0CCIQFjAA&amp;url=http://mi21.vsb.cz/sites/mi21.vsb.cz/files/unit/zaklady_diskretni_matematiky.pdf&amp;ei=7oMxVIuJENTY7Abx3IDYAQ&amp;usg=AFQjCNFtUkUmUeeSBORmtRT0R3fvtZRU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Kombinace s opakováním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Úlohy jsou převzaty ze skript </a:t>
            </a:r>
            <a:r>
              <a:rPr lang="cs-CZ" b="1" dirty="0" smtClean="0"/>
              <a:t>Michael </a:t>
            </a:r>
            <a:r>
              <a:rPr lang="cs-CZ" b="1" dirty="0" err="1" smtClean="0"/>
              <a:t>Kubesa</a:t>
            </a:r>
            <a:r>
              <a:rPr lang="cs-CZ" b="1" dirty="0" smtClean="0"/>
              <a:t>. </a:t>
            </a:r>
            <a:r>
              <a:rPr lang="cs-CZ" b="1" dirty="0" smtClean="0">
                <a:hlinkClick r:id="rId2"/>
              </a:rPr>
              <a:t>Základy diskrétní matematiky </a:t>
            </a:r>
            <a:endParaRPr lang="cs-CZ" b="1" dirty="0" smtClean="0"/>
          </a:p>
          <a:p>
            <a:r>
              <a:rPr lang="cs-CZ" b="1" dirty="0" smtClean="0"/>
              <a:t>Další on-line zdroje:</a:t>
            </a:r>
          </a:p>
          <a:p>
            <a:r>
              <a:rPr lang="pl-PL" dirty="0" smtClean="0"/>
              <a:t>Tomáš Roskovec. </a:t>
            </a:r>
            <a:r>
              <a:rPr lang="pl-PL" b="1" dirty="0" smtClean="0">
                <a:hlinkClick r:id="rId3"/>
              </a:rPr>
              <a:t>Kombinatorika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na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želvách</a:t>
            </a:r>
            <a:r>
              <a:rPr lang="pl-PL" dirty="0" smtClean="0">
                <a:hlinkClick r:id="rId3"/>
              </a:rPr>
              <a:t>. 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Bylo pochmurné, větrné odpoledne. Chystám si korálky k </a:t>
            </a:r>
            <a:r>
              <a:rPr lang="cs-CZ" dirty="0" smtClean="0"/>
              <a:t>navlékání,a </a:t>
            </a:r>
            <a:r>
              <a:rPr lang="cs-CZ" dirty="0" smtClean="0"/>
              <a:t>to tak, že jsem si zcela náhodně vybral 9 korálků, které se volně povalovaly </a:t>
            </a:r>
            <a:r>
              <a:rPr lang="cs-CZ" dirty="0" smtClean="0"/>
              <a:t>na posteli</a:t>
            </a:r>
            <a:r>
              <a:rPr lang="cs-CZ" dirty="0" smtClean="0"/>
              <a:t>. Věděl jsem, že jsou všechny stejného tvar, jsou v pěti barvách (</a:t>
            </a:r>
            <a:r>
              <a:rPr lang="cs-CZ" dirty="0" smtClean="0"/>
              <a:t>červená,žlutá</a:t>
            </a:r>
            <a:r>
              <a:rPr lang="cs-CZ" dirty="0" smtClean="0"/>
              <a:t>, modrá, zelená, bílá) a v každé barvě jich je alespoň patnáct.</a:t>
            </a:r>
          </a:p>
          <a:p>
            <a:r>
              <a:rPr lang="cs-CZ" dirty="0" smtClean="0"/>
              <a:t>Kolik </a:t>
            </a:r>
            <a:r>
              <a:rPr lang="cs-CZ" dirty="0" smtClean="0"/>
              <a:t>máme možností, jak oněch 9 korálků vybrat?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 k procvičení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Kolika způsoby lze vybrat korálky k </a:t>
            </a:r>
            <a:r>
              <a:rPr lang="cs-CZ" dirty="0" smtClean="0"/>
              <a:t>navlékání pokud</a:t>
            </a:r>
            <a:r>
              <a:rPr lang="cs-CZ" dirty="0" smtClean="0"/>
              <a:t>:</a:t>
            </a:r>
          </a:p>
          <a:p>
            <a:r>
              <a:rPr lang="cs-CZ" dirty="0" smtClean="0"/>
              <a:t>nechci </a:t>
            </a:r>
            <a:r>
              <a:rPr lang="cs-CZ" dirty="0" smtClean="0"/>
              <a:t>žádný červený korálek?</a:t>
            </a:r>
          </a:p>
          <a:p>
            <a:r>
              <a:rPr lang="cs-CZ" dirty="0" smtClean="0"/>
              <a:t>chci </a:t>
            </a:r>
            <a:r>
              <a:rPr lang="cs-CZ" dirty="0" smtClean="0"/>
              <a:t>alespoň 4 červené korálky?</a:t>
            </a:r>
          </a:p>
          <a:p>
            <a:r>
              <a:rPr lang="cs-CZ" dirty="0" smtClean="0"/>
              <a:t>chci </a:t>
            </a:r>
            <a:r>
              <a:rPr lang="cs-CZ" dirty="0" smtClean="0"/>
              <a:t>alespoň 2 žluté a 2 modré korálky?</a:t>
            </a:r>
          </a:p>
          <a:p>
            <a:r>
              <a:rPr lang="cs-CZ" dirty="0" smtClean="0"/>
              <a:t>chci </a:t>
            </a:r>
            <a:r>
              <a:rPr lang="cs-CZ" dirty="0" smtClean="0"/>
              <a:t>z každé barvy alespoň jeden korálek?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Kolik existuje součtů 𝑥</a:t>
            </a:r>
            <a:r>
              <a:rPr lang="cs-CZ" baseline="-25000" dirty="0" smtClean="0"/>
              <a:t>1</a:t>
            </a:r>
            <a:r>
              <a:rPr lang="cs-CZ" dirty="0" smtClean="0"/>
              <a:t> + 𝑥</a:t>
            </a:r>
            <a:r>
              <a:rPr lang="cs-CZ" baseline="-25000" dirty="0" smtClean="0"/>
              <a:t>2</a:t>
            </a:r>
            <a:r>
              <a:rPr lang="cs-CZ" dirty="0" smtClean="0"/>
              <a:t> + 𝑥</a:t>
            </a:r>
            <a:r>
              <a:rPr lang="cs-CZ" baseline="-25000" dirty="0" smtClean="0"/>
              <a:t>3</a:t>
            </a:r>
            <a:r>
              <a:rPr lang="cs-CZ" dirty="0" smtClean="0"/>
              <a:t> + 𝑥</a:t>
            </a:r>
            <a:r>
              <a:rPr lang="cs-CZ" baseline="-25000" dirty="0" smtClean="0"/>
              <a:t>4</a:t>
            </a:r>
            <a:r>
              <a:rPr lang="cs-CZ" dirty="0" smtClean="0"/>
              <a:t> = 15, kde je buď 𝑥</a:t>
            </a:r>
            <a:r>
              <a:rPr lang="cs-CZ" baseline="-25000" dirty="0" smtClean="0"/>
              <a:t>𝑖</a:t>
            </a:r>
            <a:r>
              <a:rPr lang="cs-CZ" dirty="0" smtClean="0"/>
              <a:t> ∈ </a:t>
            </a:r>
            <a:r>
              <a:rPr lang="cs-CZ" dirty="0" smtClean="0"/>
              <a:t>N</a:t>
            </a:r>
            <a:r>
              <a:rPr lang="cs-CZ" baseline="-25000" dirty="0" smtClean="0"/>
              <a:t>0</a:t>
            </a:r>
            <a:r>
              <a:rPr lang="cs-CZ" dirty="0" smtClean="0"/>
              <a:t>nebo </a:t>
            </a:r>
            <a:r>
              <a:rPr lang="cs-CZ" dirty="0" smtClean="0"/>
              <a:t>𝑥</a:t>
            </a:r>
            <a:r>
              <a:rPr lang="cs-CZ" baseline="-25000" dirty="0" smtClean="0"/>
              <a:t>𝑖</a:t>
            </a:r>
            <a:r>
              <a:rPr lang="cs-CZ" dirty="0" smtClean="0"/>
              <a:t> ∈ N pro každé 𝑖 = 1, 2, 3, 4? (Součty například 0 + 7 + 3 + 5 a 7 + 5 + 0 + </a:t>
            </a:r>
            <a:r>
              <a:rPr lang="cs-CZ" dirty="0" smtClean="0"/>
              <a:t>3 považujeme </a:t>
            </a:r>
            <a:r>
              <a:rPr lang="cs-CZ" dirty="0" smtClean="0"/>
              <a:t>za různé, i když obsahují tatáž čísla</a:t>
            </a:r>
            <a:r>
              <a:rPr lang="cs-CZ" dirty="0" smtClean="0"/>
              <a:t>.)</a:t>
            </a:r>
          </a:p>
          <a:p>
            <a:r>
              <a:rPr lang="cs-CZ" dirty="0" smtClean="0"/>
              <a:t>A – jednotky</a:t>
            </a:r>
          </a:p>
          <a:p>
            <a:r>
              <a:rPr lang="cs-CZ" dirty="0" smtClean="0"/>
              <a:t>B – desítky</a:t>
            </a:r>
          </a:p>
          <a:p>
            <a:r>
              <a:rPr lang="cs-CZ" dirty="0" smtClean="0"/>
              <a:t>C – stovky</a:t>
            </a:r>
          </a:p>
          <a:p>
            <a:r>
              <a:rPr lang="cs-CZ" dirty="0" smtClean="0"/>
              <a:t>D – tisíce</a:t>
            </a:r>
          </a:p>
          <a:p>
            <a:r>
              <a:rPr lang="cs-CZ" dirty="0" smtClean="0"/>
              <a:t>E – desetitisíce</a:t>
            </a:r>
          </a:p>
          <a:p>
            <a:r>
              <a:rPr lang="cs-CZ" dirty="0" smtClean="0"/>
              <a:t>F – statisíce</a:t>
            </a:r>
          </a:p>
          <a:p>
            <a:r>
              <a:rPr lang="cs-CZ" dirty="0" smtClean="0"/>
              <a:t>G – milióny</a:t>
            </a:r>
          </a:p>
          <a:p>
            <a:r>
              <a:rPr lang="cs-CZ" dirty="0" smtClean="0"/>
              <a:t>H – žádné, anagramy neexistují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automatu na nápoje jsou čtyři druhy nealkoholických nápojů, Coca </a:t>
            </a:r>
            <a:r>
              <a:rPr lang="cs-CZ" dirty="0" err="1" smtClean="0"/>
              <a:t>cola</a:t>
            </a:r>
            <a:r>
              <a:rPr lang="cs-CZ" dirty="0" smtClean="0"/>
              <a:t>, </a:t>
            </a:r>
            <a:r>
              <a:rPr lang="cs-CZ" dirty="0" smtClean="0"/>
              <a:t>Magnesia,Kofola </a:t>
            </a:r>
            <a:r>
              <a:rPr lang="cs-CZ" dirty="0" smtClean="0"/>
              <a:t>a Sprite, od každého druhu alespoň devět lahví. Během přestávky bylo </a:t>
            </a:r>
            <a:r>
              <a:rPr lang="cs-CZ" dirty="0" smtClean="0"/>
              <a:t>koupeno 8 </a:t>
            </a:r>
            <a:r>
              <a:rPr lang="cs-CZ" dirty="0" smtClean="0"/>
              <a:t>nápojů. Kolika různými způsoby se to mohlo stát</a:t>
            </a:r>
            <a:r>
              <a:rPr lang="cs-CZ" dirty="0" smtClean="0"/>
              <a:t>?</a:t>
            </a:r>
          </a:p>
          <a:p>
            <a:r>
              <a:rPr lang="cs-CZ" dirty="0" smtClean="0"/>
              <a:t>A –48</a:t>
            </a:r>
          </a:p>
          <a:p>
            <a:r>
              <a:rPr lang="cs-CZ" dirty="0" smtClean="0"/>
              <a:t>B – 512</a:t>
            </a:r>
          </a:p>
          <a:p>
            <a:r>
              <a:rPr lang="cs-CZ" dirty="0" smtClean="0"/>
              <a:t>C – 165</a:t>
            </a:r>
          </a:p>
          <a:p>
            <a:r>
              <a:rPr lang="cs-CZ" dirty="0" smtClean="0"/>
              <a:t>D – 380</a:t>
            </a:r>
          </a:p>
          <a:p>
            <a:r>
              <a:rPr lang="cs-CZ" dirty="0" smtClean="0"/>
              <a:t>E – 64</a:t>
            </a:r>
          </a:p>
          <a:p>
            <a:r>
              <a:rPr lang="cs-CZ" dirty="0" smtClean="0"/>
              <a:t>F – 1024</a:t>
            </a:r>
          </a:p>
          <a:p>
            <a:r>
              <a:rPr lang="cs-CZ" dirty="0" smtClean="0"/>
              <a:t>G – milióny</a:t>
            </a:r>
          </a:p>
          <a:p>
            <a:r>
              <a:rPr lang="cs-CZ" dirty="0" smtClean="0"/>
              <a:t>H – jiným malým počtem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osudí je libovolný konečný počet míčků. Na nich jsou natištěna čísla (na </a:t>
            </a:r>
            <a:r>
              <a:rPr lang="cs-CZ" dirty="0" smtClean="0"/>
              <a:t>každém jedno</a:t>
            </a:r>
            <a:r>
              <a:rPr lang="cs-CZ" dirty="0" smtClean="0"/>
              <a:t>), 3, 7, 23 a 97. S kterýmkoliv z těchto čtyř čísel je v osudí alespoň 100 míčků.</a:t>
            </a:r>
          </a:p>
          <a:p>
            <a:r>
              <a:rPr lang="cs-CZ" dirty="0" smtClean="0"/>
              <a:t>Vytáhneme z osudí osm míčků, přičemž nám nezáleží na pořadí. Kolik existuje </a:t>
            </a:r>
            <a:r>
              <a:rPr lang="cs-CZ" dirty="0" smtClean="0"/>
              <a:t>různých možností</a:t>
            </a:r>
            <a:r>
              <a:rPr lang="cs-CZ" dirty="0" smtClean="0"/>
              <a:t>, </a:t>
            </a:r>
            <a:r>
              <a:rPr lang="cs-CZ" dirty="0" smtClean="0"/>
              <a:t>pokud: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1. </a:t>
            </a:r>
            <a:r>
              <a:rPr lang="cs-CZ" dirty="0" smtClean="0"/>
              <a:t>chceme alespoň pět míčků s číslem 7?</a:t>
            </a:r>
          </a:p>
          <a:p>
            <a:pPr>
              <a:buNone/>
            </a:pPr>
            <a:r>
              <a:rPr lang="cs-CZ" dirty="0" smtClean="0"/>
              <a:t>2. </a:t>
            </a:r>
            <a:r>
              <a:rPr lang="cs-CZ" dirty="0" smtClean="0"/>
              <a:t>nechceme žádný míček s číslem 23?</a:t>
            </a: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dirty="0" smtClean="0"/>
              <a:t>chceme alespoň jeden míček s číslem 3 </a:t>
            </a:r>
            <a:r>
              <a:rPr lang="cs-CZ" dirty="0" smtClean="0"/>
              <a:t>nebo 97?</a:t>
            </a:r>
          </a:p>
          <a:p>
            <a:pPr>
              <a:buNone/>
            </a:pPr>
            <a:r>
              <a:rPr lang="cs-CZ" dirty="0" smtClean="0"/>
              <a:t>4. chceme </a:t>
            </a:r>
            <a:r>
              <a:rPr lang="cs-CZ" dirty="0" smtClean="0"/>
              <a:t>přesně čtyři míčky s číslem </a:t>
            </a:r>
            <a:r>
              <a:rPr lang="cs-CZ" dirty="0" smtClean="0"/>
              <a:t>23?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existuje součtů 𝑎</a:t>
            </a:r>
            <a:r>
              <a:rPr lang="cs-CZ" baseline="-25000" dirty="0" smtClean="0"/>
              <a:t>1</a:t>
            </a:r>
            <a:r>
              <a:rPr lang="cs-CZ" dirty="0" smtClean="0"/>
              <a:t> + 𝑎</a:t>
            </a:r>
            <a:r>
              <a:rPr lang="cs-CZ" baseline="-25000" dirty="0" smtClean="0"/>
              <a:t>2</a:t>
            </a:r>
            <a:r>
              <a:rPr lang="cs-CZ" dirty="0" smtClean="0"/>
              <a:t> + · · · + </a:t>
            </a:r>
            <a:r>
              <a:rPr lang="cs-CZ" dirty="0" smtClean="0"/>
              <a:t>𝑎</a:t>
            </a:r>
            <a:r>
              <a:rPr lang="cs-CZ" baseline="-25000" dirty="0" smtClean="0"/>
              <a:t>𝑛</a:t>
            </a:r>
            <a:r>
              <a:rPr lang="cs-CZ" dirty="0" smtClean="0"/>
              <a:t> </a:t>
            </a:r>
            <a:r>
              <a:rPr lang="cs-CZ" dirty="0" smtClean="0"/>
              <a:t>= 𝑘,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𝑘</a:t>
            </a:r>
            <a:r>
              <a:rPr lang="cs-CZ" dirty="0" smtClean="0"/>
              <a:t>, 𝑛 ∈ N, jestliže pro každé 𝑖 = 1, 2, . . . , </a:t>
            </a:r>
            <a:r>
              <a:rPr lang="cs-CZ" dirty="0" smtClean="0"/>
              <a:t>𝑛 </a:t>
            </a:r>
            <a:br>
              <a:rPr lang="cs-CZ" dirty="0" smtClean="0"/>
            </a:br>
            <a:r>
              <a:rPr lang="cs-CZ" dirty="0" smtClean="0"/>
              <a:t>platí </a:t>
            </a:r>
            <a:r>
              <a:rPr lang="cs-CZ" dirty="0" smtClean="0"/>
              <a:t>𝑎</a:t>
            </a:r>
            <a:r>
              <a:rPr lang="cs-CZ" baseline="-25000" dirty="0" smtClean="0"/>
              <a:t>𝑖</a:t>
            </a:r>
            <a:r>
              <a:rPr lang="cs-CZ" dirty="0" smtClean="0"/>
              <a:t> ∈ N?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624</Words>
  <Application>Microsoft Office PowerPoint</Application>
  <PresentationFormat>Předvádění na obrazovce (4:3)</PresentationFormat>
  <Paragraphs>48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Kombinace s opakováním</vt:lpstr>
      <vt:lpstr>Materiály ke studiu</vt:lpstr>
      <vt:lpstr>Motivační úloha</vt:lpstr>
      <vt:lpstr>Úlohy k procvičení</vt:lpstr>
      <vt:lpstr>Úloha k hlasování</vt:lpstr>
      <vt:lpstr>Úloha k hlasování</vt:lpstr>
      <vt:lpstr>Další otázky</vt:lpstr>
      <vt:lpstr>Domácí úkoly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Permutace bez opakování</dc:title>
  <dc:creator>Antonín Jančařík</dc:creator>
  <cp:lastModifiedBy>Antonín Jančařík</cp:lastModifiedBy>
  <cp:revision>10</cp:revision>
  <dcterms:created xsi:type="dcterms:W3CDTF">2014-10-05T17:45:05Z</dcterms:created>
  <dcterms:modified xsi:type="dcterms:W3CDTF">2014-10-17T20:30:05Z</dcterms:modified>
</cp:coreProperties>
</file>