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77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5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12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93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8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73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79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31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77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97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85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8C9CC-5BD4-43F3-84A6-6387108A0053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7CB1C-D0D5-4008-85F0-4F90A46E4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30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ctrTitle"/>
          </p:nvPr>
        </p:nvSpPr>
        <p:spPr>
          <a:xfrm>
            <a:off x="1703389" y="2130426"/>
            <a:ext cx="8713787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 smtClean="0"/>
              <a:t>Speciálně-pedagogická </a:t>
            </a:r>
            <a:r>
              <a:rPr lang="cs-CZ" altLang="cs-CZ" b="1" dirty="0" smtClean="0"/>
              <a:t>diagnostika a metody speciálně-pedagogické praxe</a:t>
            </a:r>
            <a:endParaRPr lang="cs-CZ" altLang="cs-CZ" b="1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00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Cíle speciálně-pedagogické diagnostiky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cs-CZ" b="1" dirty="0" smtClean="0"/>
              <a:t>Obecný cíl </a:t>
            </a:r>
            <a:r>
              <a:rPr lang="cs-CZ" dirty="0" smtClean="0"/>
              <a:t>– </a:t>
            </a:r>
            <a:r>
              <a:rPr lang="cs-CZ" dirty="0"/>
              <a:t>co možná nejlépe a nejpečlivěji rozpoznat a charakterizovat konkrétní handicap, a to v jakékoliv oblasti</a:t>
            </a:r>
          </a:p>
          <a:p>
            <a:pPr>
              <a:defRPr/>
            </a:pPr>
            <a:r>
              <a:rPr lang="cs-CZ" b="1" dirty="0" smtClean="0"/>
              <a:t>Dílčí cíle</a:t>
            </a:r>
            <a:r>
              <a:rPr lang="cs-CZ" dirty="0" smtClean="0"/>
              <a:t>:</a:t>
            </a:r>
          </a:p>
          <a:p>
            <a:pPr>
              <a:buFontTx/>
              <a:buChar char="-"/>
              <a:defRPr/>
            </a:pPr>
            <a:r>
              <a:rPr lang="cs-CZ" dirty="0"/>
              <a:t>Vymezení, které jevy do speciální pedagogiky patří</a:t>
            </a:r>
          </a:p>
          <a:p>
            <a:pPr>
              <a:buFontTx/>
              <a:buChar char="-"/>
              <a:defRPr/>
            </a:pPr>
            <a:r>
              <a:rPr lang="cs-CZ" dirty="0"/>
              <a:t>Stanovení, zda je diagnostikovaný jedinec předmětem zájmu SP</a:t>
            </a:r>
          </a:p>
          <a:p>
            <a:pPr>
              <a:buFontTx/>
              <a:buChar char="-"/>
              <a:defRPr/>
            </a:pPr>
            <a:r>
              <a:rPr lang="cs-CZ" dirty="0"/>
              <a:t>Rozpoznání, kdo je s vyšší pravděpodobností ohrožen vznikem handicapu</a:t>
            </a:r>
          </a:p>
          <a:p>
            <a:pPr>
              <a:buFontTx/>
              <a:buChar char="-"/>
              <a:defRPr/>
            </a:pPr>
            <a:r>
              <a:rPr lang="cs-CZ" dirty="0"/>
              <a:t>Rozpoznání a stanovení fáze a míry znevýhodnění</a:t>
            </a:r>
          </a:p>
          <a:p>
            <a:pPr>
              <a:buFontTx/>
              <a:buChar char="-"/>
              <a:defRPr/>
            </a:pPr>
            <a:r>
              <a:rPr lang="cs-CZ" dirty="0"/>
              <a:t>Stanovení příčin, které vedly ke vzniku či rozvoji handicapu nebo zvyšují pravděpodobnost jeho výskytu</a:t>
            </a:r>
          </a:p>
          <a:p>
            <a:pPr>
              <a:buFontTx/>
              <a:buChar char="-"/>
              <a:defRPr/>
            </a:pPr>
            <a:r>
              <a:rPr lang="cs-CZ" dirty="0"/>
              <a:t>Stanovení následných metod a postupů vedoucích k odstranění, korekci či eliminaci handicapu</a:t>
            </a:r>
          </a:p>
          <a:p>
            <a:pPr>
              <a:buFontTx/>
              <a:buChar char="-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7941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Diagnóza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Výsledek speciálně pedagogické diagnostiky</a:t>
            </a:r>
          </a:p>
          <a:p>
            <a:pPr eaLnBrk="1" hangingPunct="1"/>
            <a:r>
              <a:rPr lang="cs-CZ" altLang="cs-CZ" b="1" smtClean="0"/>
              <a:t>Komplexní posouzení jedince pro proces speciálně pedagogické péče</a:t>
            </a:r>
          </a:p>
          <a:p>
            <a:pPr eaLnBrk="1" hangingPunct="1"/>
            <a:r>
              <a:rPr lang="cs-CZ" altLang="cs-CZ" b="1" smtClean="0"/>
              <a:t>Východisko pro výběr, stanovení a aplikaci konkrétních edukačních metod a metod rozvoje znevýhodněného jedince</a:t>
            </a:r>
          </a:p>
        </p:txBody>
      </p:sp>
    </p:spTree>
    <p:extLst>
      <p:ext uri="{BB962C8B-B14F-4D97-AF65-F5344CB8AC3E}">
        <p14:creationId xmlns:p14="http://schemas.microsoft.com/office/powerpoint/2010/main" val="404682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Charakteristika speciálně pedagogické diagnostiky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b="1" dirty="0" smtClean="0"/>
              <a:t>Diagnostika není ukončena jedním stanoviskem – dynamický a kontinuální charakter</a:t>
            </a:r>
          </a:p>
          <a:p>
            <a:pPr>
              <a:defRPr/>
            </a:pPr>
            <a:r>
              <a:rPr lang="cs-CZ" u="sng" dirty="0" smtClean="0"/>
              <a:t>3 základní fáze</a:t>
            </a:r>
            <a:r>
              <a:rPr lang="cs-CZ" dirty="0" smtClean="0"/>
              <a:t>: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Vstupní </a:t>
            </a:r>
            <a:r>
              <a:rPr lang="cs-CZ" b="1" dirty="0"/>
              <a:t>diagnostické </a:t>
            </a:r>
            <a:r>
              <a:rPr lang="cs-CZ" b="1" dirty="0" smtClean="0"/>
              <a:t>vyšetření </a:t>
            </a:r>
            <a:r>
              <a:rPr lang="cs-CZ" dirty="0" smtClean="0"/>
              <a:t>(včetně psychických funkcí, vlastností, předpokladů atp.)</a:t>
            </a:r>
            <a:endParaRPr lang="cs-CZ" dirty="0"/>
          </a:p>
          <a:p>
            <a:pPr>
              <a:buFontTx/>
              <a:buChar char="-"/>
              <a:defRPr/>
            </a:pPr>
            <a:r>
              <a:rPr lang="cs-CZ" b="1" dirty="0" smtClean="0"/>
              <a:t>Průběžné </a:t>
            </a:r>
            <a:r>
              <a:rPr lang="cs-CZ" b="1" dirty="0"/>
              <a:t>diagnostické </a:t>
            </a:r>
            <a:r>
              <a:rPr lang="cs-CZ" b="1" dirty="0" smtClean="0"/>
              <a:t>vyšetření </a:t>
            </a:r>
            <a:r>
              <a:rPr lang="cs-CZ" dirty="0" smtClean="0"/>
              <a:t>(posouzení efektivity probíhajících postupů a metod z kvalitativního i kvantitativního hlediska)</a:t>
            </a:r>
            <a:endParaRPr lang="cs-CZ" dirty="0"/>
          </a:p>
          <a:p>
            <a:pPr>
              <a:buFontTx/>
              <a:buChar char="-"/>
              <a:defRPr/>
            </a:pPr>
            <a:r>
              <a:rPr lang="cs-CZ" b="1" dirty="0" smtClean="0"/>
              <a:t>Výstupní diagnostické vyšetření </a:t>
            </a:r>
            <a:r>
              <a:rPr lang="cs-CZ" dirty="0" smtClean="0"/>
              <a:t>(po ukončení speciálně pedagogické edukace)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39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Základní metody speciálně pedagogické diagnostiky</a:t>
            </a:r>
            <a:endParaRPr lang="cs-CZ" dirty="0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smtClean="0"/>
              <a:t>1) Metody klinické</a:t>
            </a:r>
          </a:p>
          <a:p>
            <a:pPr marL="0" indent="0">
              <a:buNone/>
            </a:pPr>
            <a:r>
              <a:rPr lang="cs-CZ" altLang="cs-CZ" b="1" smtClean="0"/>
              <a:t>2) Metody testové</a:t>
            </a:r>
          </a:p>
          <a:p>
            <a:pPr marL="0" indent="0"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2733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Metody klinické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Cílem je </a:t>
            </a:r>
            <a:r>
              <a:rPr lang="cs-CZ" b="1" dirty="0" smtClean="0"/>
              <a:t>sběr dat a základních údajů </a:t>
            </a:r>
            <a:r>
              <a:rPr lang="cs-CZ" dirty="0" smtClean="0"/>
              <a:t>o vyšetřovaném jedinci</a:t>
            </a:r>
          </a:p>
          <a:p>
            <a:pPr>
              <a:defRPr/>
            </a:pPr>
            <a:r>
              <a:rPr lang="cs-CZ" dirty="0" smtClean="0"/>
              <a:t>Jsou to tzv. </a:t>
            </a:r>
            <a:r>
              <a:rPr lang="cs-CZ" b="1" dirty="0" smtClean="0"/>
              <a:t>nestandardní postupy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Pozorování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Rozhovor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Rodinná anamnéza (RA)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Osobní anamnéza (OA)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Analýza produktů činnosti </a:t>
            </a:r>
            <a:r>
              <a:rPr lang="cs-CZ" dirty="0" smtClean="0"/>
              <a:t>(nezbytná značná erudice a schopnost interpretace)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5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Metody testové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cs-CZ" b="1" dirty="0" smtClean="0"/>
              <a:t>Standardizovaný způsob vyšetření</a:t>
            </a:r>
          </a:p>
          <a:p>
            <a:pPr>
              <a:defRPr/>
            </a:pPr>
            <a:r>
              <a:rPr lang="cs-CZ" dirty="0" smtClean="0"/>
              <a:t>Test = </a:t>
            </a:r>
            <a:r>
              <a:rPr lang="cs-CZ" dirty="0" err="1" smtClean="0"/>
              <a:t>kvaziexperiment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Cílem je specializované vyšetření s následným odborným stanoviskem (většinou zkoumáme určité vymezitelné osobnostní znaky, schopnosti a vlastnosti)</a:t>
            </a:r>
          </a:p>
          <a:p>
            <a:pPr>
              <a:defRPr/>
            </a:pPr>
            <a:r>
              <a:rPr lang="cs-CZ" b="1" dirty="0" smtClean="0"/>
              <a:t>Idiografický a nomotetický charakter </a:t>
            </a:r>
            <a:r>
              <a:rPr lang="cs-CZ" dirty="0" smtClean="0"/>
              <a:t>testových metod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Výkonové testy </a:t>
            </a:r>
            <a:r>
              <a:rPr lang="cs-CZ" dirty="0" smtClean="0"/>
              <a:t>(testy inteligence, speciálních schopností a jednotlivých psychických funkcí)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Testy osobnosti </a:t>
            </a:r>
            <a:r>
              <a:rPr lang="cs-CZ" dirty="0" smtClean="0"/>
              <a:t>(projektivní i objektivní metody, dotazníky a posuzovací stupnice)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1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Obecné metody speciálně pedagogické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0262" y="1600200"/>
            <a:ext cx="11288110" cy="4852988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Jejich společným posláním je </a:t>
            </a:r>
            <a:r>
              <a:rPr lang="cs-CZ" b="1" dirty="0" smtClean="0"/>
              <a:t>odstranění nebo alespoň částečná eliminace negativních aspektů </a:t>
            </a:r>
            <a:r>
              <a:rPr lang="cs-CZ" dirty="0" smtClean="0"/>
              <a:t>souvisejících se znevýhodněním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Reedukace</a:t>
            </a:r>
            <a:r>
              <a:rPr lang="cs-CZ" dirty="0" smtClean="0"/>
              <a:t> (zdokonalení výkonnosti poškozené či narušené funkce; </a:t>
            </a:r>
            <a:r>
              <a:rPr lang="cs-CZ" b="1" dirty="0" err="1" smtClean="0"/>
              <a:t>multisenzoriální</a:t>
            </a:r>
            <a:r>
              <a:rPr lang="cs-CZ" dirty="0" smtClean="0"/>
              <a:t> i </a:t>
            </a:r>
            <a:r>
              <a:rPr lang="cs-CZ" b="1" dirty="0" err="1" smtClean="0"/>
              <a:t>monosenzoriální</a:t>
            </a:r>
            <a:r>
              <a:rPr lang="cs-CZ" dirty="0" smtClean="0"/>
              <a:t> přístup)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Kompenzace</a:t>
            </a:r>
            <a:r>
              <a:rPr lang="cs-CZ" dirty="0" smtClean="0"/>
              <a:t>  (zlepšení či zdokonalení jiných funkcí; především </a:t>
            </a:r>
            <a:r>
              <a:rPr lang="cs-CZ" b="1" dirty="0" err="1" smtClean="0"/>
              <a:t>multisenzoriální</a:t>
            </a:r>
            <a:r>
              <a:rPr lang="cs-CZ" dirty="0" smtClean="0"/>
              <a:t> přístup)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Rehabilitace</a:t>
            </a:r>
            <a:r>
              <a:rPr lang="cs-CZ" dirty="0" smtClean="0"/>
              <a:t> (souhrn postupů zaměřených na úpravu společenských vztahů a možnosti společenské i pracovní seberealizace; především komprehensivní přístup)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Speciální</a:t>
            </a:r>
            <a:r>
              <a:rPr lang="cs-CZ" dirty="0" smtClean="0"/>
              <a:t> </a:t>
            </a:r>
            <a:r>
              <a:rPr lang="cs-CZ" b="1" dirty="0" smtClean="0"/>
              <a:t>výchova a vzdělávání </a:t>
            </a:r>
            <a:r>
              <a:rPr lang="cs-CZ" dirty="0" smtClean="0"/>
              <a:t>(vzdělávání znevýhodněných osob v zařízeních školské soustavy)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Prevence</a:t>
            </a:r>
            <a:r>
              <a:rPr lang="cs-CZ" dirty="0" smtClean="0"/>
              <a:t> (</a:t>
            </a:r>
            <a:r>
              <a:rPr lang="cs-CZ" b="1" dirty="0" smtClean="0"/>
              <a:t>primární, sekundární i </a:t>
            </a:r>
            <a:r>
              <a:rPr lang="cs-CZ" b="1" dirty="0" smtClean="0"/>
              <a:t>terciární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334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Rehabilitace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563"/>
            <a:ext cx="10515600" cy="51831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b="1" dirty="0" smtClean="0"/>
              <a:t>Léčebná</a:t>
            </a:r>
            <a:r>
              <a:rPr lang="cs-CZ" dirty="0" smtClean="0"/>
              <a:t> – medikamentózní léčba, operace, rehabilitace, fyzioterapie</a:t>
            </a:r>
          </a:p>
          <a:p>
            <a:pPr>
              <a:defRPr/>
            </a:pPr>
            <a:r>
              <a:rPr lang="cs-CZ" b="1" dirty="0" smtClean="0"/>
              <a:t>Výchovně vzdělávací</a:t>
            </a:r>
            <a:r>
              <a:rPr lang="cs-CZ" dirty="0" smtClean="0"/>
              <a:t> – edukace, profesní příprava</a:t>
            </a:r>
          </a:p>
          <a:p>
            <a:pPr>
              <a:defRPr/>
            </a:pPr>
            <a:r>
              <a:rPr lang="cs-CZ" b="1" dirty="0" smtClean="0"/>
              <a:t>Pracovní</a:t>
            </a:r>
            <a:r>
              <a:rPr lang="cs-CZ" dirty="0" smtClean="0"/>
              <a:t> – kvalifikace a rekvalifikace, rozvoj dovedností a návyků</a:t>
            </a:r>
          </a:p>
          <a:p>
            <a:pPr>
              <a:defRPr/>
            </a:pPr>
            <a:r>
              <a:rPr lang="cs-CZ" b="1" dirty="0" smtClean="0"/>
              <a:t>Sociální</a:t>
            </a:r>
            <a:r>
              <a:rPr lang="cs-CZ" dirty="0" smtClean="0"/>
              <a:t> – pomoc při zajištění zaměstnání, bydlení a úkonů nutných k životu v běžné společnosti</a:t>
            </a:r>
          </a:p>
          <a:p>
            <a:pPr>
              <a:defRPr/>
            </a:pPr>
            <a:r>
              <a:rPr lang="cs-CZ" b="1" dirty="0" smtClean="0"/>
              <a:t>Psychologická</a:t>
            </a:r>
            <a:r>
              <a:rPr lang="cs-CZ" dirty="0" smtClean="0"/>
              <a:t> – psychoterapie, ovlivňování motivů a postojů</a:t>
            </a:r>
          </a:p>
          <a:p>
            <a:pPr>
              <a:defRPr/>
            </a:pPr>
            <a:r>
              <a:rPr lang="cs-CZ" b="1" dirty="0" smtClean="0"/>
              <a:t>Technická</a:t>
            </a:r>
            <a:r>
              <a:rPr lang="cs-CZ" dirty="0" smtClean="0"/>
              <a:t> – protézy a pomůcky, bezbariérové přístupy</a:t>
            </a:r>
          </a:p>
          <a:p>
            <a:pPr>
              <a:defRPr/>
            </a:pPr>
            <a:r>
              <a:rPr lang="cs-CZ" b="1" dirty="0" smtClean="0"/>
              <a:t>Právní</a:t>
            </a:r>
            <a:r>
              <a:rPr lang="cs-CZ" dirty="0" smtClean="0"/>
              <a:t> – legislativní opora k zajištění práv a nezbytné péče</a:t>
            </a:r>
          </a:p>
          <a:p>
            <a:pPr>
              <a:defRPr/>
            </a:pPr>
            <a:r>
              <a:rPr lang="cs-CZ" b="1" dirty="0" smtClean="0"/>
              <a:t>Ekonomická</a:t>
            </a:r>
            <a:r>
              <a:rPr lang="cs-CZ" dirty="0" smtClean="0"/>
              <a:t> – organizace specifické pracovní činnosti jedinců s handicapem</a:t>
            </a:r>
          </a:p>
        </p:txBody>
      </p:sp>
    </p:spTree>
    <p:extLst>
      <p:ext uri="{BB962C8B-B14F-4D97-AF65-F5344CB8AC3E}">
        <p14:creationId xmlns:p14="http://schemas.microsoft.com/office/powerpoint/2010/main" val="144168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</Words>
  <Application>Microsoft Office PowerPoint</Application>
  <PresentationFormat>Širokoúhlá obrazovka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Speciálně-pedagogická diagnostika a metody speciálně-pedagogické praxe</vt:lpstr>
      <vt:lpstr>Cíle speciálně-pedagogické diagnostiky</vt:lpstr>
      <vt:lpstr>Diagnóza</vt:lpstr>
      <vt:lpstr>Charakteristika speciálně pedagogické diagnostiky</vt:lpstr>
      <vt:lpstr>Základní metody speciálně pedagogické diagnostiky</vt:lpstr>
      <vt:lpstr>Metody klinické</vt:lpstr>
      <vt:lpstr>Metody testové</vt:lpstr>
      <vt:lpstr>Obecné metody speciálně pedagogické praxe</vt:lpstr>
      <vt:lpstr>Rehabilitace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Speciálně-pedagogická diagnostika</dc:title>
  <dc:creator>Kamil Kotlík</dc:creator>
  <cp:lastModifiedBy>Kamil Kotlík</cp:lastModifiedBy>
  <cp:revision>2</cp:revision>
  <dcterms:created xsi:type="dcterms:W3CDTF">2020-03-12T16:14:19Z</dcterms:created>
  <dcterms:modified xsi:type="dcterms:W3CDTF">2020-03-12T16:15:04Z</dcterms:modified>
</cp:coreProperties>
</file>