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Finanční gramotnost </a:t>
            </a:r>
            <a:br>
              <a:rPr lang="cs-CZ" dirty="0" smtClean="0"/>
            </a:br>
            <a:r>
              <a:rPr lang="cs-CZ" dirty="0" smtClean="0"/>
              <a:t>a ochrana spotřebitele 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 Čechák</a:t>
            </a:r>
          </a:p>
          <a:p>
            <a:r>
              <a:rPr lang="cs-CZ" dirty="0" smtClean="0"/>
              <a:t>KMDM, </a:t>
            </a:r>
            <a:r>
              <a:rPr lang="cs-CZ" dirty="0" err="1" smtClean="0"/>
              <a:t>PedF</a:t>
            </a:r>
            <a:r>
              <a:rPr lang="cs-CZ" dirty="0" smtClean="0"/>
              <a:t> 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5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Spotřebitelský úvěr jiný než na bydlení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Úkol 2: Krátkodobá půjčka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889326" y="2731702"/>
            <a:ext cx="8228548" cy="357765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570515" y="5191179"/>
            <a:ext cx="505097" cy="156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489166" y="5347934"/>
            <a:ext cx="2586446" cy="200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242323" y="2731702"/>
            <a:ext cx="2163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Pozor také na to, zda je úroková sazba uvedena: </a:t>
            </a:r>
          </a:p>
          <a:p>
            <a:pPr marL="285750" indent="-285750">
              <a:buFontTx/>
              <a:buChar char="-"/>
            </a:pPr>
            <a:r>
              <a:rPr lang="cs-CZ" dirty="0" err="1" smtClean="0"/>
              <a:t>p.a</a:t>
            </a:r>
            <a:r>
              <a:rPr lang="cs-CZ" dirty="0" smtClean="0"/>
              <a:t>. (za rok)</a:t>
            </a:r>
          </a:p>
          <a:p>
            <a:pPr marL="285750" indent="-285750">
              <a:buFontTx/>
              <a:buChar char="-"/>
            </a:pPr>
            <a:r>
              <a:rPr lang="cs-CZ" dirty="0" err="1" smtClean="0"/>
              <a:t>p.m</a:t>
            </a:r>
            <a:r>
              <a:rPr lang="cs-CZ" dirty="0" smtClean="0"/>
              <a:t>. (za měsíc)</a:t>
            </a:r>
          </a:p>
          <a:p>
            <a:pPr marL="285750" indent="-28575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. w. (za týden)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r>
              <a:rPr lang="cs-CZ" dirty="0" smtClean="0"/>
              <a:t>Pozor na „příliš jednoduché sjednání půjčky“!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25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Kontokorentní úvěr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Úvěr </a:t>
            </a:r>
            <a:r>
              <a:rPr lang="cs-CZ" dirty="0"/>
              <a:t>sjednaný k běžnému bankovnímu účtu – možnost jít „do mínusu“ na běžném účtu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Může </a:t>
            </a:r>
            <a:r>
              <a:rPr lang="cs-CZ" dirty="0"/>
              <a:t>posloužit ke krátkodobému pokrytí nedostatku finančních prostředků (pojistka pro případ krize, neměla by nahrazovat spoření).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Pozor</a:t>
            </a:r>
            <a:r>
              <a:rPr lang="cs-CZ" dirty="0"/>
              <a:t>, zpravidla poměrně vysoká úroková sazba.</a:t>
            </a:r>
          </a:p>
        </p:txBody>
      </p:sp>
    </p:spTree>
    <p:extLst>
      <p:ext uri="{BB962C8B-B14F-4D97-AF65-F5344CB8AC3E}">
        <p14:creationId xmlns:p14="http://schemas.microsoft.com/office/powerpoint/2010/main" val="13391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Kreditní karta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Úvěr </a:t>
            </a:r>
            <a:r>
              <a:rPr lang="cs-CZ" dirty="0"/>
              <a:t>vedený na specifickém úvěrovém účtu, u něhož se předpokládá, že jej budete využívat zejména na koupi spotřebního zboží či služeb (platit kreditní kartou – bankovní převod bývá zpoplatněn).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Každý </a:t>
            </a:r>
            <a:r>
              <a:rPr lang="cs-CZ" dirty="0"/>
              <a:t>měsíc je nutné splatit alespoň minimální částku (zpravidla 5%).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Existuje </a:t>
            </a:r>
            <a:r>
              <a:rPr lang="cs-CZ" dirty="0"/>
              <a:t>bezúročné období, které si zákazník může vybrat (kdy je možnost prostředky na kreditní kartě využít, aniž by bylo nutné platit úrok).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Úroková </a:t>
            </a:r>
            <a:r>
              <a:rPr lang="cs-CZ" dirty="0"/>
              <a:t>sazba vysoká, při dobrém využívání nemusí jít o drahé financování (např. při využití bezúročného období).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Opět </a:t>
            </a:r>
            <a:r>
              <a:rPr lang="cs-CZ" dirty="0"/>
              <a:t>určeno spíše ke krátkodobému financování.</a:t>
            </a:r>
          </a:p>
        </p:txBody>
      </p:sp>
    </p:spTree>
    <p:extLst>
      <p:ext uri="{BB962C8B-B14F-4D97-AF65-F5344CB8AC3E}">
        <p14:creationId xmlns:p14="http://schemas.microsoft.com/office/powerpoint/2010/main" val="19900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Etické aspekty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Etické aspekty půjček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Myslíte si, že spolu nějak souvisí úvěry a inflace?</a:t>
            </a:r>
          </a:p>
          <a:p>
            <a:pPr marL="0" indent="0" algn="just">
              <a:buNone/>
            </a:pPr>
            <a:endParaRPr lang="cs-CZ" dirty="0"/>
          </a:p>
          <a:p>
            <a:pPr algn="r"/>
            <a:r>
              <a:rPr lang="cs-CZ" dirty="0"/>
              <a:t>Myslíte si, že banky vydělávají zejména na hypotékách vysoké částky? Tedy na tom, co všichni potřebují?</a:t>
            </a:r>
          </a:p>
          <a:p>
            <a:pPr marL="0" indent="0" algn="r">
              <a:buNone/>
            </a:pPr>
            <a:endParaRPr lang="cs-CZ" dirty="0"/>
          </a:p>
          <a:p>
            <a:pPr algn="just"/>
            <a:r>
              <a:rPr lang="cs-CZ" dirty="0"/>
              <a:t>Myslíte si, že je vhodné brát si úvěr na vánoční dárky či dovolenou? Na co je vlastně vhodné si půjčit?</a:t>
            </a:r>
          </a:p>
          <a:p>
            <a:pPr marL="0" indent="0" algn="just">
              <a:buNone/>
            </a:pPr>
            <a:endParaRPr lang="cs-CZ" dirty="0"/>
          </a:p>
          <a:p>
            <a:pPr algn="r"/>
            <a:r>
              <a:rPr lang="cs-CZ" dirty="0"/>
              <a:t>Myslíte si, že banky vhánějí své dlužníky do dluhové </a:t>
            </a:r>
            <a:r>
              <a:rPr lang="cs-CZ" dirty="0" smtClean="0"/>
              <a:t>spirály?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Oddlužení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1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Oddlužení – právní úprava a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Řídí </a:t>
            </a:r>
            <a:r>
              <a:rPr lang="cs-CZ" dirty="0"/>
              <a:t>se insolvenčním zákonem (182/2006 Sb.).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Oddlužení </a:t>
            </a:r>
            <a:r>
              <a:rPr lang="cs-CZ" dirty="0"/>
              <a:t>je specifickým případem řešení insolvence.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Insolvenčním </a:t>
            </a:r>
            <a:r>
              <a:rPr lang="cs-CZ" dirty="0"/>
              <a:t>řízením je soudní řízení, jehož předmětem je dlužníkův úpadek nebo hrozící úpadek a způsob jeho řešení. Insolvenční soudy jsou zřízeny při krajských soudech – rozhodují v insolvenčním řízení, určují insolvenčního správce.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Podstatou </a:t>
            </a:r>
            <a:r>
              <a:rPr lang="cs-CZ" dirty="0"/>
              <a:t>oddlužení je, že dlužník je povinen splatit pouze část těch svých závazků, které jsou do insolvenčního řízení přihlášeny. Pokud je splatí, není možné nárokovat na něm žádné další plnění.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Do </a:t>
            </a:r>
            <a:r>
              <a:rPr lang="cs-CZ" dirty="0"/>
              <a:t>insolvenčního řízení je třeba své pohledávky přihlásit, a to ve lhůtě stanovené a vyhlášené insolvenčním soudem (insolvenční rejstřík nalezneme na adrese </a:t>
            </a:r>
            <a:r>
              <a:rPr lang="cs-CZ" dirty="0">
                <a:hlinkClick r:id="rId2"/>
              </a:rPr>
              <a:t>www.justice.cz</a:t>
            </a:r>
            <a:r>
              <a:rPr lang="cs-CZ" dirty="0"/>
              <a:t>). Přihlášení věřitelé pak tvoří schůzi věřitelů, a pokud je jejich více než 50, schůze věřitelů ještě ustanovuje menší věřitelský výbor, které zastupují věřitele v insolvenčním řízení, které vede soudem stanovený insolvenční správce a soud pravidelně informuje o postupu.</a:t>
            </a:r>
          </a:p>
        </p:txBody>
      </p:sp>
    </p:spTree>
    <p:extLst>
      <p:ext uri="{BB962C8B-B14F-4D97-AF65-F5344CB8AC3E}">
        <p14:creationId xmlns:p14="http://schemas.microsoft.com/office/powerpoint/2010/main" val="19935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Argumenty pro oddlužení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Naděje pro dlužníky…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Naděje pro věřitele…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2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úpadku a oddlužení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Úpadek</a:t>
            </a:r>
            <a:r>
              <a:rPr lang="cs-CZ" dirty="0"/>
              <a:t> nastane, pokud je insolvenčnímu soudu v insolvenčním návrhu prokázáno, že:</a:t>
            </a:r>
          </a:p>
          <a:p>
            <a:pPr lvl="1" algn="just"/>
            <a:r>
              <a:rPr lang="cs-CZ" dirty="0"/>
              <a:t>má dlužník více věřitelů,</a:t>
            </a:r>
          </a:p>
          <a:p>
            <a:pPr lvl="1" algn="just"/>
            <a:r>
              <a:rPr lang="cs-CZ" dirty="0"/>
              <a:t>závazky vůči nim jsou po splatnosti alespoň 30 dnů,</a:t>
            </a:r>
          </a:p>
          <a:p>
            <a:pPr lvl="1" algn="just"/>
            <a:r>
              <a:rPr lang="cs-CZ" dirty="0"/>
              <a:t>závazky není schopen plnit (např. tehdy, pokud po splatnosti déle než tři měsíce, nebo pokud zastaveny platby u podstatné části závazků).</a:t>
            </a:r>
          </a:p>
          <a:p>
            <a:pPr lvl="1"/>
            <a:endParaRPr lang="cs-CZ" dirty="0"/>
          </a:p>
          <a:p>
            <a:r>
              <a:rPr lang="cs-CZ" dirty="0"/>
              <a:t>Insolvenční soud může rozhodnout o povolení oddlužení, pokud:</a:t>
            </a:r>
          </a:p>
          <a:p>
            <a:pPr lvl="1" algn="just"/>
            <a:r>
              <a:rPr lang="cs-CZ" dirty="0"/>
              <a:t>je návrh na řešení oddlužením podán spolu s insolvenčním návrhem  (podává zpravidla notář, advokát, exekutor či insolvenční správce);</a:t>
            </a:r>
          </a:p>
          <a:p>
            <a:pPr lvl="1" algn="just"/>
            <a:r>
              <a:rPr lang="cs-CZ" dirty="0"/>
              <a:t>a tento návrh obsahuje informace o dlužníkovi (a osobě oprávněné za něj jednat), údaje o příjmech dlužníka v posledních 12 měsících a plánovaných příjmech v následujících 12 měsících, návrh způsobu oddlužení;</a:t>
            </a:r>
          </a:p>
          <a:p>
            <a:pPr lvl="1" algn="just"/>
            <a:r>
              <a:rPr lang="cs-CZ" dirty="0"/>
              <a:t>není sledován nepoctivý úmysl. </a:t>
            </a:r>
          </a:p>
          <a:p>
            <a:pPr marL="128016" lvl="1" indent="0">
              <a:buNone/>
            </a:pPr>
            <a:endParaRPr lang="cs-CZ" dirty="0"/>
          </a:p>
          <a:p>
            <a:r>
              <a:rPr lang="cs-CZ" dirty="0"/>
              <a:t>Pokud nemůže soud rozhodnout o oddlužení, pak prohlásí na dlužníka konkurz (nezanikají dluhy dlužníka ani po skončení konkurzu).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6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způsoby oddlužení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AutoNum type="arabicParenR"/>
            </a:pPr>
            <a:r>
              <a:rPr lang="cs-CZ" b="1" dirty="0"/>
              <a:t>Zpeněžení majetkové podstaty </a:t>
            </a:r>
            <a:r>
              <a:rPr lang="cs-CZ" dirty="0"/>
              <a:t>– dlužníkův majetek je použit na umoření všech do insolvenčního řízení přihlášených pohledávek, příp. jejich části. </a:t>
            </a:r>
          </a:p>
          <a:p>
            <a:pPr marL="457200" indent="-457200" algn="just">
              <a:buAutoNum type="arabicParenR"/>
            </a:pPr>
            <a:r>
              <a:rPr lang="cs-CZ" b="1" dirty="0"/>
              <a:t>Plnění splátkového kalendáře </a:t>
            </a:r>
            <a:r>
              <a:rPr lang="cs-CZ" dirty="0"/>
              <a:t>– dlužník splácí ze svých příjmů postupně závazky přihlášené do insolvenčního </a:t>
            </a:r>
            <a:r>
              <a:rPr lang="cs-CZ" dirty="0" smtClean="0"/>
              <a:t>řízení.</a:t>
            </a:r>
          </a:p>
          <a:p>
            <a:pPr marL="630936" lvl="1" indent="-457200" algn="just">
              <a:buAutoNum type="arabicParenR"/>
            </a:pPr>
            <a:r>
              <a:rPr lang="cs-CZ" dirty="0" smtClean="0"/>
              <a:t>závazky splaceny zcela.</a:t>
            </a:r>
          </a:p>
          <a:p>
            <a:pPr marL="630936" lvl="1" indent="-457200" algn="just">
              <a:buAutoNum type="arabicParenR"/>
            </a:pPr>
            <a:r>
              <a:rPr lang="cs-CZ" dirty="0" smtClean="0"/>
              <a:t>60 % ve 3 letech.</a:t>
            </a:r>
          </a:p>
          <a:p>
            <a:pPr marL="630936" lvl="1" indent="-457200" algn="just">
              <a:buAutoNum type="arabicParenR"/>
            </a:pPr>
            <a:r>
              <a:rPr lang="cs-CZ" dirty="0" smtClean="0"/>
              <a:t>30 % v 5 letech (nebo méně, pokud vynaložil veškeré úsilí...) </a:t>
            </a:r>
          </a:p>
          <a:p>
            <a:pPr marL="0" indent="0" algn="just">
              <a:buNone/>
            </a:pPr>
            <a:r>
              <a:rPr lang="cs-CZ" dirty="0" smtClean="0"/>
              <a:t>Tyto </a:t>
            </a:r>
            <a:r>
              <a:rPr lang="cs-CZ" dirty="0"/>
              <a:t>možnosti lze i kombinovat. </a:t>
            </a:r>
          </a:p>
          <a:p>
            <a:pPr algn="just"/>
            <a:r>
              <a:rPr lang="cs-CZ" dirty="0"/>
              <a:t>Pro splnění oddlužení je třeba plnit další povinnosti (zejména vynaložit veškeré úsilí k uspokojení pohledávek svých věřitelů). </a:t>
            </a:r>
          </a:p>
          <a:p>
            <a:pPr algn="just"/>
            <a:r>
              <a:rPr lang="cs-CZ" dirty="0"/>
              <a:t>Soud rozhodne o splnění oddlužení na základě zprávy insolvenčního správce.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7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Úvěry – základní pojmy, úročení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Druhy úvěrů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Úvěry – etické aspekty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Oddlužení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3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7667" y="2286000"/>
            <a:ext cx="2776534" cy="40233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sz="2400" dirty="0"/>
              <a:t>Podle všeho advokát předpokládá menší plnění, než jaké bylo až do nedávné doby u oddlužení požadováno. 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Na druhou stranu věřitelé mají nejspíš nereálná očekávání ohledně částky, kterou mohou získat (stačí si spočítat, kolik by musel dlužník Michal platit měsíčně i při oddlužení).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Navíc je zde jasné nepochopení role věřitelů (domnívají se, že je může advokát podvést, ačkoli je pouze zastupuje na základě jejich vůle a dle jejich pokynů).</a:t>
            </a:r>
          </a:p>
          <a:p>
            <a:endParaRPr lang="cs-CZ" dirty="0"/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86000"/>
            <a:ext cx="694353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3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vám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Dotazy?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3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údajů úvodem… (z webu EKČR)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857" y="2286000"/>
            <a:ext cx="705642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Úvěry: základní pojmy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0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364560"/>
              </p:ext>
            </p:extLst>
          </p:nvPr>
        </p:nvGraphicFramePr>
        <p:xfrm>
          <a:off x="1023939" y="1815737"/>
          <a:ext cx="9720261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708">
                  <a:extLst>
                    <a:ext uri="{9D8B030D-6E8A-4147-A177-3AD203B41FA5}">
                      <a16:colId xmlns:a16="http://schemas.microsoft.com/office/drawing/2014/main" val="36181739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126295684"/>
                    </a:ext>
                  </a:extLst>
                </a:gridCol>
                <a:gridCol w="4865913">
                  <a:extLst>
                    <a:ext uri="{9D8B030D-6E8A-4147-A177-3AD203B41FA5}">
                      <a16:colId xmlns:a16="http://schemas.microsoft.com/office/drawing/2014/main" val="1078769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Pojem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vs.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Pojem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66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/>
                        <a:t>podnikatelský úvěr </a:t>
                      </a:r>
                      <a:r>
                        <a:rPr lang="cs-CZ" sz="1600" dirty="0" smtClean="0"/>
                        <a:t>(pro firmy a OSVČ)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X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/>
                        <a:t>spotřebitelský úvěr </a:t>
                      </a:r>
                      <a:r>
                        <a:rPr lang="cs-CZ" sz="1600" b="0" dirty="0" smtClean="0"/>
                        <a:t>(pro každého, dohled ČNB)</a:t>
                      </a:r>
                      <a:endParaRPr lang="cs-CZ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485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/>
                        <a:t>bankovní úvěr </a:t>
                      </a:r>
                      <a:r>
                        <a:rPr lang="cs-CZ" sz="1600" b="0" dirty="0" smtClean="0"/>
                        <a:t>(poskytnutý bankou)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X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/>
                        <a:t>nebankovní úvěr </a:t>
                      </a:r>
                      <a:r>
                        <a:rPr lang="cs-CZ" sz="1600" dirty="0" smtClean="0"/>
                        <a:t>(nebankovní poskytovatel)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12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/>
                        <a:t>spotřebitelský</a:t>
                      </a:r>
                      <a:r>
                        <a:rPr lang="cs-CZ" sz="1600" b="1" baseline="0" dirty="0" smtClean="0"/>
                        <a:t> úvěr na bydlení </a:t>
                      </a:r>
                    </a:p>
                    <a:p>
                      <a:pPr algn="just"/>
                      <a:r>
                        <a:rPr lang="cs-CZ" sz="1600" b="0" baseline="0" dirty="0" smtClean="0"/>
                        <a:t>(rozdělení dle zákona č. 257/2016 Sb.)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X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spotřebitelský úvěr jiný než na bydlení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/>
                        <a:t>(rozdělení dle zákona č. 257/2016 Sb.)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8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/>
                        <a:t>úroková sazba 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X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/>
                        <a:t>RPSN </a:t>
                      </a:r>
                      <a:r>
                        <a:rPr lang="cs-CZ" sz="1600" b="0" dirty="0" smtClean="0"/>
                        <a:t>(roční procentuální sazba nákladů</a:t>
                      </a:r>
                      <a:r>
                        <a:rPr lang="cs-CZ" sz="1600" b="0" baseline="0" dirty="0" smtClean="0"/>
                        <a:t> – tedy i poplatky apod.)</a:t>
                      </a:r>
                      <a:endParaRPr lang="cs-CZ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57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/>
                        <a:t>úvěruschopnost </a:t>
                      </a:r>
                      <a:r>
                        <a:rPr lang="cs-CZ" sz="1600" b="0" dirty="0" smtClean="0"/>
                        <a:t>(posouzení schopnosti splácet úvěr, musí být vždy provedena)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X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/>
                        <a:t>bonita</a:t>
                      </a:r>
                      <a:r>
                        <a:rPr lang="cs-CZ" sz="1600" dirty="0" smtClean="0"/>
                        <a:t> (příbuzný pojem, chápán obvykle poněkud šířeji – celková důvěryhodnost žadatele o úvěr)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449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/>
                        <a:t>vázaný spotřebitelský úvěr </a:t>
                      </a:r>
                      <a:r>
                        <a:rPr lang="cs-CZ" sz="1600" b="0" dirty="0" smtClean="0"/>
                        <a:t>(např.</a:t>
                      </a:r>
                      <a:r>
                        <a:rPr lang="cs-CZ" sz="1600" b="0" baseline="0" dirty="0" smtClean="0"/>
                        <a:t> koupě spotřebiče v elektru na splátky)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X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/>
                        <a:t>leasing (</a:t>
                      </a:r>
                      <a:r>
                        <a:rPr lang="cs-CZ" sz="1600" b="0" dirty="0" smtClean="0"/>
                        <a:t>pronájem výrobku,</a:t>
                      </a:r>
                      <a:r>
                        <a:rPr lang="cs-CZ" sz="1600" b="0" baseline="0" dirty="0" smtClean="0"/>
                        <a:t> zboží, který může, ale nemusí být nutně spotřebitelským úvěrem)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334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/>
                        <a:t>finanční</a:t>
                      </a:r>
                      <a:r>
                        <a:rPr lang="cs-CZ" sz="1600" b="1" baseline="0" dirty="0" smtClean="0"/>
                        <a:t> leasing </a:t>
                      </a:r>
                      <a:r>
                        <a:rPr lang="cs-CZ" sz="1600" b="0" baseline="0" dirty="0" smtClean="0"/>
                        <a:t>(po skončení přechází vlastnická práva na toho, kdo si pronajal – spotřebitelský úvěr)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X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/>
                        <a:t>operativní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="1" baseline="0" dirty="0" smtClean="0"/>
                        <a:t>leasing </a:t>
                      </a:r>
                      <a:r>
                        <a:rPr lang="cs-CZ" sz="1600" b="0" baseline="0" dirty="0" smtClean="0"/>
                        <a:t>(po skončení pronájmu zůstává věc ve vlastnictví leasingové společnosti, není spotřebitelský úvěr)</a:t>
                      </a:r>
                      <a:endParaRPr lang="cs-CZ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69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jistina </a:t>
                      </a:r>
                      <a:r>
                        <a:rPr lang="cs-CZ" sz="1600" b="0" dirty="0" smtClean="0"/>
                        <a:t>(půjčovaná částka)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671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8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jednoduché </a:t>
            </a:r>
            <a:r>
              <a:rPr lang="cs-CZ" b="1" dirty="0" smtClean="0"/>
              <a:t>úročení </a:t>
            </a:r>
            <a:r>
              <a:rPr lang="cs-CZ" dirty="0" smtClean="0"/>
              <a:t>- </a:t>
            </a:r>
            <a:r>
              <a:rPr lang="cs-CZ" dirty="0"/>
              <a:t>způsob úročení, při kterém se úrok na konci každého úrokovacího období počítá z jistiny, typické pro krátkodobé nebankovní </a:t>
            </a:r>
            <a:r>
              <a:rPr lang="cs-CZ" dirty="0" smtClean="0"/>
              <a:t>úvěry</a:t>
            </a:r>
          </a:p>
          <a:p>
            <a:pPr algn="just"/>
            <a:r>
              <a:rPr lang="cs-CZ" b="1" dirty="0"/>
              <a:t>s</a:t>
            </a:r>
            <a:r>
              <a:rPr lang="cs-CZ" b="1" dirty="0" smtClean="0"/>
              <a:t>ložené úročení </a:t>
            </a:r>
            <a:r>
              <a:rPr lang="cs-CZ" dirty="0" smtClean="0"/>
              <a:t>– viz spoření a finanční plánování </a:t>
            </a:r>
            <a:endParaRPr lang="cs-CZ" dirty="0"/>
          </a:p>
          <a:p>
            <a:r>
              <a:rPr lang="cs-CZ" b="1" dirty="0"/>
              <a:t>anuitní splátka </a:t>
            </a:r>
            <a:r>
              <a:rPr lang="cs-CZ" dirty="0"/>
              <a:t>– typická pro bankovní úvěry s délkou trvání delší než rok, splátka je stále stejně vysoká, zahrnuje v sobě jak jistinu, tak úrok (jen se liší jejich vzájemný poměr, na počátku zejména úroky, později více jistina)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264" y="5160280"/>
            <a:ext cx="2787253" cy="120140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061165" y="4967453"/>
            <a:ext cx="37678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V = jistina (výše úvěru)</a:t>
            </a:r>
          </a:p>
          <a:p>
            <a:r>
              <a:rPr lang="cs-CZ" sz="2200" dirty="0" smtClean="0"/>
              <a:t>i = úroková sazba</a:t>
            </a:r>
          </a:p>
          <a:p>
            <a:r>
              <a:rPr lang="cs-CZ" sz="2200" dirty="0" smtClean="0"/>
              <a:t>n = počet let splácení</a:t>
            </a:r>
          </a:p>
          <a:p>
            <a:r>
              <a:rPr lang="cs-CZ" sz="2200" dirty="0"/>
              <a:t>s</a:t>
            </a:r>
            <a:r>
              <a:rPr lang="cs-CZ" sz="2200" dirty="0" smtClean="0"/>
              <a:t> = roční anuitní splátka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789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Běžné úvěrové produkty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6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Hypotéka (spotřebitelský úvěr na bydlení)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Úkol 1: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692684"/>
            <a:ext cx="5267560" cy="36166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992" y="2692684"/>
            <a:ext cx="4810125" cy="33147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77029" y="5956656"/>
            <a:ext cx="538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Pozn.: Úroky z hypotéky lze odečíst z daňového základu.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661851" y="4373665"/>
            <a:ext cx="4497762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Ukazatel DSTI je v tuto chvíli nepovinný (ČNB deaktivovala jeho horní hranici)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61851" y="3165976"/>
            <a:ext cx="4497762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Ukazatel DTI je v tuto chvíli nepovinný (ČNB deaktivovala jeho horní hranici)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843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Americká hypotéka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spotřebitelský </a:t>
            </a:r>
            <a:r>
              <a:rPr lang="cs-CZ" dirty="0"/>
              <a:t>úvěr na vyšší částku (nad milion Kč)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Ručí </a:t>
            </a:r>
            <a:r>
              <a:rPr lang="cs-CZ" dirty="0"/>
              <a:t>se nemovitostí jako u běžné hypotéky, ovšem na rozdíl od běžné hypotéky není určen výhradně na koupi nemovitosti či pozemku, stavbu či </a:t>
            </a:r>
            <a:r>
              <a:rPr lang="cs-CZ" dirty="0" smtClean="0"/>
              <a:t>rekonstrukci.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Používá </a:t>
            </a:r>
            <a:r>
              <a:rPr lang="cs-CZ" dirty="0"/>
              <a:t>se například na zaplacení nákladů na studia v zahraničí apod. </a:t>
            </a:r>
          </a:p>
        </p:txBody>
      </p:sp>
    </p:spTree>
    <p:extLst>
      <p:ext uri="{BB962C8B-B14F-4D97-AF65-F5344CB8AC3E}">
        <p14:creationId xmlns:p14="http://schemas.microsoft.com/office/powerpoint/2010/main" val="16541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</TotalTime>
  <Words>1230</Words>
  <Application>Microsoft Office PowerPoint</Application>
  <PresentationFormat>Širokoúhlá obrazovka</PresentationFormat>
  <Paragraphs>124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Tw Cen MT</vt:lpstr>
      <vt:lpstr>Tw Cen MT Condensed</vt:lpstr>
      <vt:lpstr>Wingdings</vt:lpstr>
      <vt:lpstr>Wingdings 3</vt:lpstr>
      <vt:lpstr>Integrál</vt:lpstr>
      <vt:lpstr>Finanční gramotnost  a ochrana spotřebitele 4</vt:lpstr>
      <vt:lpstr>Dnešní plán</vt:lpstr>
      <vt:lpstr>Několik údajů úvodem… (z webu EKČR)</vt:lpstr>
      <vt:lpstr>Úvěry: základní pojmy</vt:lpstr>
      <vt:lpstr>Základní pojmy</vt:lpstr>
      <vt:lpstr>Úročení</vt:lpstr>
      <vt:lpstr>Běžné úvěrové produkty</vt:lpstr>
      <vt:lpstr>Hypotéka (spotřebitelský úvěr na bydlení)</vt:lpstr>
      <vt:lpstr>Americká hypotéka</vt:lpstr>
      <vt:lpstr>Spotřebitelský úvěr jiný než na bydlení</vt:lpstr>
      <vt:lpstr>Kontokorentní úvěr</vt:lpstr>
      <vt:lpstr>Kreditní karta</vt:lpstr>
      <vt:lpstr>Etické aspekty</vt:lpstr>
      <vt:lpstr>Etické aspekty půjček</vt:lpstr>
      <vt:lpstr>Oddlužení</vt:lpstr>
      <vt:lpstr>Oddlužení – právní úprava a pojmy</vt:lpstr>
      <vt:lpstr>Argumenty pro oddlužení</vt:lpstr>
      <vt:lpstr>Podmínky úpadku a oddlužení</vt:lpstr>
      <vt:lpstr>Možné způsoby oddlužení</vt:lpstr>
      <vt:lpstr>Úkol 3</vt:lpstr>
      <vt:lpstr>Děkuji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Finanční gramotnost  a ochrana spotřebitele 4</dc:title>
  <dc:creator>cnb</dc:creator>
  <cp:lastModifiedBy>cnb</cp:lastModifiedBy>
  <cp:revision>12</cp:revision>
  <dcterms:created xsi:type="dcterms:W3CDTF">2024-03-18T18:28:29Z</dcterms:created>
  <dcterms:modified xsi:type="dcterms:W3CDTF">2024-03-20T19:36:57Z</dcterms:modified>
</cp:coreProperties>
</file>