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0" r:id="rId6"/>
    <p:sldId id="259" r:id="rId7"/>
    <p:sldId id="261" r:id="rId8"/>
    <p:sldId id="264" r:id="rId9"/>
    <p:sldId id="265" r:id="rId10"/>
    <p:sldId id="266" r:id="rId11"/>
    <p:sldId id="263" r:id="rId12"/>
    <p:sldId id="269" r:id="rId13"/>
    <p:sldId id="271" r:id="rId14"/>
    <p:sldId id="272" r:id="rId15"/>
    <p:sldId id="273" r:id="rId16"/>
    <p:sldId id="267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13.5.2020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24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13.5.2020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33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13.5.2020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09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13.5.2020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71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13.5.2020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182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13.5.2020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98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13.5.2020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83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13.5.2020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04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13.5.2020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06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13.5.2020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311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13.5.2020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32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81EF5-C6C0-4A90-8B22-05C757E024D0}" type="datetimeFigureOut">
              <a:rPr lang="cs-CZ" smtClean="0"/>
              <a:t>13.5.2020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96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Slovesa 2. třídy – příčestí minulé a trpné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+ Slovesa 4. třídy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555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 „začne“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 začal, ona začala (ne </a:t>
            </a:r>
            <a:r>
              <a:rPr lang="cs-CZ" strike="sngStrike" dirty="0" smtClean="0"/>
              <a:t>začnul,</a:t>
            </a:r>
            <a:r>
              <a:rPr lang="cs-CZ" dirty="0" smtClean="0"/>
              <a:t> </a:t>
            </a:r>
            <a:r>
              <a:rPr lang="cs-CZ" strike="sngStrike" dirty="0" smtClean="0"/>
              <a:t>začnula</a:t>
            </a:r>
            <a:r>
              <a:rPr lang="cs-CZ" dirty="0" smtClean="0"/>
              <a:t>)</a:t>
            </a:r>
          </a:p>
          <a:p>
            <a:r>
              <a:rPr lang="cs-CZ" dirty="0" smtClean="0"/>
              <a:t>Samostatnou skupinu tvoří výrazy odvozené od slovesa </a:t>
            </a:r>
            <a:r>
              <a:rPr lang="cs-CZ" i="1" dirty="0" smtClean="0"/>
              <a:t>jmout.</a:t>
            </a:r>
            <a:r>
              <a:rPr lang="cs-CZ" dirty="0" smtClean="0"/>
              <a:t> U těchto sloves si konkurují původní tvary s </a:t>
            </a:r>
            <a:r>
              <a:rPr lang="cs-CZ" i="1" dirty="0" smtClean="0"/>
              <a:t>-a-</a:t>
            </a:r>
            <a:r>
              <a:rPr lang="cs-CZ" dirty="0" smtClean="0"/>
              <a:t> a novotvary s </a:t>
            </a:r>
            <a:r>
              <a:rPr lang="cs-CZ" i="1" dirty="0" smtClean="0"/>
              <a:t>-mu-</a:t>
            </a:r>
            <a:r>
              <a:rPr lang="cs-CZ" dirty="0" smtClean="0"/>
              <a:t>: </a:t>
            </a:r>
            <a:r>
              <a:rPr lang="cs-CZ" i="1" dirty="0" smtClean="0">
                <a:solidFill>
                  <a:srgbClr val="FF0000"/>
                </a:solidFill>
              </a:rPr>
              <a:t>objal/obejmul, najal/najmul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apod.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Pro tuto zakázku </a:t>
            </a:r>
            <a:r>
              <a:rPr lang="cs-CZ" dirty="0">
                <a:solidFill>
                  <a:srgbClr val="FF0000"/>
                </a:solidFill>
              </a:rPr>
              <a:t>n</a:t>
            </a:r>
            <a:r>
              <a:rPr lang="cs-CZ" dirty="0" smtClean="0">
                <a:solidFill>
                  <a:srgbClr val="FF0000"/>
                </a:solidFill>
              </a:rPr>
              <a:t>ajal  i najmul PR odborníka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00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Příčestí trpné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Vzor „tisknout“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53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 příponou </a:t>
            </a:r>
            <a:r>
              <a:rPr lang="cs-CZ" i="1" dirty="0" smtClean="0"/>
              <a:t>-en</a:t>
            </a:r>
            <a:r>
              <a:rPr lang="cs-CZ" dirty="0" smtClean="0"/>
              <a:t> se podoba základu mění: </a:t>
            </a:r>
          </a:p>
          <a:p>
            <a:r>
              <a:rPr lang="cs-CZ" dirty="0" smtClean="0"/>
              <a:t>a) dochází k alternaci </a:t>
            </a:r>
            <a:r>
              <a:rPr lang="cs-CZ" i="1" dirty="0" smtClean="0"/>
              <a:t>-á- &gt; -a-</a:t>
            </a:r>
            <a:r>
              <a:rPr lang="cs-CZ" dirty="0" smtClean="0"/>
              <a:t>, </a:t>
            </a:r>
            <a:r>
              <a:rPr lang="cs-CZ" i="1" dirty="0" smtClean="0"/>
              <a:t>-é- &gt; -e-</a:t>
            </a:r>
            <a:r>
              <a:rPr lang="cs-CZ" dirty="0" smtClean="0"/>
              <a:t> (</a:t>
            </a:r>
            <a:r>
              <a:rPr lang="cs-CZ" i="1" dirty="0" smtClean="0"/>
              <a:t>vytáhnout</a:t>
            </a:r>
            <a:r>
              <a:rPr lang="cs-CZ" dirty="0" smtClean="0"/>
              <a:t> → </a:t>
            </a:r>
            <a:r>
              <a:rPr lang="cs-CZ" i="1" dirty="0" smtClean="0"/>
              <a:t>vytažen, obléknout</a:t>
            </a:r>
            <a:r>
              <a:rPr lang="cs-CZ" dirty="0" smtClean="0"/>
              <a:t> → </a:t>
            </a:r>
            <a:r>
              <a:rPr lang="cs-CZ" i="1" dirty="0" smtClean="0">
                <a:solidFill>
                  <a:srgbClr val="FF0000"/>
                </a:solidFill>
              </a:rPr>
              <a:t>oblečen</a:t>
            </a:r>
            <a:r>
              <a:rPr lang="cs-CZ" dirty="0" smtClean="0"/>
              <a:t>, lze i </a:t>
            </a:r>
            <a:r>
              <a:rPr lang="cs-CZ" i="1" dirty="0" smtClean="0">
                <a:solidFill>
                  <a:srgbClr val="FF0000"/>
                </a:solidFill>
              </a:rPr>
              <a:t>obléknut</a:t>
            </a:r>
            <a:r>
              <a:rPr lang="cs-CZ" dirty="0" smtClean="0"/>
              <a:t>), </a:t>
            </a:r>
          </a:p>
          <a:p>
            <a:r>
              <a:rPr lang="cs-CZ" dirty="0" smtClean="0"/>
              <a:t>b) je-li základ zakončen na souhlásky </a:t>
            </a:r>
            <a:r>
              <a:rPr lang="cs-CZ" i="1" dirty="0" smtClean="0"/>
              <a:t>-h, -ch, -k</a:t>
            </a:r>
            <a:r>
              <a:rPr lang="cs-CZ" dirty="0" smtClean="0"/>
              <a:t> nebo na skupinu </a:t>
            </a:r>
            <a:r>
              <a:rPr lang="cs-CZ" i="1" dirty="0" smtClean="0"/>
              <a:t>-</a:t>
            </a:r>
            <a:r>
              <a:rPr lang="cs-CZ" i="1" dirty="0" err="1" smtClean="0"/>
              <a:t>sk</a:t>
            </a:r>
            <a:r>
              <a:rPr lang="cs-CZ" dirty="0" smtClean="0"/>
              <a:t>, střídají je souhlásky </a:t>
            </a:r>
            <a:r>
              <a:rPr lang="cs-CZ" i="1" dirty="0" smtClean="0"/>
              <a:t>ž, š, č, </a:t>
            </a:r>
            <a:r>
              <a:rPr lang="cs-CZ" i="1" dirty="0" err="1" smtClean="0"/>
              <a:t>šť</a:t>
            </a:r>
            <a:r>
              <a:rPr lang="cs-CZ" dirty="0" smtClean="0"/>
              <a:t> (např. </a:t>
            </a:r>
            <a:r>
              <a:rPr lang="cs-CZ" i="1" dirty="0" err="1" smtClean="0"/>
              <a:t>napřáh-nout</a:t>
            </a:r>
            <a:r>
              <a:rPr lang="cs-CZ" dirty="0" smtClean="0"/>
              <a:t> → </a:t>
            </a:r>
            <a:r>
              <a:rPr lang="cs-CZ" i="1" dirty="0" smtClean="0"/>
              <a:t>napřažen, </a:t>
            </a:r>
            <a:r>
              <a:rPr lang="cs-CZ" i="1" dirty="0" err="1" smtClean="0"/>
              <a:t>nadch-nout</a:t>
            </a:r>
            <a:r>
              <a:rPr lang="cs-CZ" dirty="0" smtClean="0"/>
              <a:t> → </a:t>
            </a:r>
            <a:r>
              <a:rPr lang="cs-CZ" i="1" dirty="0" smtClean="0"/>
              <a:t>nadšen, </a:t>
            </a:r>
            <a:r>
              <a:rPr lang="cs-CZ" i="1" dirty="0" err="1" smtClean="0"/>
              <a:t>vyřk-nout</a:t>
            </a:r>
            <a:r>
              <a:rPr lang="cs-CZ" dirty="0" smtClean="0"/>
              <a:t> → </a:t>
            </a:r>
            <a:r>
              <a:rPr lang="cs-CZ" i="1" dirty="0" smtClean="0">
                <a:solidFill>
                  <a:srgbClr val="FF0000"/>
                </a:solidFill>
              </a:rPr>
              <a:t>vyřčen</a:t>
            </a:r>
            <a:r>
              <a:rPr lang="cs-CZ" dirty="0" smtClean="0"/>
              <a:t>, lze i </a:t>
            </a:r>
            <a:r>
              <a:rPr lang="cs-CZ" i="1" dirty="0" smtClean="0">
                <a:solidFill>
                  <a:srgbClr val="FF0000"/>
                </a:solidFill>
              </a:rPr>
              <a:t>vyřknut</a:t>
            </a:r>
            <a:r>
              <a:rPr lang="cs-CZ" i="1" dirty="0" smtClean="0"/>
              <a:t>, tisk-</a:t>
            </a:r>
            <a:r>
              <a:rPr lang="cs-CZ" i="1" dirty="0" err="1" smtClean="0"/>
              <a:t>nout</a:t>
            </a:r>
            <a:r>
              <a:rPr lang="cs-CZ" dirty="0" smtClean="0"/>
              <a:t> → </a:t>
            </a:r>
            <a:r>
              <a:rPr lang="cs-CZ" i="1" dirty="0" smtClean="0">
                <a:solidFill>
                  <a:srgbClr val="FF0000"/>
                </a:solidFill>
              </a:rPr>
              <a:t>tištěn</a:t>
            </a:r>
            <a:r>
              <a:rPr lang="cs-CZ" dirty="0" smtClean="0"/>
              <a:t>, lze i </a:t>
            </a:r>
            <a:r>
              <a:rPr lang="cs-CZ" i="1" dirty="0" smtClean="0">
                <a:solidFill>
                  <a:srgbClr val="FF0000"/>
                </a:solidFill>
              </a:rPr>
              <a:t>tisknut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68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Slovesa se základem na </a:t>
            </a:r>
            <a:r>
              <a:rPr lang="pt-BR" b="1" i="1" dirty="0" smtClean="0"/>
              <a:t>-h</a:t>
            </a:r>
            <a:endParaRPr lang="pt-BR" b="1" dirty="0" smtClean="0"/>
          </a:p>
          <a:p>
            <a:pPr marL="0" indent="0">
              <a:buNone/>
            </a:pPr>
            <a:r>
              <a:rPr lang="cs-CZ" dirty="0" smtClean="0"/>
              <a:t>U sloves se základem zakončeným na </a:t>
            </a:r>
            <a:r>
              <a:rPr lang="cs-CZ" i="1" dirty="0" smtClean="0"/>
              <a:t>-h</a:t>
            </a:r>
            <a:r>
              <a:rPr lang="cs-CZ" dirty="0" smtClean="0"/>
              <a:t> dochází v příčestí trpném ke změně </a:t>
            </a:r>
            <a:r>
              <a:rPr lang="cs-CZ" i="1" dirty="0" smtClean="0"/>
              <a:t>h</a:t>
            </a:r>
            <a:r>
              <a:rPr lang="cs-CZ" dirty="0" smtClean="0"/>
              <a:t> &gt; </a:t>
            </a:r>
            <a:r>
              <a:rPr lang="cs-CZ" i="1" dirty="0" smtClean="0"/>
              <a:t>ž.</a:t>
            </a:r>
          </a:p>
          <a:p>
            <a:pPr marL="0" indent="0">
              <a:buNone/>
            </a:pPr>
            <a:r>
              <a:rPr lang="cs-CZ" i="1" dirty="0" smtClean="0"/>
              <a:t>napřažen, zastižen, ustřižen, zatažen, roztržen, svržen, zdvižen, pozdvižen</a:t>
            </a:r>
            <a:r>
              <a:rPr lang="cs-CZ" dirty="0" smtClean="0"/>
              <a:t>; </a:t>
            </a:r>
            <a:r>
              <a:rPr lang="cs-CZ" i="1" dirty="0" smtClean="0"/>
              <a:t>obležen, dosažen, přesažen, zasažen</a:t>
            </a:r>
            <a:r>
              <a:rPr lang="cs-CZ" dirty="0"/>
              <a:t> </a:t>
            </a:r>
            <a:r>
              <a:rPr lang="cs-CZ" dirty="0" smtClean="0"/>
              <a:t>(jen)</a:t>
            </a:r>
          </a:p>
          <a:p>
            <a:pPr marL="0" indent="0">
              <a:buNone/>
            </a:pPr>
            <a:r>
              <a:rPr lang="cs-CZ" dirty="0" smtClean="0"/>
              <a:t>Rozdílnosti obou variant bývá často využito k významovému rozlišení:</a:t>
            </a:r>
          </a:p>
          <a:p>
            <a:r>
              <a:rPr lang="cs-CZ" i="1" dirty="0" smtClean="0"/>
              <a:t>obsažen</a:t>
            </a:r>
            <a:r>
              <a:rPr lang="cs-CZ" dirty="0" smtClean="0"/>
              <a:t> (v čem), ale </a:t>
            </a:r>
            <a:r>
              <a:rPr lang="cs-CZ" i="1" dirty="0" smtClean="0"/>
              <a:t>obsáhnut</a:t>
            </a:r>
            <a:r>
              <a:rPr lang="cs-CZ" dirty="0" smtClean="0"/>
              <a:t> (zrakem), </a:t>
            </a:r>
          </a:p>
          <a:p>
            <a:r>
              <a:rPr lang="cs-CZ" i="1" dirty="0" smtClean="0"/>
              <a:t>vyvržen</a:t>
            </a:r>
            <a:r>
              <a:rPr lang="cs-CZ" dirty="0" smtClean="0"/>
              <a:t> (ze společnosti), ale </a:t>
            </a:r>
            <a:r>
              <a:rPr lang="cs-CZ" i="1" dirty="0" smtClean="0"/>
              <a:t>vyvrhnut</a:t>
            </a:r>
            <a:r>
              <a:rPr lang="cs-CZ" dirty="0" smtClean="0"/>
              <a:t> (vykuchán nebo vydáven).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7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 smtClean="0"/>
              <a:t>Slovesa se základem na </a:t>
            </a:r>
            <a:r>
              <a:rPr lang="pt-BR" b="1" i="1" dirty="0" smtClean="0"/>
              <a:t>-k</a:t>
            </a:r>
            <a:endParaRPr lang="cs-CZ" dirty="0" smtClean="0"/>
          </a:p>
          <a:p>
            <a:r>
              <a:rPr lang="cs-CZ" dirty="0" smtClean="0"/>
              <a:t>U sloves se základem zakončeným na </a:t>
            </a:r>
            <a:r>
              <a:rPr lang="cs-CZ" i="1" dirty="0" smtClean="0"/>
              <a:t>-k</a:t>
            </a:r>
            <a:r>
              <a:rPr lang="cs-CZ" dirty="0" smtClean="0"/>
              <a:t> dochází v příčestí trpném ke změně </a:t>
            </a:r>
            <a:r>
              <a:rPr lang="cs-CZ" i="1" dirty="0" smtClean="0"/>
              <a:t>k</a:t>
            </a:r>
            <a:r>
              <a:rPr lang="cs-CZ" dirty="0" smtClean="0"/>
              <a:t> &gt; </a:t>
            </a:r>
            <a:r>
              <a:rPr lang="cs-CZ" i="1" dirty="0" smtClean="0"/>
              <a:t>č</a:t>
            </a:r>
            <a:r>
              <a:rPr lang="cs-CZ" dirty="0" smtClean="0"/>
              <a:t> a </a:t>
            </a:r>
            <a:r>
              <a:rPr lang="cs-CZ" i="1" dirty="0" err="1" smtClean="0"/>
              <a:t>sk</a:t>
            </a:r>
            <a:r>
              <a:rPr lang="cs-CZ" dirty="0" smtClean="0"/>
              <a:t> &gt; </a:t>
            </a:r>
            <a:r>
              <a:rPr lang="cs-CZ" i="1" dirty="0" err="1" smtClean="0"/>
              <a:t>šť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i="1" dirty="0" smtClean="0"/>
              <a:t>obléknout, svléknout, navléknout, zamknout</a:t>
            </a:r>
            <a:r>
              <a:rPr lang="cs-CZ" dirty="0" smtClean="0"/>
              <a:t> aj., tj. </a:t>
            </a:r>
            <a:r>
              <a:rPr lang="cs-CZ" i="1" dirty="0" smtClean="0"/>
              <a:t>vlečen, oblečen, svlečen, navlečen, tištěn, zamčen</a:t>
            </a:r>
            <a:r>
              <a:rPr lang="cs-CZ" dirty="0" smtClean="0"/>
              <a:t> vedle možných tvarů </a:t>
            </a:r>
            <a:r>
              <a:rPr lang="cs-CZ" i="1" dirty="0" smtClean="0">
                <a:solidFill>
                  <a:srgbClr val="FF0000"/>
                </a:solidFill>
              </a:rPr>
              <a:t>obléknut</a:t>
            </a:r>
            <a:r>
              <a:rPr lang="cs-CZ" i="1" dirty="0" smtClean="0"/>
              <a:t>, svléknut, navléknut</a:t>
            </a:r>
            <a:r>
              <a:rPr lang="cs-CZ" dirty="0" smtClean="0"/>
              <a:t>; </a:t>
            </a:r>
            <a:r>
              <a:rPr lang="cs-CZ" i="1" dirty="0" smtClean="0">
                <a:solidFill>
                  <a:srgbClr val="FF0000"/>
                </a:solidFill>
              </a:rPr>
              <a:t>tisknut, zamknut</a:t>
            </a:r>
          </a:p>
          <a:p>
            <a:pPr marL="0" indent="0">
              <a:buNone/>
            </a:pPr>
            <a:r>
              <a:rPr lang="cs-CZ" dirty="0"/>
              <a:t>J</a:t>
            </a:r>
            <a:r>
              <a:rPr lang="cs-CZ" dirty="0" smtClean="0"/>
              <a:t>ednotlivé varianty bývají často spjaty s určitým významem:</a:t>
            </a:r>
          </a:p>
          <a:p>
            <a:pPr marL="0" indent="0">
              <a:buNone/>
            </a:pPr>
            <a:r>
              <a:rPr lang="cs-CZ" i="1" dirty="0" smtClean="0"/>
              <a:t>cítil se dotčen</a:t>
            </a:r>
            <a:r>
              <a:rPr lang="cs-CZ" dirty="0" smtClean="0"/>
              <a:t> × </a:t>
            </a:r>
            <a:r>
              <a:rPr lang="cs-CZ" i="1" dirty="0" smtClean="0"/>
              <a:t>jídlo bylo nedotknuto; </a:t>
            </a:r>
          </a:p>
          <a:p>
            <a:pPr marL="0" indent="0">
              <a:buNone/>
            </a:pPr>
            <a:r>
              <a:rPr lang="cs-CZ" i="1" dirty="0" smtClean="0"/>
              <a:t>cíl byl vytčen</a:t>
            </a:r>
            <a:r>
              <a:rPr lang="cs-CZ" dirty="0" smtClean="0"/>
              <a:t> × </a:t>
            </a:r>
            <a:r>
              <a:rPr lang="cs-CZ" i="1" dirty="0" smtClean="0"/>
              <a:t>chyba byla vytknuta; </a:t>
            </a:r>
          </a:p>
          <a:p>
            <a:pPr marL="0" indent="0">
              <a:buNone/>
            </a:pPr>
            <a:r>
              <a:rPr lang="cs-CZ" i="1" dirty="0" smtClean="0"/>
              <a:t>kniha byla vytištěna</a:t>
            </a:r>
            <a:r>
              <a:rPr lang="cs-CZ" dirty="0" smtClean="0"/>
              <a:t> × </a:t>
            </a:r>
            <a:r>
              <a:rPr lang="cs-CZ" i="1" dirty="0" smtClean="0"/>
              <a:t>ruka byla stisknuta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3859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Příklady sloves se základem končícím jinak než na </a:t>
            </a:r>
            <a:r>
              <a:rPr lang="cs-CZ" b="1" i="1" dirty="0" smtClean="0"/>
              <a:t>-h, -k</a:t>
            </a:r>
            <a:endParaRPr lang="cs-CZ" b="1" dirty="0" smtClean="0"/>
          </a:p>
          <a:p>
            <a:r>
              <a:rPr lang="cs-CZ" i="1" dirty="0" smtClean="0"/>
              <a:t>ukradnout, naleznout, vynaleznout</a:t>
            </a:r>
          </a:p>
          <a:p>
            <a:r>
              <a:rPr lang="cs-CZ" i="1" dirty="0" smtClean="0"/>
              <a:t>ukraden, nalezen, vynalezen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08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Podstatná jména slovesná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Vesměs dvojtvary:</a:t>
            </a:r>
          </a:p>
          <a:p>
            <a:r>
              <a:rPr lang="cs-CZ" i="1" dirty="0" smtClean="0"/>
              <a:t>zasáhnutí/zasažení; nařčení/nařknutí</a:t>
            </a:r>
          </a:p>
          <a:p>
            <a:pPr marL="0" indent="0">
              <a:buNone/>
            </a:pPr>
            <a:r>
              <a:rPr lang="cs-CZ" dirty="0" smtClean="0"/>
              <a:t>Ale často významově odlišeno:</a:t>
            </a:r>
          </a:p>
          <a:p>
            <a:r>
              <a:rPr lang="cs-CZ" i="1" dirty="0" smtClean="0"/>
              <a:t>podtržení (slova) × podtrhnutí (židle)</a:t>
            </a:r>
          </a:p>
          <a:p>
            <a:r>
              <a:rPr lang="cs-CZ" i="1" dirty="0" smtClean="0"/>
              <a:t>oblečení</a:t>
            </a:r>
            <a:r>
              <a:rPr lang="cs-CZ" dirty="0" smtClean="0"/>
              <a:t> ‚oděv‘ </a:t>
            </a:r>
            <a:r>
              <a:rPr lang="cs-CZ" i="1" dirty="0" smtClean="0"/>
              <a:t>× obléknutí, převlečení</a:t>
            </a:r>
            <a:r>
              <a:rPr lang="cs-CZ" dirty="0" smtClean="0"/>
              <a:t> ‚přestrojení‘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7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4. třídy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o</a:t>
            </a:r>
            <a:r>
              <a:rPr lang="cs-CZ" dirty="0" smtClean="0">
                <a:solidFill>
                  <a:srgbClr val="FF0000"/>
                </a:solidFill>
              </a:rPr>
              <a:t>hradit, uhasit, zajistit, nahradit </a:t>
            </a:r>
            <a:r>
              <a:rPr lang="cs-CZ" dirty="0" smtClean="0"/>
              <a:t>(ohradí, uhasí, zajistí, nahradí)</a:t>
            </a:r>
          </a:p>
          <a:p>
            <a:r>
              <a:rPr lang="cs-CZ" dirty="0" smtClean="0"/>
              <a:t>ď →z (uhrazen),  (nahrazen), zrazen atd. </a:t>
            </a:r>
          </a:p>
          <a:p>
            <a:r>
              <a:rPr lang="cs-CZ" dirty="0" smtClean="0"/>
              <a:t>s →š (uhašen), broušen atd. </a:t>
            </a:r>
          </a:p>
          <a:p>
            <a:r>
              <a:rPr lang="cs-CZ" dirty="0" err="1" smtClean="0"/>
              <a:t>sť</a:t>
            </a:r>
            <a:r>
              <a:rPr lang="cs-CZ" dirty="0" smtClean="0"/>
              <a:t> → </a:t>
            </a:r>
            <a:r>
              <a:rPr lang="cs-CZ" dirty="0" err="1" smtClean="0"/>
              <a:t>šť</a:t>
            </a:r>
            <a:r>
              <a:rPr lang="cs-CZ" dirty="0" smtClean="0"/>
              <a:t> (zajištěn), zproštěn atd.</a:t>
            </a:r>
          </a:p>
          <a:p>
            <a:endParaRPr lang="cs-CZ" dirty="0"/>
          </a:p>
          <a:p>
            <a:r>
              <a:rPr lang="cs-CZ" dirty="0" smtClean="0"/>
              <a:t>ť → c – ztratit (ztracen)</a:t>
            </a:r>
          </a:p>
          <a:p>
            <a:r>
              <a:rPr lang="cs-CZ" dirty="0" err="1"/>
              <a:t>z</a:t>
            </a:r>
            <a:r>
              <a:rPr lang="cs-CZ" dirty="0" err="1" smtClean="0"/>
              <a:t>ď</a:t>
            </a:r>
            <a:r>
              <a:rPr lang="cs-CZ" dirty="0" smtClean="0"/>
              <a:t> → </a:t>
            </a:r>
            <a:r>
              <a:rPr lang="cs-CZ" dirty="0" err="1" smtClean="0"/>
              <a:t>žď</a:t>
            </a:r>
            <a:r>
              <a:rPr lang="cs-CZ" dirty="0" smtClean="0"/>
              <a:t> – opozdit (opožděn)</a:t>
            </a:r>
          </a:p>
          <a:p>
            <a:r>
              <a:rPr lang="cs-CZ" dirty="0"/>
              <a:t>z</a:t>
            </a:r>
            <a:r>
              <a:rPr lang="cs-CZ" dirty="0" smtClean="0"/>
              <a:t> → ž – zkazit (zkažen)</a:t>
            </a:r>
          </a:p>
          <a:p>
            <a:r>
              <a:rPr lang="cs-CZ" dirty="0" err="1"/>
              <a:t>s</a:t>
            </a:r>
            <a:r>
              <a:rPr lang="cs-CZ" dirty="0" err="1" smtClean="0"/>
              <a:t>l</a:t>
            </a:r>
            <a:r>
              <a:rPr lang="cs-CZ" dirty="0" smtClean="0"/>
              <a:t> →</a:t>
            </a:r>
            <a:r>
              <a:rPr lang="cs-CZ" dirty="0" err="1" smtClean="0"/>
              <a:t>šl</a:t>
            </a:r>
            <a:r>
              <a:rPr lang="cs-CZ" dirty="0" smtClean="0"/>
              <a:t> – zamyšlen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79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některých je/může být souhláska nezměněna: (H-J, SMČ, 1996, s. 130)</a:t>
            </a:r>
          </a:p>
          <a:p>
            <a:r>
              <a:rPr lang="cs-CZ" dirty="0"/>
              <a:t>z</a:t>
            </a:r>
            <a:r>
              <a:rPr lang="cs-CZ" dirty="0" smtClean="0"/>
              <a:t>abrzděn, vyprázdněn</a:t>
            </a:r>
          </a:p>
          <a:p>
            <a:r>
              <a:rPr lang="cs-CZ" dirty="0"/>
              <a:t>z</a:t>
            </a:r>
            <a:r>
              <a:rPr lang="cs-CZ" dirty="0" smtClean="0"/>
              <a:t>abrzděn (</a:t>
            </a:r>
            <a:r>
              <a:rPr lang="cs-CZ" dirty="0" err="1" smtClean="0"/>
              <a:t>pův</a:t>
            </a:r>
            <a:r>
              <a:rPr lang="cs-CZ" dirty="0" smtClean="0"/>
              <a:t>.), dnes i </a:t>
            </a:r>
            <a:r>
              <a:rPr lang="cs-CZ" dirty="0" err="1" smtClean="0"/>
              <a:t>zabržděn</a:t>
            </a:r>
            <a:r>
              <a:rPr lang="cs-CZ" dirty="0" smtClean="0"/>
              <a:t> (IJP)</a:t>
            </a:r>
          </a:p>
          <a:p>
            <a:r>
              <a:rPr lang="cs-CZ" dirty="0" smtClean="0"/>
              <a:t>IJP: </a:t>
            </a:r>
            <a:r>
              <a:rPr lang="cs-CZ" dirty="0" smtClean="0">
                <a:solidFill>
                  <a:srgbClr val="FF0000"/>
                </a:solidFill>
              </a:rPr>
              <a:t>podoby </a:t>
            </a:r>
            <a:r>
              <a:rPr lang="cs-CZ" dirty="0" err="1" smtClean="0">
                <a:solidFill>
                  <a:srgbClr val="FF0000"/>
                </a:solidFill>
              </a:rPr>
              <a:t>zabržděn</a:t>
            </a:r>
            <a:r>
              <a:rPr lang="cs-CZ" dirty="0" smtClean="0">
                <a:solidFill>
                  <a:srgbClr val="FF0000"/>
                </a:solidFill>
              </a:rPr>
              <a:t> a </a:t>
            </a:r>
            <a:r>
              <a:rPr lang="cs-CZ" dirty="0" err="1" smtClean="0">
                <a:solidFill>
                  <a:srgbClr val="FF0000"/>
                </a:solidFill>
              </a:rPr>
              <a:t>zabrždění</a:t>
            </a:r>
            <a:r>
              <a:rPr lang="cs-CZ" dirty="0" smtClean="0">
                <a:solidFill>
                  <a:srgbClr val="FF0000"/>
                </a:solidFill>
              </a:rPr>
              <a:t> nejsou dosud kodifikovány, ale v praxi jsou natolik rozšířené, že je už nelze hodnotit jako chybné</a:t>
            </a:r>
          </a:p>
        </p:txBody>
      </p:sp>
    </p:spTree>
    <p:extLst>
      <p:ext uri="{BB962C8B-B14F-4D97-AF65-F5344CB8AC3E}">
        <p14:creationId xmlns:p14="http://schemas.microsoft.com/office/powerpoint/2010/main" val="183267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Dvojí tvary:  </a:t>
            </a:r>
          </a:p>
          <a:p>
            <a:r>
              <a:rPr lang="cs-CZ" dirty="0"/>
              <a:t>o</a:t>
            </a:r>
            <a:r>
              <a:rPr lang="cs-CZ" dirty="0" smtClean="0"/>
              <a:t>čištěn i </a:t>
            </a:r>
            <a:r>
              <a:rPr lang="cs-CZ" dirty="0" err="1" smtClean="0"/>
              <a:t>očistěn</a:t>
            </a:r>
            <a:r>
              <a:rPr lang="cs-CZ" dirty="0" smtClean="0"/>
              <a:t> (vyčištěn i </a:t>
            </a:r>
            <a:r>
              <a:rPr lang="cs-CZ" dirty="0" err="1" smtClean="0"/>
              <a:t>vyčistěn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řaděn</a:t>
            </a:r>
            <a:r>
              <a:rPr lang="cs-CZ" dirty="0" smtClean="0"/>
              <a:t> i řazen (</a:t>
            </a:r>
            <a:r>
              <a:rPr lang="cs-CZ" dirty="0" err="1" smtClean="0"/>
              <a:t>zařaděn</a:t>
            </a:r>
            <a:r>
              <a:rPr lang="cs-CZ" dirty="0" smtClean="0"/>
              <a:t> i zařazen)</a:t>
            </a:r>
          </a:p>
          <a:p>
            <a:r>
              <a:rPr lang="cs-CZ" dirty="0"/>
              <a:t>r</a:t>
            </a:r>
            <a:r>
              <a:rPr lang="cs-CZ" dirty="0" smtClean="0"/>
              <a:t>ozpoltěn i rozpolcen</a:t>
            </a:r>
          </a:p>
          <a:p>
            <a:r>
              <a:rPr lang="cs-CZ" dirty="0"/>
              <a:t>j</a:t>
            </a:r>
            <a:r>
              <a:rPr lang="cs-CZ" dirty="0" smtClean="0"/>
              <a:t>ežděn i jezděn; ježdění i jezdění</a:t>
            </a:r>
          </a:p>
          <a:p>
            <a:r>
              <a:rPr lang="cs-CZ" dirty="0"/>
              <a:t>m</a:t>
            </a:r>
            <a:r>
              <a:rPr lang="cs-CZ" dirty="0" smtClean="0"/>
              <a:t>íšen i míšení; míšení i mísení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63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třída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ine, tiskne, začne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90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mísit těsto; mísit vodu s vínem; křik se mísil se zpěvem; mísit se do hovoru</a:t>
            </a:r>
          </a:p>
          <a:p>
            <a:r>
              <a:rPr lang="cs-CZ" dirty="0" smtClean="0"/>
              <a:t>IJP: </a:t>
            </a:r>
            <a:r>
              <a:rPr lang="cs-CZ" dirty="0" smtClean="0">
                <a:solidFill>
                  <a:srgbClr val="FF0000"/>
                </a:solidFill>
              </a:rPr>
              <a:t>podle jazykových příruček příčestí trpné mísen jen o těstě, ale v praxi se užívají obě podoby (mísen i míšen) bez významového rozdílu; podobně i mísení a míšení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8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u</a:t>
            </a:r>
            <a:r>
              <a:rPr lang="cs-CZ" dirty="0" smtClean="0"/>
              <a:t>vědomit </a:t>
            </a:r>
          </a:p>
          <a:p>
            <a:r>
              <a:rPr lang="cs-CZ" dirty="0" err="1"/>
              <a:t>u</a:t>
            </a:r>
            <a:r>
              <a:rPr lang="cs-CZ" dirty="0" err="1" smtClean="0"/>
              <a:t>vědoměn</a:t>
            </a:r>
            <a:r>
              <a:rPr lang="cs-CZ" dirty="0" smtClean="0"/>
              <a:t> i uvědomen (příčestí trpné)</a:t>
            </a:r>
          </a:p>
          <a:p>
            <a:r>
              <a:rPr lang="cs-CZ" dirty="0"/>
              <a:t>u</a:t>
            </a:r>
            <a:r>
              <a:rPr lang="cs-CZ" dirty="0" smtClean="0"/>
              <a:t>vědomění (podstatné jméno slovesné)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Budete </a:t>
            </a:r>
            <a:r>
              <a:rPr lang="cs-CZ" dirty="0" err="1" smtClean="0">
                <a:solidFill>
                  <a:srgbClr val="FF0000"/>
                </a:solidFill>
              </a:rPr>
              <a:t>uvědoměn</a:t>
            </a:r>
            <a:r>
              <a:rPr lang="cs-CZ" dirty="0" smtClean="0">
                <a:solidFill>
                  <a:srgbClr val="FF0000"/>
                </a:solidFill>
              </a:rPr>
              <a:t>/uvědomen dopisem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5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Cvičení: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Doplňte správné tvary příčestí činného (3. os. j. č.) a trpného; jsou-li možné dva tvary, napište oba</a:t>
            </a:r>
            <a:r>
              <a:rPr lang="cs-CZ" dirty="0" smtClean="0"/>
              <a:t>. </a:t>
            </a:r>
            <a:r>
              <a:rPr lang="cs-CZ" sz="2400" dirty="0" smtClean="0"/>
              <a:t>Vytvořte </a:t>
            </a:r>
            <a:r>
              <a:rPr lang="cs-CZ" sz="2400" dirty="0" err="1" smtClean="0"/>
              <a:t>pods</a:t>
            </a:r>
            <a:r>
              <a:rPr lang="cs-CZ" sz="2400" dirty="0" smtClean="0"/>
              <a:t>. </a:t>
            </a:r>
            <a:r>
              <a:rPr lang="cs-CZ" sz="2400" dirty="0" err="1"/>
              <a:t>j</a:t>
            </a:r>
            <a:r>
              <a:rPr lang="cs-CZ" sz="2400" dirty="0" err="1" smtClean="0"/>
              <a:t>m</a:t>
            </a:r>
            <a:r>
              <a:rPr lang="cs-CZ" sz="2400" dirty="0" smtClean="0"/>
              <a:t>. slovesné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1) Náš region v letech 2017–2018 (zbohatnout).</a:t>
            </a:r>
          </a:p>
          <a:p>
            <a:pPr marL="0" indent="0">
              <a:buNone/>
            </a:pPr>
            <a:r>
              <a:rPr lang="cs-CZ" dirty="0" smtClean="0"/>
              <a:t>2) Rozpočet (škrtnout).</a:t>
            </a:r>
          </a:p>
          <a:p>
            <a:pPr marL="0" indent="0">
              <a:buNone/>
            </a:pPr>
            <a:r>
              <a:rPr lang="cs-CZ" dirty="0" smtClean="0"/>
              <a:t>3) (Připomenout) </a:t>
            </a:r>
            <a:r>
              <a:rPr lang="cs-CZ" dirty="0"/>
              <a:t>mu evropskou </a:t>
            </a:r>
            <a:r>
              <a:rPr lang="cs-CZ" dirty="0" smtClean="0"/>
              <a:t>výzvu</a:t>
            </a:r>
          </a:p>
          <a:p>
            <a:pPr marL="0" indent="0">
              <a:buNone/>
            </a:pPr>
            <a:r>
              <a:rPr lang="cs-CZ" dirty="0" smtClean="0"/>
              <a:t>4) (Zapomenout) jsem vám to poslat. </a:t>
            </a:r>
          </a:p>
          <a:p>
            <a:pPr marL="0" indent="0">
              <a:buNone/>
            </a:pPr>
            <a:r>
              <a:rPr lang="cs-CZ" dirty="0" smtClean="0"/>
              <a:t>5) Pro </a:t>
            </a:r>
            <a:r>
              <a:rPr lang="cs-CZ" dirty="0"/>
              <a:t>tuto zakázku </a:t>
            </a:r>
            <a:r>
              <a:rPr lang="cs-CZ" dirty="0" smtClean="0"/>
              <a:t>(najmout) </a:t>
            </a:r>
            <a:r>
              <a:rPr lang="cs-CZ" dirty="0"/>
              <a:t>PR odborníka.</a:t>
            </a:r>
          </a:p>
          <a:p>
            <a:pPr marL="0" indent="0">
              <a:buNone/>
            </a:pPr>
            <a:r>
              <a:rPr lang="cs-CZ" dirty="0" smtClean="0"/>
              <a:t>6) Propagační materiál byl (vytisknout).</a:t>
            </a:r>
          </a:p>
          <a:p>
            <a:pPr marL="0" indent="0">
              <a:buNone/>
            </a:pPr>
            <a:r>
              <a:rPr lang="cs-CZ" dirty="0" smtClean="0"/>
              <a:t>7) Finanční prostředky byly (nalézt).</a:t>
            </a:r>
          </a:p>
          <a:p>
            <a:pPr marL="0" indent="0">
              <a:buNone/>
            </a:pPr>
            <a:r>
              <a:rPr lang="cs-CZ" dirty="0" smtClean="0"/>
              <a:t>8) Spis byl (zařadit).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53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9</a:t>
            </a:r>
            <a:r>
              <a:rPr lang="cs-CZ" dirty="0" smtClean="0"/>
              <a:t>) Předseda nebyl (zastihnout).</a:t>
            </a:r>
          </a:p>
          <a:p>
            <a:pPr marL="0" indent="0">
              <a:buNone/>
            </a:pPr>
            <a:r>
              <a:rPr lang="cs-CZ" dirty="0" smtClean="0"/>
              <a:t>10) Cíl byl (vytknout).</a:t>
            </a:r>
          </a:p>
          <a:p>
            <a:pPr marL="0" indent="0">
              <a:buNone/>
            </a:pPr>
            <a:r>
              <a:rPr lang="cs-CZ" dirty="0" smtClean="0"/>
              <a:t>11) Chyby nám byly (vytknout). </a:t>
            </a:r>
          </a:p>
          <a:p>
            <a:pPr marL="0" indent="0">
              <a:buNone/>
            </a:pPr>
            <a:r>
              <a:rPr lang="cs-CZ" dirty="0" smtClean="0"/>
              <a:t>12) (Podtrhnout) významu stavby bylo zvlášť nápadné. </a:t>
            </a:r>
          </a:p>
          <a:p>
            <a:pPr marL="0" indent="0">
              <a:buNone/>
            </a:pPr>
            <a:r>
              <a:rPr lang="cs-CZ" dirty="0" smtClean="0"/>
              <a:t>13) Požár byl (uhasit).</a:t>
            </a:r>
          </a:p>
          <a:p>
            <a:pPr marL="0" indent="0">
              <a:buNone/>
            </a:pPr>
            <a:r>
              <a:rPr lang="cs-CZ" dirty="0" smtClean="0"/>
              <a:t>14) Prostor byl (zajistit). </a:t>
            </a:r>
          </a:p>
          <a:p>
            <a:pPr marL="0" indent="0">
              <a:buNone/>
            </a:pPr>
            <a:r>
              <a:rPr lang="cs-CZ" dirty="0" smtClean="0"/>
              <a:t>15) Program byl (opozdit se). </a:t>
            </a:r>
          </a:p>
          <a:p>
            <a:pPr marL="0" indent="0">
              <a:buNone/>
            </a:pPr>
            <a:r>
              <a:rPr lang="cs-CZ" dirty="0" smtClean="0"/>
              <a:t>16) O dalším postupu budete (uvědomit).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161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1) Náš region </a:t>
            </a:r>
            <a:r>
              <a:rPr lang="cs-CZ" dirty="0" smtClean="0"/>
              <a:t>v </a:t>
            </a:r>
            <a:r>
              <a:rPr lang="cs-CZ" dirty="0"/>
              <a:t>letech 2017–2018 (</a:t>
            </a:r>
            <a:r>
              <a:rPr lang="cs-CZ" dirty="0" smtClean="0">
                <a:solidFill>
                  <a:srgbClr val="FF0000"/>
                </a:solidFill>
              </a:rPr>
              <a:t>zbohatl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2) Rozpočet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FF0000"/>
                </a:solidFill>
              </a:rPr>
              <a:t>škrtl</a:t>
            </a:r>
            <a:r>
              <a:rPr lang="cs-CZ" dirty="0" smtClean="0"/>
              <a:t>, hov. </a:t>
            </a:r>
            <a:r>
              <a:rPr lang="cs-CZ" dirty="0" smtClean="0">
                <a:solidFill>
                  <a:srgbClr val="FF0000"/>
                </a:solidFill>
              </a:rPr>
              <a:t>škrtnul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3) (</a:t>
            </a:r>
            <a:r>
              <a:rPr lang="cs-CZ" dirty="0" smtClean="0">
                <a:solidFill>
                  <a:srgbClr val="FF0000"/>
                </a:solidFill>
              </a:rPr>
              <a:t>Připomněl</a:t>
            </a:r>
            <a:r>
              <a:rPr lang="cs-CZ" dirty="0" smtClean="0"/>
              <a:t> i </a:t>
            </a:r>
            <a:r>
              <a:rPr lang="cs-CZ" dirty="0" smtClean="0">
                <a:solidFill>
                  <a:srgbClr val="FF0000"/>
                </a:solidFill>
              </a:rPr>
              <a:t>připomenul</a:t>
            </a:r>
            <a:r>
              <a:rPr lang="cs-CZ" dirty="0" smtClean="0"/>
              <a:t>) </a:t>
            </a:r>
            <a:r>
              <a:rPr lang="cs-CZ" dirty="0"/>
              <a:t>mu evropskou výzvu</a:t>
            </a:r>
          </a:p>
          <a:p>
            <a:pPr marL="0" indent="0">
              <a:buNone/>
            </a:pPr>
            <a:r>
              <a:rPr lang="cs-CZ" dirty="0"/>
              <a:t>4) (</a:t>
            </a:r>
            <a:r>
              <a:rPr lang="cs-CZ" dirty="0" smtClean="0">
                <a:solidFill>
                  <a:srgbClr val="FF0000"/>
                </a:solidFill>
              </a:rPr>
              <a:t>Zapomněl</a:t>
            </a:r>
            <a:r>
              <a:rPr lang="cs-CZ" dirty="0" smtClean="0"/>
              <a:t> i </a:t>
            </a:r>
            <a:r>
              <a:rPr lang="cs-CZ" dirty="0" smtClean="0">
                <a:solidFill>
                  <a:srgbClr val="FF0000"/>
                </a:solidFill>
              </a:rPr>
              <a:t>zapomenul</a:t>
            </a:r>
            <a:r>
              <a:rPr lang="cs-CZ" dirty="0" smtClean="0"/>
              <a:t>) </a:t>
            </a:r>
            <a:r>
              <a:rPr lang="cs-CZ" dirty="0"/>
              <a:t>jsem vám to poslat. </a:t>
            </a:r>
          </a:p>
          <a:p>
            <a:pPr marL="0" indent="0">
              <a:buNone/>
            </a:pPr>
            <a:r>
              <a:rPr lang="cs-CZ" dirty="0"/>
              <a:t>5) Pro tuto zakázku (</a:t>
            </a:r>
            <a:r>
              <a:rPr lang="cs-CZ" dirty="0" smtClean="0">
                <a:solidFill>
                  <a:srgbClr val="FF0000"/>
                </a:solidFill>
              </a:rPr>
              <a:t>najal</a:t>
            </a:r>
            <a:r>
              <a:rPr lang="cs-CZ" dirty="0" smtClean="0"/>
              <a:t> i </a:t>
            </a:r>
            <a:r>
              <a:rPr lang="cs-CZ" dirty="0" smtClean="0">
                <a:solidFill>
                  <a:srgbClr val="FF0000"/>
                </a:solidFill>
              </a:rPr>
              <a:t>najmul</a:t>
            </a:r>
            <a:r>
              <a:rPr lang="cs-CZ" dirty="0" smtClean="0"/>
              <a:t>) </a:t>
            </a:r>
            <a:r>
              <a:rPr lang="cs-CZ" dirty="0"/>
              <a:t>PR odborníka.</a:t>
            </a:r>
          </a:p>
          <a:p>
            <a:pPr marL="0" indent="0">
              <a:buNone/>
            </a:pPr>
            <a:r>
              <a:rPr lang="cs-CZ" dirty="0"/>
              <a:t>6) Propagační materiál byl (</a:t>
            </a:r>
            <a:r>
              <a:rPr lang="cs-CZ" dirty="0" smtClean="0">
                <a:solidFill>
                  <a:srgbClr val="FF0000"/>
                </a:solidFill>
              </a:rPr>
              <a:t>vytištěn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7) Finanční prostředky byly (</a:t>
            </a:r>
            <a:r>
              <a:rPr lang="cs-CZ" dirty="0" smtClean="0">
                <a:solidFill>
                  <a:srgbClr val="FF0000"/>
                </a:solidFill>
              </a:rPr>
              <a:t>nalezeny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 smtClean="0"/>
              <a:t>8) Spis byl (</a:t>
            </a:r>
            <a:r>
              <a:rPr lang="cs-CZ" dirty="0" smtClean="0">
                <a:solidFill>
                  <a:srgbClr val="FF0000"/>
                </a:solidFill>
              </a:rPr>
              <a:t>zařazen</a:t>
            </a:r>
            <a:r>
              <a:rPr lang="cs-CZ" dirty="0" smtClean="0"/>
              <a:t> i </a:t>
            </a:r>
            <a:r>
              <a:rPr lang="cs-CZ" dirty="0" err="1" smtClean="0">
                <a:solidFill>
                  <a:srgbClr val="FF0000"/>
                </a:solidFill>
              </a:rPr>
              <a:t>zařaděn</a:t>
            </a:r>
            <a:r>
              <a:rPr lang="cs-CZ" dirty="0" smtClean="0"/>
              <a:t>) včera.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60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9</a:t>
            </a:r>
            <a:r>
              <a:rPr lang="cs-CZ" dirty="0" smtClean="0"/>
              <a:t>) </a:t>
            </a:r>
            <a:r>
              <a:rPr lang="cs-CZ" dirty="0"/>
              <a:t>Předseda nebyl (</a:t>
            </a:r>
            <a:r>
              <a:rPr lang="cs-CZ" dirty="0" smtClean="0">
                <a:solidFill>
                  <a:srgbClr val="FF0000"/>
                </a:solidFill>
              </a:rPr>
              <a:t>zastižen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10) </a:t>
            </a:r>
            <a:r>
              <a:rPr lang="cs-CZ" dirty="0"/>
              <a:t>Cíl byl (</a:t>
            </a:r>
            <a:r>
              <a:rPr lang="cs-CZ" dirty="0" smtClean="0">
                <a:solidFill>
                  <a:srgbClr val="FF0000"/>
                </a:solidFill>
              </a:rPr>
              <a:t>vytčen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11) </a:t>
            </a:r>
            <a:r>
              <a:rPr lang="cs-CZ" dirty="0"/>
              <a:t>Chyby nám byly (</a:t>
            </a:r>
            <a:r>
              <a:rPr lang="cs-CZ" dirty="0" smtClean="0">
                <a:solidFill>
                  <a:srgbClr val="FF0000"/>
                </a:solidFill>
              </a:rPr>
              <a:t>vytknuty</a:t>
            </a:r>
            <a:r>
              <a:rPr lang="cs-CZ" dirty="0" smtClean="0"/>
              <a:t>).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12) </a:t>
            </a:r>
            <a:r>
              <a:rPr lang="cs-CZ" dirty="0"/>
              <a:t>(</a:t>
            </a:r>
            <a:r>
              <a:rPr lang="cs-CZ" dirty="0" smtClean="0">
                <a:solidFill>
                  <a:srgbClr val="FF0000"/>
                </a:solidFill>
              </a:rPr>
              <a:t>Podtržení</a:t>
            </a:r>
            <a:r>
              <a:rPr lang="cs-CZ" dirty="0" smtClean="0"/>
              <a:t>) </a:t>
            </a:r>
            <a:r>
              <a:rPr lang="cs-CZ" dirty="0"/>
              <a:t>významu stavby bylo zvlášť nápadné. </a:t>
            </a:r>
          </a:p>
          <a:p>
            <a:pPr marL="0" indent="0">
              <a:buNone/>
            </a:pPr>
            <a:r>
              <a:rPr lang="cs-CZ" dirty="0" smtClean="0"/>
              <a:t>13) </a:t>
            </a:r>
            <a:r>
              <a:rPr lang="cs-CZ" dirty="0"/>
              <a:t>Požár byl (</a:t>
            </a:r>
            <a:r>
              <a:rPr lang="cs-CZ" dirty="0" smtClean="0">
                <a:solidFill>
                  <a:srgbClr val="FF0000"/>
                </a:solidFill>
              </a:rPr>
              <a:t>uhašen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14) </a:t>
            </a:r>
            <a:r>
              <a:rPr lang="cs-CZ" dirty="0"/>
              <a:t>Prostor byl (</a:t>
            </a:r>
            <a:r>
              <a:rPr lang="cs-CZ" dirty="0" smtClean="0">
                <a:solidFill>
                  <a:srgbClr val="FF0000"/>
                </a:solidFill>
              </a:rPr>
              <a:t>zajištěn</a:t>
            </a:r>
            <a:r>
              <a:rPr lang="cs-CZ" dirty="0" smtClean="0"/>
              <a:t>).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15) </a:t>
            </a:r>
            <a:r>
              <a:rPr lang="cs-CZ" dirty="0"/>
              <a:t>Program byl (</a:t>
            </a:r>
            <a:r>
              <a:rPr lang="cs-CZ" dirty="0" smtClean="0">
                <a:solidFill>
                  <a:srgbClr val="FF0000"/>
                </a:solidFill>
              </a:rPr>
              <a:t>opožděn</a:t>
            </a:r>
            <a:r>
              <a:rPr lang="cs-CZ" dirty="0" smtClean="0"/>
              <a:t>).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16) </a:t>
            </a:r>
            <a:r>
              <a:rPr lang="cs-CZ" dirty="0"/>
              <a:t>O dalším postupu budete (</a:t>
            </a:r>
            <a:r>
              <a:rPr lang="cs-CZ" dirty="0" err="1" smtClean="0">
                <a:solidFill>
                  <a:srgbClr val="FF0000"/>
                </a:solidFill>
              </a:rPr>
              <a:t>uvědoměn</a:t>
            </a:r>
            <a:r>
              <a:rPr lang="cs-CZ" dirty="0" smtClean="0"/>
              <a:t> i </a:t>
            </a:r>
            <a:r>
              <a:rPr lang="cs-CZ" dirty="0" smtClean="0">
                <a:solidFill>
                  <a:srgbClr val="FF0000"/>
                </a:solidFill>
              </a:rPr>
              <a:t>uvědomen</a:t>
            </a:r>
            <a:r>
              <a:rPr lang="cs-CZ" dirty="0" smtClean="0"/>
              <a:t>).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86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Text: </a:t>
            </a:r>
            <a:r>
              <a:rPr lang="cs-CZ" smtClean="0"/>
              <a:t>obchodní sdělení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2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Příčestí činné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96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 „tisknout“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9107" y="1877140"/>
            <a:ext cx="10515600" cy="4351338"/>
          </a:xfrm>
        </p:spPr>
        <p:txBody>
          <a:bodyPr/>
          <a:lstStyle/>
          <a:p>
            <a:r>
              <a:rPr lang="cs-CZ" dirty="0" smtClean="0"/>
              <a:t> </a:t>
            </a:r>
            <a:r>
              <a:rPr lang="cs-CZ" i="1" dirty="0" err="1" smtClean="0"/>
              <a:t>tá</a:t>
            </a:r>
            <a:r>
              <a:rPr lang="cs-CZ" i="1" dirty="0" err="1" smtClean="0">
                <a:solidFill>
                  <a:srgbClr val="FF0000"/>
                </a:solidFill>
              </a:rPr>
              <a:t>h</a:t>
            </a:r>
            <a:r>
              <a:rPr lang="cs-CZ" i="1" dirty="0" err="1" smtClean="0"/>
              <a:t>-nout</a:t>
            </a:r>
            <a:r>
              <a:rPr lang="cs-CZ" i="1" dirty="0" smtClean="0"/>
              <a:t>, se</a:t>
            </a:r>
            <a:r>
              <a:rPr lang="cs-CZ" i="1" dirty="0" smtClean="0">
                <a:solidFill>
                  <a:srgbClr val="FF0000"/>
                </a:solidFill>
              </a:rPr>
              <a:t>d</a:t>
            </a:r>
            <a:r>
              <a:rPr lang="cs-CZ" i="1" dirty="0" smtClean="0"/>
              <a:t>-</a:t>
            </a:r>
            <a:r>
              <a:rPr lang="cs-CZ" i="1" dirty="0" err="1" smtClean="0"/>
              <a:t>nout</a:t>
            </a:r>
            <a:endParaRPr lang="cs-CZ" i="1" dirty="0" smtClean="0"/>
          </a:p>
          <a:p>
            <a:r>
              <a:rPr lang="cs-CZ" i="1" dirty="0" smtClean="0"/>
              <a:t>tiskl, táhl, sedl si, vládl, bohatl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 1)</a:t>
            </a:r>
            <a:r>
              <a:rPr lang="cs-CZ" i="1" dirty="0" smtClean="0">
                <a:solidFill>
                  <a:srgbClr val="FF0000"/>
                </a:solidFill>
              </a:rPr>
              <a:t> Př. tiskl, vznikl </a:t>
            </a: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 smtClean="0">
                <a:solidFill>
                  <a:srgbClr val="FF0000"/>
                </a:solidFill>
              </a:rPr>
              <a:t>Špatně: </a:t>
            </a:r>
            <a:r>
              <a:rPr lang="cs-CZ" i="1" strike="sngStrike" dirty="0" smtClean="0">
                <a:solidFill>
                  <a:srgbClr val="FF0000"/>
                </a:solidFill>
              </a:rPr>
              <a:t>tisknul, vzniknul, sednul si, vládnul, bohatnul</a:t>
            </a:r>
            <a:endParaRPr lang="cs-CZ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63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jsou varianty s </a:t>
            </a:r>
            <a:r>
              <a:rPr lang="cs-CZ" i="1" dirty="0" smtClean="0"/>
              <a:t>-nu-</a:t>
            </a:r>
            <a:r>
              <a:rPr lang="cs-CZ" dirty="0" smtClean="0"/>
              <a:t> chápány jako příznakové a stylově nižší (hovorové), srov. podle SSČ </a:t>
            </a:r>
            <a:r>
              <a:rPr lang="cs-CZ" i="1" dirty="0" smtClean="0"/>
              <a:t>couvl</a:t>
            </a:r>
            <a:r>
              <a:rPr lang="cs-CZ" dirty="0" smtClean="0"/>
              <a:t> – hovor. </a:t>
            </a:r>
            <a:r>
              <a:rPr lang="cs-CZ" i="1" dirty="0" smtClean="0"/>
              <a:t>couvnul</a:t>
            </a:r>
            <a:r>
              <a:rPr lang="cs-CZ" dirty="0" smtClean="0"/>
              <a:t>, </a:t>
            </a:r>
            <a:r>
              <a:rPr lang="cs-CZ" i="1" dirty="0" smtClean="0">
                <a:solidFill>
                  <a:srgbClr val="FF0000"/>
                </a:solidFill>
              </a:rPr>
              <a:t>křikl</a:t>
            </a:r>
            <a:r>
              <a:rPr lang="cs-CZ" dirty="0" smtClean="0"/>
              <a:t> – hovor. </a:t>
            </a:r>
            <a:r>
              <a:rPr lang="cs-CZ" i="1" dirty="0" smtClean="0"/>
              <a:t>křiknul</a:t>
            </a:r>
            <a:r>
              <a:rPr lang="cs-CZ" dirty="0" smtClean="0"/>
              <a:t>, </a:t>
            </a:r>
            <a:r>
              <a:rPr lang="cs-CZ" i="1" dirty="0" smtClean="0">
                <a:solidFill>
                  <a:srgbClr val="FF0000"/>
                </a:solidFill>
              </a:rPr>
              <a:t>mrzl </a:t>
            </a:r>
            <a:r>
              <a:rPr lang="cs-CZ" i="1" dirty="0" smtClean="0"/>
              <a:t>–</a:t>
            </a:r>
            <a:r>
              <a:rPr lang="cs-CZ" dirty="0" smtClean="0"/>
              <a:t> hovor. </a:t>
            </a:r>
            <a:r>
              <a:rPr lang="cs-CZ" i="1" dirty="0" smtClean="0"/>
              <a:t>mrznul</a:t>
            </a:r>
            <a:r>
              <a:rPr lang="cs-CZ" dirty="0" smtClean="0"/>
              <a:t>, </a:t>
            </a:r>
            <a:r>
              <a:rPr lang="cs-CZ" i="1" dirty="0" smtClean="0">
                <a:solidFill>
                  <a:srgbClr val="FF0000"/>
                </a:solidFill>
              </a:rPr>
              <a:t>polkl</a:t>
            </a:r>
            <a:r>
              <a:rPr lang="cs-CZ" dirty="0" smtClean="0"/>
              <a:t> – hovor. </a:t>
            </a:r>
            <a:r>
              <a:rPr lang="cs-CZ" i="1" dirty="0" smtClean="0"/>
              <a:t>polknul</a:t>
            </a:r>
            <a:r>
              <a:rPr lang="cs-CZ" dirty="0" smtClean="0"/>
              <a:t>, </a:t>
            </a:r>
            <a:r>
              <a:rPr lang="cs-CZ" i="1" dirty="0" smtClean="0">
                <a:solidFill>
                  <a:srgbClr val="FF0000"/>
                </a:solidFill>
              </a:rPr>
              <a:t>škrtl</a:t>
            </a:r>
            <a:r>
              <a:rPr lang="cs-CZ" dirty="0" smtClean="0">
                <a:solidFill>
                  <a:srgbClr val="FF0000"/>
                </a:solidFill>
              </a:rPr>
              <a:t> </a:t>
            </a:r>
            <a:r>
              <a:rPr lang="cs-CZ" dirty="0" smtClean="0"/>
              <a:t>– hovor. </a:t>
            </a:r>
            <a:r>
              <a:rPr lang="cs-CZ" i="1" dirty="0" smtClean="0"/>
              <a:t>škrtnul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 2) Př.: </a:t>
            </a:r>
            <a:r>
              <a:rPr lang="cs-CZ" i="1" dirty="0" smtClean="0">
                <a:solidFill>
                  <a:srgbClr val="FF0000"/>
                </a:solidFill>
              </a:rPr>
              <a:t>polkl</a:t>
            </a:r>
            <a:r>
              <a:rPr lang="cs-CZ" dirty="0" smtClean="0">
                <a:solidFill>
                  <a:srgbClr val="FF0000"/>
                </a:solidFill>
              </a:rPr>
              <a:t> – hov. </a:t>
            </a:r>
            <a:r>
              <a:rPr lang="cs-CZ" i="1" dirty="0" smtClean="0">
                <a:solidFill>
                  <a:srgbClr val="FF0000"/>
                </a:solidFill>
              </a:rPr>
              <a:t>polknul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22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</a:t>
            </a:r>
            <a:r>
              <a:rPr lang="cs-CZ" dirty="0" smtClean="0"/>
              <a:t>lovesa, která mají </a:t>
            </a:r>
            <a:r>
              <a:rPr lang="cs-CZ" dirty="0" smtClean="0">
                <a:solidFill>
                  <a:srgbClr val="FF0000"/>
                </a:solidFill>
              </a:rPr>
              <a:t>citoslovečný základ</a:t>
            </a:r>
            <a:r>
              <a:rPr lang="cs-CZ" dirty="0" smtClean="0"/>
              <a:t>, např. </a:t>
            </a:r>
            <a:r>
              <a:rPr lang="cs-CZ" i="1" dirty="0" smtClean="0"/>
              <a:t>bouchnout, cinknout, cvrnknout, dupnout, chňapnout, klepnout, mrknout,</a:t>
            </a:r>
            <a:r>
              <a:rPr lang="cs-CZ" dirty="0" smtClean="0"/>
              <a:t> </a:t>
            </a:r>
            <a:r>
              <a:rPr lang="cs-CZ" i="1" dirty="0" smtClean="0"/>
              <a:t>plácnout</a:t>
            </a:r>
            <a:r>
              <a:rPr lang="cs-CZ" dirty="0" smtClean="0"/>
              <a:t>; ve slovnících často bývají označena jako </a:t>
            </a:r>
            <a:r>
              <a:rPr lang="cs-CZ" dirty="0" smtClean="0">
                <a:solidFill>
                  <a:srgbClr val="FF0000"/>
                </a:solidFill>
              </a:rPr>
              <a:t>hovorová (jako lexém)</a:t>
            </a:r>
            <a:r>
              <a:rPr lang="cs-CZ" dirty="0" smtClean="0"/>
              <a:t>, např. </a:t>
            </a:r>
            <a:r>
              <a:rPr lang="cs-CZ" i="1" dirty="0" smtClean="0"/>
              <a:t>čutnout, kouknout, risknout, stopnout, šťouchnout</a:t>
            </a:r>
            <a:r>
              <a:rPr lang="cs-CZ" dirty="0" smtClean="0"/>
              <a:t>, nebo </a:t>
            </a:r>
            <a:r>
              <a:rPr lang="cs-CZ" dirty="0" smtClean="0">
                <a:solidFill>
                  <a:srgbClr val="FF0000"/>
                </a:solidFill>
              </a:rPr>
              <a:t>expresivní</a:t>
            </a:r>
            <a:r>
              <a:rPr lang="cs-CZ" dirty="0" smtClean="0"/>
              <a:t>, např. </a:t>
            </a:r>
            <a:r>
              <a:rPr lang="cs-CZ" i="1" dirty="0" smtClean="0"/>
              <a:t>blebtnout, frnknout, hrknout, špitnout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3</a:t>
            </a:r>
            <a:r>
              <a:rPr lang="cs-CZ" i="1" dirty="0" smtClean="0">
                <a:solidFill>
                  <a:srgbClr val="FF0000"/>
                </a:solidFill>
              </a:rPr>
              <a:t>) Bouch/nu/l; mrk/nu/l; risk/nu/l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22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varianty, 3 oblasti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1)</a:t>
            </a:r>
            <a:r>
              <a:rPr lang="cs-CZ" i="1" dirty="0" smtClean="0">
                <a:solidFill>
                  <a:srgbClr val="FF0000"/>
                </a:solidFill>
              </a:rPr>
              <a:t> tiskl, vznikl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2) </a:t>
            </a:r>
            <a:r>
              <a:rPr lang="cs-CZ" i="1" dirty="0" smtClean="0">
                <a:solidFill>
                  <a:srgbClr val="FF0000"/>
                </a:solidFill>
              </a:rPr>
              <a:t>polkl </a:t>
            </a:r>
            <a:r>
              <a:rPr lang="cs-CZ" dirty="0" smtClean="0">
                <a:solidFill>
                  <a:srgbClr val="FF0000"/>
                </a:solidFill>
              </a:rPr>
              <a:t>– hov. </a:t>
            </a:r>
            <a:r>
              <a:rPr lang="cs-CZ" i="1" dirty="0" smtClean="0">
                <a:solidFill>
                  <a:srgbClr val="FF0000"/>
                </a:solidFill>
              </a:rPr>
              <a:t>polknul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3) </a:t>
            </a:r>
            <a:r>
              <a:rPr lang="cs-CZ" i="1" dirty="0">
                <a:solidFill>
                  <a:srgbClr val="FF0000"/>
                </a:solidFill>
              </a:rPr>
              <a:t>b</a:t>
            </a:r>
            <a:r>
              <a:rPr lang="cs-CZ" i="1" dirty="0" smtClean="0">
                <a:solidFill>
                  <a:srgbClr val="FF0000"/>
                </a:solidFill>
              </a:rPr>
              <a:t>ouch/nu/l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06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Ke vzoru „tisknout“ nepatří slovesa se slovním základem zakončeným na slabikotvorné </a:t>
            </a:r>
            <a:r>
              <a:rPr lang="cs-CZ" i="1" dirty="0" smtClean="0">
                <a:solidFill>
                  <a:srgbClr val="FF0000"/>
                </a:solidFill>
              </a:rPr>
              <a:t>r</a:t>
            </a:r>
            <a:r>
              <a:rPr lang="cs-CZ" i="1" dirty="0" smtClean="0"/>
              <a:t>, </a:t>
            </a:r>
            <a:r>
              <a:rPr lang="cs-CZ" i="1" dirty="0" smtClean="0">
                <a:solidFill>
                  <a:srgbClr val="FF0000"/>
                </a:solidFill>
              </a:rPr>
              <a:t>l</a:t>
            </a:r>
            <a:r>
              <a:rPr lang="cs-CZ" dirty="0" smtClean="0"/>
              <a:t> a dále se základem redukovaným na jedinou kořenovou souhlásku, např. </a:t>
            </a:r>
            <a:r>
              <a:rPr lang="cs-CZ" i="1" dirty="0" smtClean="0"/>
              <a:t>hrnout, trnout; hnout, lnout, mnout</a:t>
            </a:r>
            <a:r>
              <a:rPr lang="cs-CZ" dirty="0" smtClean="0"/>
              <a:t>, i předponové odvozeniny všech těchto sloves. Tato slovesa se řadí ke vzoru „minout“.</a:t>
            </a:r>
          </a:p>
          <a:p>
            <a:r>
              <a:rPr lang="cs-CZ" dirty="0" smtClean="0"/>
              <a:t>Nechybujeme:</a:t>
            </a: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mnul si ruce, hrnul se k němu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57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 „mine“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apomene (zapomenout), vzpomene (vzpomenout), připomene (připomenout)</a:t>
            </a:r>
          </a:p>
          <a:p>
            <a:pPr marL="0" indent="0">
              <a:buNone/>
            </a:pPr>
            <a:r>
              <a:rPr lang="cs-CZ" dirty="0" smtClean="0"/>
              <a:t>Pamatuj: </a:t>
            </a:r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Zapomenul, vzpomenul, připomenul i zapomněl, vzpomněl, připomněl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!!! Vzpomněl si na mě i vzpomenul si na mě. Připomněl mu i připomenul mu evropskou výzvu. //</a:t>
            </a:r>
            <a:r>
              <a:rPr lang="cs-CZ" i="1" dirty="0" smtClean="0">
                <a:solidFill>
                  <a:srgbClr val="FF0000"/>
                </a:solidFill>
              </a:rPr>
              <a:t>Zapomněla </a:t>
            </a:r>
            <a:r>
              <a:rPr lang="cs-CZ" i="1" dirty="0">
                <a:solidFill>
                  <a:srgbClr val="FF0000"/>
                </a:solidFill>
              </a:rPr>
              <a:t>na schůzku. Zapomenul si doma řidičský </a:t>
            </a:r>
            <a:r>
              <a:rPr lang="cs-CZ" i="1" dirty="0" smtClean="0">
                <a:solidFill>
                  <a:srgbClr val="FF0000"/>
                </a:solidFill>
              </a:rPr>
              <a:t>průkaz.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74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1322</Words>
  <Application>Microsoft Office PowerPoint</Application>
  <PresentationFormat>Širokoúhlá obrazovka</PresentationFormat>
  <Paragraphs>131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Motiv Office</vt:lpstr>
      <vt:lpstr>Slovesa 2. třídy – příčestí minulé a trpné</vt:lpstr>
      <vt:lpstr>2. třída</vt:lpstr>
      <vt:lpstr>Příčestí činné</vt:lpstr>
      <vt:lpstr>Vzor „tisknout“</vt:lpstr>
      <vt:lpstr>Prezentace aplikace PowerPoint</vt:lpstr>
      <vt:lpstr>Prezentace aplikace PowerPoint</vt:lpstr>
      <vt:lpstr>3 varianty, 3 oblasti sloves</vt:lpstr>
      <vt:lpstr>Poznámka:</vt:lpstr>
      <vt:lpstr>Vzor „mine“</vt:lpstr>
      <vt:lpstr>Vzor „začne“</vt:lpstr>
      <vt:lpstr>Příčestí trpné </vt:lpstr>
      <vt:lpstr>Prezentace aplikace PowerPoint</vt:lpstr>
      <vt:lpstr>Prezentace aplikace PowerPoint</vt:lpstr>
      <vt:lpstr>Prezentace aplikace PowerPoint</vt:lpstr>
      <vt:lpstr>Prezentace aplikace PowerPoint</vt:lpstr>
      <vt:lpstr>Podstatná jména slovesná </vt:lpstr>
      <vt:lpstr>Slovesa 4. třídy </vt:lpstr>
      <vt:lpstr>Prezentace aplikace PowerPoint</vt:lpstr>
      <vt:lpstr>Prezentace aplikace PowerPoint</vt:lpstr>
      <vt:lpstr>Prezentace aplikace PowerPoint</vt:lpstr>
      <vt:lpstr>Prezentace aplikace PowerPoint</vt:lpstr>
      <vt:lpstr>Cvičení:</vt:lpstr>
      <vt:lpstr>Prezentace aplikace PowerPoint</vt:lpstr>
      <vt:lpstr>Řešení: 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Slovesa 2. třídy – příčestí minulé a trpné</dc:title>
  <dc:creator>Sonja</dc:creator>
  <cp:lastModifiedBy>Sonja</cp:lastModifiedBy>
  <cp:revision>23</cp:revision>
  <dcterms:created xsi:type="dcterms:W3CDTF">2018-03-02T19:00:22Z</dcterms:created>
  <dcterms:modified xsi:type="dcterms:W3CDTF">2020-05-13T09:45:57Z</dcterms:modified>
</cp:coreProperties>
</file>