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1" r:id="rId5"/>
    <p:sldId id="260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19" autoAdjust="0"/>
    <p:restoredTop sz="95501" autoAdjust="0"/>
  </p:normalViewPr>
  <p:slideViewPr>
    <p:cSldViewPr snapToGrid="0">
      <p:cViewPr varScale="1">
        <p:scale>
          <a:sx n="114" d="100"/>
          <a:sy n="114" d="100"/>
        </p:scale>
        <p:origin x="1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85378B7B-55B7-4D75-8AFB-505FAD13E6D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EE7F075-61B8-4F83-AC06-D471A808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52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8B7B-55B7-4D75-8AFB-505FAD13E6D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F075-61B8-4F83-AC06-D471A808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8B7B-55B7-4D75-8AFB-505FAD13E6D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F075-61B8-4F83-AC06-D471A808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71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8B7B-55B7-4D75-8AFB-505FAD13E6D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F075-61B8-4F83-AC06-D471A808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5378B7B-55B7-4D75-8AFB-505FAD13E6D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FEE7F075-61B8-4F83-AC06-D471A808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03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8B7B-55B7-4D75-8AFB-505FAD13E6D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F075-61B8-4F83-AC06-D471A808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3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8B7B-55B7-4D75-8AFB-505FAD13E6D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F075-61B8-4F83-AC06-D471A808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0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8B7B-55B7-4D75-8AFB-505FAD13E6D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F075-61B8-4F83-AC06-D471A808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20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8B7B-55B7-4D75-8AFB-505FAD13E6D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F075-61B8-4F83-AC06-D471A808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58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8B7B-55B7-4D75-8AFB-505FAD13E6D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FEE7F075-61B8-4F83-AC06-D471A8081C1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774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5378B7B-55B7-4D75-8AFB-505FAD13E6D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FEE7F075-61B8-4F83-AC06-D471A8081C1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19924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5378B7B-55B7-4D75-8AFB-505FAD13E6D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EE7F075-61B8-4F83-AC06-D471A8081C1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11746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8927"/>
            <a:ext cx="4494964" cy="54032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2100" y="1997743"/>
            <a:ext cx="9068586" cy="2802855"/>
          </a:xfrm>
        </p:spPr>
        <p:txBody>
          <a:bodyPr/>
          <a:lstStyle/>
          <a:p>
            <a:r>
              <a:rPr lang="en-US" dirty="0"/>
              <a:t>The Cinderella Syndrome</a:t>
            </a:r>
            <a:br>
              <a:rPr lang="en-US" dirty="0"/>
            </a:br>
            <a:r>
              <a:rPr lang="en-US" sz="3600" dirty="0">
                <a:latin typeface="+mn-lt"/>
              </a:rPr>
              <a:t>Regarding the struggles of step children</a:t>
            </a:r>
            <a:endParaRPr lang="en-US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122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53292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in </a:t>
            </a:r>
            <a:r>
              <a:rPr lang="en-US" b="1" dirty="0"/>
              <a:t>the </a:t>
            </a:r>
            <a:r>
              <a:rPr lang="en-US" b="1" dirty="0" err="1"/>
              <a:t>Darwins</a:t>
            </a:r>
            <a:r>
              <a:rPr lang="en-US" b="1" dirty="0"/>
              <a:t>’ Name </a:t>
            </a:r>
            <a:r>
              <a:rPr lang="en-US" dirty="0"/>
              <a:t>is Going 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509" y="1569028"/>
            <a:ext cx="5915891" cy="4374572"/>
          </a:xfrm>
        </p:spPr>
        <p:txBody>
          <a:bodyPr>
            <a:noAutofit/>
          </a:bodyPr>
          <a:lstStyle/>
          <a:p>
            <a:r>
              <a:rPr lang="en-US" sz="2000" dirty="0"/>
              <a:t>There is an age-old motif of the “evil stepparent” manifesting itself as “Shades of Cinderella” </a:t>
            </a:r>
          </a:p>
          <a:p>
            <a:r>
              <a:rPr lang="en-US" sz="2000" dirty="0"/>
              <a:t>Cinderella is a transformative stock character, existing in numerous forms, in a multitude of cultures, but the same tale of woe is always easily identified: The concept of a deserving step-child being mistreated by the step-parent.</a:t>
            </a:r>
          </a:p>
          <a:p>
            <a:r>
              <a:rPr lang="en-US" sz="2000" dirty="0"/>
              <a:t>This phenomenon is </a:t>
            </a:r>
            <a:r>
              <a:rPr lang="en-US" sz="2000" b="1" dirty="0"/>
              <a:t>Evolutionary Grounded </a:t>
            </a:r>
            <a:r>
              <a:rPr lang="en-US" sz="2000" dirty="0"/>
              <a:t>in Darwinist underpinnings </a:t>
            </a:r>
            <a:endParaRPr lang="en-US" sz="2000" b="1" dirty="0"/>
          </a:p>
          <a:p>
            <a:pPr lvl="1"/>
            <a:r>
              <a:rPr lang="en-US" sz="1800" dirty="0"/>
              <a:t>Evolution frowns upon caring for another’s child as there is no “pay off”</a:t>
            </a:r>
          </a:p>
          <a:p>
            <a:pPr lvl="1"/>
            <a:r>
              <a:rPr lang="en-US" sz="1800" dirty="0"/>
              <a:t>To impart genes into the future is something that– despite social standing, culture, or social system--everyone wants to participate 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0775">
            <a:off x="6819315" y="1629081"/>
            <a:ext cx="3408218" cy="26230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3791">
            <a:off x="7658102" y="3541119"/>
            <a:ext cx="3670165" cy="24957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46993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81424"/>
            <a:ext cx="10058400" cy="1371600"/>
          </a:xfrm>
        </p:spPr>
        <p:txBody>
          <a:bodyPr/>
          <a:lstStyle/>
          <a:p>
            <a:pPr algn="ctr"/>
            <a:r>
              <a:rPr lang="en-US" b="1" dirty="0"/>
              <a:t>Biological Parents </a:t>
            </a:r>
            <a:r>
              <a:rPr lang="en-US" b="1" u="sng" dirty="0"/>
              <a:t>vs.</a:t>
            </a:r>
            <a:r>
              <a:rPr lang="en-US" b="1" dirty="0"/>
              <a:t> Stepparents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465" y="1729047"/>
            <a:ext cx="6591300" cy="4515890"/>
          </a:xfrm>
        </p:spPr>
        <p:txBody>
          <a:bodyPr>
            <a:normAutofit/>
          </a:bodyPr>
          <a:lstStyle/>
          <a:p>
            <a:r>
              <a:rPr lang="en-US" dirty="0"/>
              <a:t>Parenting is considered to by an “extreme form of kin selection” (174)</a:t>
            </a:r>
          </a:p>
          <a:p>
            <a:pPr lvl="1"/>
            <a:r>
              <a:rPr lang="en-US" dirty="0"/>
              <a:t>To be a parent is to participate in a one-directional flow of benefits which is necessitated by the fact that they are older, larger, wiser, and more powerful than their children </a:t>
            </a:r>
          </a:p>
          <a:p>
            <a:pPr lvl="1"/>
            <a:r>
              <a:rPr lang="en-US" dirty="0"/>
              <a:t>Parents are biologically expected to conform to these expectations and to accept an asymmetrical relationship with their children </a:t>
            </a:r>
          </a:p>
          <a:p>
            <a:r>
              <a:rPr lang="en-US" dirty="0"/>
              <a:t>Stepparents struggle to imitate biological parents in their behavior and in their feelings</a:t>
            </a:r>
          </a:p>
          <a:p>
            <a:pPr lvl="1"/>
            <a:r>
              <a:rPr lang="en-US" dirty="0"/>
              <a:t>Child rearing can be an extremely stressful undertaking, even for the most balanced and devoted genetic parents. Without a genetic connection to the child, there is a considerably lower tolerance for crying, interruptions, the constant necessities of food, clothing, education </a:t>
            </a:r>
          </a:p>
          <a:p>
            <a:pPr lvl="1"/>
            <a:r>
              <a:rPr lang="en-US" dirty="0"/>
              <a:t>Children who reside with a stepparent are far more predisposed to neglect, abuse, or even infanticide; their risk factor is about 40-60 times greater than children who live with biological parents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0013">
            <a:off x="7642218" y="1946348"/>
            <a:ext cx="3916505" cy="26099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02224">
            <a:off x="7949810" y="3695527"/>
            <a:ext cx="2582346" cy="25480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81533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719" y="351701"/>
            <a:ext cx="10058400" cy="1371600"/>
          </a:xfrm>
        </p:spPr>
        <p:txBody>
          <a:bodyPr/>
          <a:lstStyle/>
          <a:p>
            <a:r>
              <a:rPr lang="en-US" b="1" dirty="0"/>
              <a:t>Motif-Index </a:t>
            </a:r>
            <a:r>
              <a:rPr lang="en-US" dirty="0"/>
              <a:t>of </a:t>
            </a:r>
            <a:r>
              <a:rPr lang="en-US" i="1" dirty="0"/>
              <a:t>Folk Literature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0130" y="1723301"/>
            <a:ext cx="5115791" cy="4058689"/>
          </a:xfrm>
        </p:spPr>
        <p:txBody>
          <a:bodyPr>
            <a:normAutofit/>
          </a:bodyPr>
          <a:lstStyle/>
          <a:p>
            <a:r>
              <a:rPr lang="en-US" sz="2000" dirty="0"/>
              <a:t>The Motif-Index of Folk literature is a comprehensive 6 volume compilation by </a:t>
            </a:r>
            <a:r>
              <a:rPr lang="en-US" sz="2000" dirty="0" err="1"/>
              <a:t>Stith</a:t>
            </a:r>
            <a:r>
              <a:rPr lang="en-US" sz="2000" dirty="0"/>
              <a:t> Thompson which classifies and proves how universal the phenomenon of an “evil stepparent” truly is</a:t>
            </a:r>
          </a:p>
          <a:p>
            <a:pPr lvl="1"/>
            <a:r>
              <a:rPr lang="en-US" dirty="0"/>
              <a:t>This is the Thompson from the infamous “</a:t>
            </a:r>
            <a:r>
              <a:rPr lang="en-US" dirty="0" err="1"/>
              <a:t>Aarne</a:t>
            </a:r>
            <a:r>
              <a:rPr lang="en-US" dirty="0"/>
              <a:t>-Thompson” classification system!</a:t>
            </a:r>
          </a:p>
          <a:p>
            <a:r>
              <a:rPr lang="en-US" sz="2000" dirty="0"/>
              <a:t>Fairy tales often feature evil stepmothers</a:t>
            </a:r>
          </a:p>
          <a:p>
            <a:pPr lvl="1"/>
            <a:r>
              <a:rPr lang="en-US" sz="1800" dirty="0"/>
              <a:t> They are rarely, if ever, purported to be well-intended or benevolent</a:t>
            </a:r>
          </a:p>
          <a:p>
            <a:r>
              <a:rPr lang="en-US" sz="2000" dirty="0"/>
              <a:t>Stepfathers are classified in two categories: Cruel and Lustful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708" y="1463476"/>
            <a:ext cx="2896296" cy="38790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332" y="2422521"/>
            <a:ext cx="2444029" cy="36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84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46" y="434776"/>
            <a:ext cx="10058400" cy="1371600"/>
          </a:xfrm>
        </p:spPr>
        <p:txBody>
          <a:bodyPr/>
          <a:lstStyle/>
          <a:p>
            <a:pPr algn="ctr"/>
            <a:r>
              <a:rPr lang="en-US" b="1" dirty="0"/>
              <a:t>Biological Deception: </a:t>
            </a:r>
            <a:r>
              <a:rPr lang="en-US" b="1" u="sng" dirty="0"/>
              <a:t>Adoption</a:t>
            </a:r>
            <a:r>
              <a:rPr lang="en-US" b="1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5" b="100000" l="5429" r="85429">
                        <a14:foregroundMark x1="6571" y1="98025" x2="6571" y2="98025"/>
                        <a14:foregroundMark x1="42000" y1="98025" x2="42000" y2="98025"/>
                        <a14:backgroundMark x1="59857" y1="47654" x2="59857" y2="4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3205" y="2622406"/>
            <a:ext cx="6667500" cy="3857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292" y="1600201"/>
            <a:ext cx="6757554" cy="4707082"/>
          </a:xfrm>
        </p:spPr>
        <p:txBody>
          <a:bodyPr>
            <a:normAutofit fontScale="92500"/>
          </a:bodyPr>
          <a:lstStyle/>
          <a:p>
            <a:r>
              <a:rPr lang="en-US" dirty="0"/>
              <a:t>Ostensibly contradictory to </a:t>
            </a:r>
            <a:r>
              <a:rPr lang="en-US" dirty="0" err="1"/>
              <a:t>Darwinisim</a:t>
            </a:r>
            <a:r>
              <a:rPr lang="en-US" dirty="0"/>
              <a:t> as the concept of adoption is founded upon expending time and resources on a child that is biologically unrelated to the adopter; however, it deliberately illustrates how easy it is to fool mother nature</a:t>
            </a:r>
          </a:p>
          <a:p>
            <a:r>
              <a:rPr lang="en-US" dirty="0"/>
              <a:t>Humans have in innate mechanism which allows us to identify our offspring</a:t>
            </a:r>
          </a:p>
          <a:p>
            <a:r>
              <a:rPr lang="en-US" dirty="0"/>
              <a:t>Adoption is often times not most people’s first choice; many prefer to make their own </a:t>
            </a:r>
          </a:p>
          <a:p>
            <a:pPr lvl="1"/>
            <a:r>
              <a:rPr lang="en-US" dirty="0"/>
              <a:t>Only if this is not an option are most people inclined to satisfy their desire to be a parent by adopting and consequently parenting children that are not their own </a:t>
            </a:r>
          </a:p>
          <a:p>
            <a:r>
              <a:rPr lang="en-US" dirty="0"/>
              <a:t>Adoption typically takes place at infancy as it enhances the prospects of “fooling” their unconscious selves into responding as if the adopted child is genetically their own </a:t>
            </a:r>
          </a:p>
          <a:p>
            <a:pPr lvl="1"/>
            <a:r>
              <a:rPr lang="en-US" dirty="0"/>
              <a:t>Vastly less </a:t>
            </a:r>
            <a:r>
              <a:rPr lang="en-US" dirty="0" err="1"/>
              <a:t>conflictual</a:t>
            </a:r>
            <a:r>
              <a:rPr lang="en-US" dirty="0"/>
              <a:t> than step parenting as step children are often not a choice and are regularly older</a:t>
            </a:r>
          </a:p>
          <a:p>
            <a:r>
              <a:rPr lang="en-US" dirty="0"/>
              <a:t>Adopted children are typically loved and cared for, and about as successful as biological children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315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019" y="497120"/>
            <a:ext cx="10058400" cy="1371600"/>
          </a:xfrm>
        </p:spPr>
        <p:txBody>
          <a:bodyPr/>
          <a:lstStyle/>
          <a:p>
            <a:pPr algn="ctr"/>
            <a:r>
              <a:rPr lang="en-US" i="1" dirty="0"/>
              <a:t>Male Strategy </a:t>
            </a:r>
            <a:r>
              <a:rPr lang="en-US" dirty="0"/>
              <a:t>&amp; </a:t>
            </a:r>
            <a:r>
              <a:rPr lang="en-US" b="1" dirty="0"/>
              <a:t>Bastard Children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773" y="1614748"/>
            <a:ext cx="6331527" cy="4734097"/>
          </a:xfrm>
        </p:spPr>
        <p:txBody>
          <a:bodyPr>
            <a:normAutofit/>
          </a:bodyPr>
          <a:lstStyle/>
          <a:p>
            <a:r>
              <a:rPr lang="en-US" dirty="0"/>
              <a:t>The stepchild is often a bastard child which is equated, in some respects, to “nastiness”</a:t>
            </a:r>
          </a:p>
          <a:p>
            <a:r>
              <a:rPr lang="en-US" dirty="0"/>
              <a:t>The male prerogative in evolutionary sense is to reproduce as many children as possibly, but to only nurture and invest in those that are legitimate </a:t>
            </a:r>
          </a:p>
          <a:p>
            <a:r>
              <a:rPr lang="en-US" dirty="0"/>
              <a:t>The consequential denial of the “bastard child” is ostensibly counter-intuitive to the principles set forth in Darwinism as parents ostensibly should want the best for their biological children, regardless if they are legitimate or illegitimate. </a:t>
            </a:r>
          </a:p>
          <a:p>
            <a:r>
              <a:rPr lang="en-US" i="1" dirty="0"/>
              <a:t>Why the idiosyncrasy? </a:t>
            </a:r>
          </a:p>
          <a:p>
            <a:pPr lvl="1"/>
            <a:r>
              <a:rPr lang="en-US" dirty="0"/>
              <a:t>Either the child or the parent is cynical of uncertain paternity </a:t>
            </a:r>
          </a:p>
          <a:p>
            <a:pPr lvl="1"/>
            <a:r>
              <a:rPr lang="en-US" dirty="0"/>
              <a:t>For example: Telemachus and Ulysses </a:t>
            </a:r>
          </a:p>
          <a:p>
            <a:r>
              <a:rPr lang="en-US" dirty="0"/>
              <a:t>A parent’s attentiveness towards his/her illegitimate child is often complicated by the involvement of a current spouse, particularly if other children have been produced legitimately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354" y="1868720"/>
            <a:ext cx="4143705" cy="38358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45340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17" y="-76453"/>
            <a:ext cx="2003718" cy="1697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57" b="99511" l="0" r="97731">
                        <a14:foregroundMark x1="71313" y1="16626" x2="71313" y2="16626"/>
                        <a14:foregroundMark x1="69044" y1="10024" x2="69044" y2="10024"/>
                        <a14:foregroundMark x1="65478" y1="10024" x2="65478" y2="10024"/>
                        <a14:foregroundMark x1="62399" y1="17848" x2="62399" y2="17848"/>
                        <a14:foregroundMark x1="62237" y1="23227" x2="62237" y2="23227"/>
                        <a14:foregroundMark x1="63695" y1="29095" x2="63695" y2="29095"/>
                        <a14:foregroundMark x1="64019" y1="33252" x2="64019" y2="33252"/>
                        <a14:foregroundMark x1="65478" y1="35208" x2="65478" y2="35208"/>
                        <a14:foregroundMark x1="66288" y1="40342" x2="66288" y2="40342"/>
                        <a14:foregroundMark x1="77958" y1="40587" x2="77958" y2="40587"/>
                        <a14:foregroundMark x1="73096" y1="8068" x2="73096" y2="8068"/>
                        <a14:foregroundMark x1="80227" y1="28606" x2="80227" y2="28606"/>
                        <a14:foregroundMark x1="79579" y1="33741" x2="79579" y2="33741"/>
                        <a14:foregroundMark x1="79254" y1="38875" x2="79254" y2="38875"/>
                        <a14:foregroundMark x1="81199" y1="41076" x2="81199" y2="41076"/>
                        <a14:foregroundMark x1="82982" y1="42787" x2="82982" y2="42787"/>
                        <a14:foregroundMark x1="86548" y1="43521" x2="86548" y2="43521"/>
                        <a14:foregroundMark x1="88169" y1="44254" x2="88169" y2="44254"/>
                        <a14:foregroundMark x1="89627" y1="45232" x2="89627" y2="45232"/>
                        <a14:foregroundMark x1="90113" y1="46944" x2="90113" y2="46944"/>
                        <a14:foregroundMark x1="89951" y1="56724" x2="89951" y2="56724"/>
                        <a14:foregroundMark x1="90762" y1="58680" x2="90762" y2="58680"/>
                        <a14:foregroundMark x1="89951" y1="52078" x2="89951" y2="52078"/>
                        <a14:foregroundMark x1="70502" y1="18826" x2="70502" y2="18826"/>
                        <a14:foregroundMark x1="66775" y1="14425" x2="66775" y2="14425"/>
                        <a14:foregroundMark x1="80875" y1="51834" x2="80875" y2="51834"/>
                        <a14:foregroundMark x1="79903" y1="50856" x2="79903" y2="50856"/>
                        <a14:foregroundMark x1="83630" y1="53301" x2="83630" y2="53301"/>
                        <a14:foregroundMark x1="64344" y1="38386" x2="64344" y2="38386"/>
                        <a14:foregroundMark x1="63371" y1="41320" x2="63371" y2="41320"/>
                        <a14:foregroundMark x1="62561" y1="42543" x2="62561" y2="42543"/>
                        <a14:foregroundMark x1="61750" y1="43521" x2="61750" y2="43521"/>
                        <a14:foregroundMark x1="59157" y1="44254" x2="59157" y2="44254"/>
                        <a14:foregroundMark x1="57861" y1="45232" x2="57861" y2="45232"/>
                        <a14:foregroundMark x1="57699" y1="47188" x2="57699" y2="47188"/>
                        <a14:foregroundMark x1="53971" y1="47922" x2="53971" y2="47922"/>
                        <a14:foregroundMark x1="52836" y1="49144" x2="52836" y2="49144"/>
                        <a14:foregroundMark x1="51216" y1="49633" x2="51216" y2="49633"/>
                        <a14:foregroundMark x1="50081" y1="49878" x2="50081" y2="49878"/>
                        <a14:foregroundMark x1="48460" y1="49389" x2="48460" y2="49389"/>
                        <a14:foregroundMark x1="47650" y1="48655" x2="47650" y2="48655"/>
                        <a14:foregroundMark x1="46029" y1="49144" x2="46029" y2="49144"/>
                        <a14:foregroundMark x1="37763" y1="44988" x2="37763" y2="44988"/>
                        <a14:foregroundMark x1="35656" y1="43521" x2="35656" y2="43521"/>
                        <a14:foregroundMark x1="34198" y1="44743" x2="34198" y2="44743"/>
                        <a14:foregroundMark x1="33549" y1="45966" x2="33549" y2="45966"/>
                        <a14:foregroundMark x1="31605" y1="48655" x2="31605" y2="48655"/>
                        <a14:foregroundMark x1="35818" y1="46699" x2="35818" y2="46699"/>
                        <a14:foregroundMark x1="38250" y1="46699" x2="38250" y2="46699"/>
                        <a14:foregroundMark x1="39384" y1="45966" x2="39384" y2="45966"/>
                        <a14:foregroundMark x1="40843" y1="48655" x2="40843" y2="48655"/>
                        <a14:foregroundMark x1="41491" y1="49389" x2="41491" y2="49389"/>
                        <a14:foregroundMark x1="42464" y1="50856" x2="42464" y2="50856"/>
                        <a14:foregroundMark x1="42464" y1="50856" x2="42464" y2="50856"/>
                        <a14:foregroundMark x1="42464" y1="50856" x2="42464" y2="50856"/>
                        <a14:foregroundMark x1="42950" y1="51834" x2="42950" y2="51834"/>
                        <a14:foregroundMark x1="42950" y1="51834" x2="42950" y2="51834"/>
                        <a14:foregroundMark x1="43274" y1="51834" x2="43274" y2="51834"/>
                        <a14:foregroundMark x1="43922" y1="52078" x2="43922" y2="52078"/>
                        <a14:foregroundMark x1="46191" y1="52812" x2="46191" y2="52812"/>
                        <a14:foregroundMark x1="46191" y1="52812" x2="46191" y2="52812"/>
                        <a14:foregroundMark x1="46840" y1="53301" x2="46840" y2="53301"/>
                        <a14:foregroundMark x1="35818" y1="57702" x2="35818" y2="57702"/>
                        <a14:foregroundMark x1="37115" y1="60147" x2="37115" y2="60147"/>
                        <a14:foregroundMark x1="38412" y1="62103" x2="38412" y2="62103"/>
                        <a14:foregroundMark x1="42950" y1="64059" x2="42950" y2="64059"/>
                        <a14:foregroundMark x1="44408" y1="65526" x2="44408" y2="65526"/>
                        <a14:foregroundMark x1="45381" y1="67237" x2="45381" y2="67237"/>
                        <a14:foregroundMark x1="47650" y1="67971" x2="47650" y2="67971"/>
                        <a14:foregroundMark x1="50081" y1="67726" x2="50081" y2="67726"/>
                        <a14:foregroundMark x1="52188" y1="67971" x2="52188" y2="67971"/>
                        <a14:foregroundMark x1="53809" y1="68949" x2="53809" y2="68949"/>
                        <a14:foregroundMark x1="55754" y1="71394" x2="55754" y2="71394"/>
                        <a14:foregroundMark x1="55916" y1="72616" x2="55916" y2="72616"/>
                        <a14:foregroundMark x1="56402" y1="75306" x2="56402" y2="75306"/>
                        <a14:foregroundMark x1="56888" y1="77262" x2="56888" y2="77262"/>
                        <a14:foregroundMark x1="57050" y1="80440" x2="57050" y2="80440"/>
                        <a14:foregroundMark x1="57050" y1="82641" x2="57050" y2="82641"/>
                        <a14:foregroundMark x1="57050" y1="86797" x2="57050" y2="86797"/>
                        <a14:foregroundMark x1="57050" y1="86797" x2="57050" y2="86797"/>
                        <a14:foregroundMark x1="57212" y1="88264" x2="57212" y2="88264"/>
                        <a14:foregroundMark x1="57374" y1="89487" x2="57374" y2="89487"/>
                        <a14:foregroundMark x1="59481" y1="59658" x2="68233" y2="59169"/>
                        <a14:foregroundMark x1="56888" y1="59169" x2="82010" y2="69682"/>
                        <a14:foregroundMark x1="61264" y1="71149" x2="72934" y2="84352"/>
                        <a14:foregroundMark x1="66613" y1="24450" x2="73096" y2="36675"/>
                        <a14:foregroundMark x1="73420" y1="24939" x2="75203" y2="43276"/>
                        <a14:foregroundMark x1="80713" y1="43276" x2="87358" y2="57457"/>
                        <a14:foregroundMark x1="87682" y1="49878" x2="87682" y2="67971"/>
                        <a14:foregroundMark x1="90113" y1="63570" x2="90113" y2="77995"/>
                        <a14:foregroundMark x1="90600" y1="81174" x2="94489" y2="92910"/>
                        <a14:foregroundMark x1="90600" y1="63081" x2="93193" y2="76528"/>
                        <a14:foregroundMark x1="84927" y1="43521" x2="88006" y2="47188"/>
                        <a14:foregroundMark x1="34684" y1="51589" x2="40519" y2="51345"/>
                        <a14:foregroundMark x1="36143" y1="48166" x2="47002" y2="54279"/>
                        <a14:foregroundMark x1="69854" y1="48166" x2="76013" y2="75061"/>
                        <a14:foregroundMark x1="17990" y1="36675" x2="31442" y2="47188"/>
                        <a14:foregroundMark x1="486" y1="23716" x2="17666" y2="36186"/>
                        <a14:foregroundMark x1="486" y1="19804" x2="20583" y2="33985"/>
                        <a14:foregroundMark x1="486" y1="28117" x2="13938" y2="38386"/>
                        <a14:foregroundMark x1="81199" y1="57457" x2="80551" y2="62592"/>
                        <a14:backgroundMark x1="21880" y1="19804" x2="43112" y2="33741"/>
                        <a14:backgroundMark x1="17504" y1="55012" x2="11507" y2="92176"/>
                        <a14:backgroundMark x1="17342" y1="55990" x2="47164" y2="80685"/>
                        <a14:backgroundMark x1="5024" y1="41320" x2="5024" y2="41320"/>
                        <a14:backgroundMark x1="25122" y1="47677" x2="25122" y2="47677"/>
                        <a14:backgroundMark x1="23501" y1="22005" x2="23501" y2="22005"/>
                        <a14:backgroundMark x1="17666" y1="14425" x2="17666" y2="14425"/>
                        <a14:backgroundMark x1="27391" y1="25917" x2="27391" y2="25917"/>
                        <a14:backgroundMark x1="24959" y1="26406" x2="24959" y2="26406"/>
                        <a14:backgroundMark x1="24149" y1="26650" x2="24149" y2="26650"/>
                        <a14:backgroundMark x1="22853" y1="28117" x2="22853" y2="28117"/>
                        <a14:backgroundMark x1="3728" y1="11002" x2="21880" y2="22494"/>
                        <a14:backgroundMark x1="55267" y1="31051" x2="50729" y2="39853"/>
                        <a14:backgroundMark x1="92220" y1="37408" x2="96434" y2="94866"/>
                        <a14:backgroundMark x1="91572" y1="68460" x2="93031" y2="84597"/>
                        <a14:backgroundMark x1="92707" y1="72861" x2="93355" y2="76039"/>
                        <a14:backgroundMark x1="92869" y1="71638" x2="93031" y2="75795"/>
                        <a14:backgroundMark x1="53971" y1="40831" x2="57536" y2="37408"/>
                        <a14:backgroundMark x1="57861" y1="30318" x2="54133" y2="34474"/>
                        <a14:backgroundMark x1="16694" y1="44499" x2="26094" y2="48166"/>
                        <a14:backgroundMark x1="17504" y1="43765" x2="10373" y2="42787"/>
                        <a14:backgroundMark x1="23177" y1="33741" x2="19611" y2="20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696" y="-43281"/>
            <a:ext cx="3945796" cy="2615609"/>
          </a:xfrm>
          <a:prstGeom prst="rect">
            <a:avLst/>
          </a:prstGeo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2160886"/>
              </p:ext>
            </p:extLst>
          </p:nvPr>
        </p:nvGraphicFramePr>
        <p:xfrm>
          <a:off x="1950027" y="1620983"/>
          <a:ext cx="8291946" cy="4522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3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489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Examples</a:t>
                      </a:r>
                      <a:r>
                        <a:rPr lang="en-US" sz="2800" baseline="0" dirty="0"/>
                        <a:t> of Darwinism found in Literature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894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Juniper</a:t>
                      </a:r>
                      <a:r>
                        <a:rPr lang="en-US" i="1" baseline="0" dirty="0"/>
                        <a:t> </a:t>
                      </a:r>
                      <a:r>
                        <a:rPr lang="en-US" i="1" dirty="0"/>
                        <a:t>Tree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stepmother</a:t>
                      </a:r>
                      <a:r>
                        <a:rPr lang="en-US" baseline="0" dirty="0"/>
                        <a:t> kills her step son and blames it on her own daughter in the attempt to rid her family of the illegitimacy.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894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err="1"/>
                        <a:t>Benizara</a:t>
                      </a:r>
                      <a:r>
                        <a:rPr lang="en-US" b="0" i="1" dirty="0"/>
                        <a:t> (Cinderella)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ancient</a:t>
                      </a:r>
                      <a:r>
                        <a:rPr lang="en-US" baseline="0" dirty="0"/>
                        <a:t> folk lore, there was a kind and gentle lady, </a:t>
                      </a:r>
                      <a:r>
                        <a:rPr lang="en-US" baseline="0" dirty="0" err="1"/>
                        <a:t>Benezara</a:t>
                      </a:r>
                      <a:r>
                        <a:rPr lang="en-US" baseline="0" dirty="0"/>
                        <a:t> who was subjected to the deceitfulness and bitterness of her step mother. On her wedding day to a noble, the step mother attempted to substitute her own daughter.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582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Harry Potter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 a result of</a:t>
                      </a:r>
                      <a:r>
                        <a:rPr lang="en-US" baseline="0" dirty="0"/>
                        <a:t> Harry’s parents’ untimely death, he was forced to live with his aunt and uncle, the </a:t>
                      </a:r>
                      <a:r>
                        <a:rPr lang="en-US" baseline="0" dirty="0" err="1"/>
                        <a:t>Dudleys</a:t>
                      </a:r>
                      <a:r>
                        <a:rPr lang="en-US" baseline="0" dirty="0"/>
                        <a:t>. He was never adequately fed or clothed, and was forced into a type of servitude. “Harry was used to spiders, because the cupboard was full of them, that is where he slept.”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4894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Baba</a:t>
                      </a:r>
                      <a:r>
                        <a:rPr lang="en-US" i="1" baseline="0" dirty="0"/>
                        <a:t> </a:t>
                      </a:r>
                      <a:r>
                        <a:rPr lang="en-US" i="1" baseline="0" dirty="0" err="1"/>
                        <a:t>Yaga</a:t>
                      </a:r>
                      <a:r>
                        <a:rPr lang="en-US" i="1" baseline="0" dirty="0"/>
                        <a:t> 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husband lost his wife and married again; consequently, </a:t>
                      </a:r>
                      <a:r>
                        <a:rPr lang="en-US" baseline="0" dirty="0"/>
                        <a:t>the stepmother forced her step daughter to go to her wicked and cannibalistic aunt.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49" b="94239" l="27146" r="72015">
                        <a14:foregroundMark x1="33489" y1="59675" x2="33489" y2="59675"/>
                        <a14:foregroundMark x1="35168" y1="59453" x2="35168" y2="59453"/>
                        <a14:foregroundMark x1="46362" y1="56795" x2="46362" y2="56795"/>
                        <a14:foregroundMark x1="68284" y1="50369" x2="68284" y2="50369"/>
                        <a14:foregroundMark x1="66884" y1="44978" x2="66884" y2="44978"/>
                        <a14:foregroundMark x1="65858" y1="42097" x2="65858" y2="42097"/>
                        <a14:foregroundMark x1="64646" y1="41507" x2="64646" y2="41507"/>
                        <a14:foregroundMark x1="65858" y1="51773" x2="65858" y2="51773"/>
                        <a14:foregroundMark x1="69310" y1="48301" x2="69310" y2="48301"/>
                        <a14:foregroundMark x1="66138" y1="40768" x2="66138" y2="40768"/>
                        <a14:foregroundMark x1="65672" y1="40768" x2="65672" y2="40768"/>
                        <a14:foregroundMark x1="57556" y1="87666" x2="57556" y2="87666"/>
                        <a14:foregroundMark x1="57556" y1="90547" x2="57556" y2="90547"/>
                        <a14:foregroundMark x1="60728" y1="92467" x2="60728" y2="92467"/>
                        <a14:foregroundMark x1="63433" y1="92688" x2="63433" y2="92688"/>
                        <a14:foregroundMark x1="59515" y1="90177" x2="59515" y2="90177"/>
                        <a14:foregroundMark x1="58302" y1="88996" x2="58302" y2="88996"/>
                        <a14:foregroundMark x1="57090" y1="89365" x2="57090" y2="89365"/>
                        <a14:foregroundMark x1="56157" y1="91285" x2="56157" y2="91285"/>
                        <a14:foregroundMark x1="68284" y1="46381" x2="68284" y2="46381"/>
                        <a14:foregroundMark x1="45616" y1="90325" x2="45616" y2="90325"/>
                        <a14:foregroundMark x1="44683" y1="90547" x2="44683" y2="90547"/>
                        <a14:foregroundMark x1="48321" y1="89586" x2="48321" y2="89586"/>
                        <a14:foregroundMark x1="48321" y1="89586" x2="48321" y2="89586"/>
                        <a14:foregroundMark x1="47388" y1="90325" x2="47388" y2="90325"/>
                        <a14:foregroundMark x1="46828" y1="90916" x2="46828" y2="90916"/>
                        <a14:foregroundMark x1="46082" y1="88774" x2="46082" y2="88774"/>
                        <a14:foregroundMark x1="47854" y1="40768" x2="47854" y2="40768"/>
                        <a14:foregroundMark x1="48321" y1="39956" x2="48321" y2="39956"/>
                        <a14:foregroundMark x1="46642" y1="49631" x2="46642" y2="49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32347" y="-604037"/>
            <a:ext cx="5446509" cy="6879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34" y="1620983"/>
            <a:ext cx="2307266" cy="476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388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144</TotalTime>
  <Words>848</Words>
  <Application>Microsoft Office PowerPoint</Application>
  <PresentationFormat>Širokoúhlá obrazovka</PresentationFormat>
  <Paragraphs>45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9" baseType="lpstr">
      <vt:lpstr>Garamond</vt:lpstr>
      <vt:lpstr>Savon</vt:lpstr>
      <vt:lpstr>The Cinderella Syndrome Regarding the struggles of step children</vt:lpstr>
      <vt:lpstr>What in the Darwins’ Name is Going On?</vt:lpstr>
      <vt:lpstr>Biological Parents vs. Stepparents</vt:lpstr>
      <vt:lpstr>Motif-Index of Folk Literature</vt:lpstr>
      <vt:lpstr>Biological Deception: Adoption </vt:lpstr>
      <vt:lpstr>Male Strategy &amp; Bastard Children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Cinderella Syndrome Regarding the struggles of step children</dc:title>
  <dc:creator>Lydia Denis</dc:creator>
  <cp:lastModifiedBy>Barbara Storchova</cp:lastModifiedBy>
  <cp:revision>20</cp:revision>
  <dcterms:created xsi:type="dcterms:W3CDTF">2015-11-22T15:44:06Z</dcterms:created>
  <dcterms:modified xsi:type="dcterms:W3CDTF">2021-05-06T12:23:07Z</dcterms:modified>
</cp:coreProperties>
</file>