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8" r:id="rId2"/>
    <p:sldId id="370" r:id="rId3"/>
    <p:sldId id="372" r:id="rId4"/>
    <p:sldId id="369" r:id="rId5"/>
    <p:sldId id="258" r:id="rId6"/>
    <p:sldId id="276" r:id="rId7"/>
    <p:sldId id="380" r:id="rId8"/>
    <p:sldId id="381" r:id="rId9"/>
    <p:sldId id="373" r:id="rId10"/>
    <p:sldId id="383" r:id="rId11"/>
    <p:sldId id="275" r:id="rId12"/>
    <p:sldId id="388" r:id="rId13"/>
    <p:sldId id="384" r:id="rId14"/>
    <p:sldId id="387" r:id="rId15"/>
    <p:sldId id="385" r:id="rId16"/>
    <p:sldId id="274" r:id="rId17"/>
    <p:sldId id="259" r:id="rId18"/>
    <p:sldId id="379" r:id="rId19"/>
    <p:sldId id="272"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10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330EA-9F33-47FB-B4E3-007241E95599}" type="datetimeFigureOut">
              <a:rPr lang="cs-CZ" smtClean="0"/>
              <a:t>26.04.2023</a:t>
            </a:fld>
            <a:endParaRPr lang="cs-C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7AC74-F902-4242-AD34-7628B13E0D92}" type="slidenum">
              <a:rPr lang="cs-CZ" smtClean="0"/>
              <a:t>‹#›</a:t>
            </a:fld>
            <a:endParaRPr lang="cs-CZ"/>
          </a:p>
        </p:txBody>
      </p:sp>
    </p:spTree>
    <p:extLst>
      <p:ext uri="{BB962C8B-B14F-4D97-AF65-F5344CB8AC3E}">
        <p14:creationId xmlns:p14="http://schemas.microsoft.com/office/powerpoint/2010/main" val="3914833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55F7AC74-F902-4242-AD34-7628B13E0D92}" type="slidenum">
              <a:rPr lang="cs-CZ" smtClean="0"/>
              <a:t>17</a:t>
            </a:fld>
            <a:endParaRPr lang="cs-CZ"/>
          </a:p>
        </p:txBody>
      </p:sp>
    </p:spTree>
    <p:extLst>
      <p:ext uri="{BB962C8B-B14F-4D97-AF65-F5344CB8AC3E}">
        <p14:creationId xmlns:p14="http://schemas.microsoft.com/office/powerpoint/2010/main" val="843874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6B6F-91C1-432D-A7C0-DA58B94A65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cs-CZ"/>
          </a:p>
        </p:txBody>
      </p:sp>
      <p:sp>
        <p:nvSpPr>
          <p:cNvPr id="3" name="Subtitle 2">
            <a:extLst>
              <a:ext uri="{FF2B5EF4-FFF2-40B4-BE49-F238E27FC236}">
                <a16:creationId xmlns:a16="http://schemas.microsoft.com/office/drawing/2014/main" id="{CB8842BE-0AF8-4F12-AC93-326CEBC297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cs-CZ"/>
          </a:p>
        </p:txBody>
      </p:sp>
      <p:sp>
        <p:nvSpPr>
          <p:cNvPr id="4" name="Date Placeholder 3">
            <a:extLst>
              <a:ext uri="{FF2B5EF4-FFF2-40B4-BE49-F238E27FC236}">
                <a16:creationId xmlns:a16="http://schemas.microsoft.com/office/drawing/2014/main" id="{20A84F6E-2F9A-482A-A398-CBFED9223140}"/>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34F0CE68-98E6-4DCF-B0C8-D9EF4E13FE17}"/>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688FD0E-EA33-44B8-ABE6-550C12559E4C}"/>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4945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48E9-4CD9-4E54-834F-5203CEE2C10A}"/>
              </a:ext>
            </a:extLst>
          </p:cNvPr>
          <p:cNvSpPr>
            <a:spLocks noGrp="1"/>
          </p:cNvSpPr>
          <p:nvPr>
            <p:ph type="title"/>
          </p:nvPr>
        </p:nvSpPr>
        <p:spPr/>
        <p:txBody>
          <a:bodyPr/>
          <a:lstStyle/>
          <a:p>
            <a:r>
              <a:rPr lang="en-US"/>
              <a:t>Click to edit Master title style</a:t>
            </a:r>
            <a:endParaRPr lang="cs-CZ"/>
          </a:p>
        </p:txBody>
      </p:sp>
      <p:sp>
        <p:nvSpPr>
          <p:cNvPr id="3" name="Vertical Text Placeholder 2">
            <a:extLst>
              <a:ext uri="{FF2B5EF4-FFF2-40B4-BE49-F238E27FC236}">
                <a16:creationId xmlns:a16="http://schemas.microsoft.com/office/drawing/2014/main" id="{47801CBC-6984-4905-A674-0A8FF0CD47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Date Placeholder 3">
            <a:extLst>
              <a:ext uri="{FF2B5EF4-FFF2-40B4-BE49-F238E27FC236}">
                <a16:creationId xmlns:a16="http://schemas.microsoft.com/office/drawing/2014/main" id="{40653F39-CFA6-4ED3-8D2B-002A57AD657E}"/>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561FC26E-94CD-427C-86DA-484BCAAE603D}"/>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6EE546D0-79E1-4764-87E0-95819205F859}"/>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2720816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76C0C4-C054-4B71-925D-D86EB8A0EA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cs-CZ"/>
          </a:p>
        </p:txBody>
      </p:sp>
      <p:sp>
        <p:nvSpPr>
          <p:cNvPr id="3" name="Vertical Text Placeholder 2">
            <a:extLst>
              <a:ext uri="{FF2B5EF4-FFF2-40B4-BE49-F238E27FC236}">
                <a16:creationId xmlns:a16="http://schemas.microsoft.com/office/drawing/2014/main" id="{0ECD16C1-BC5E-4E10-921B-A45295DD9C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Date Placeholder 3">
            <a:extLst>
              <a:ext uri="{FF2B5EF4-FFF2-40B4-BE49-F238E27FC236}">
                <a16:creationId xmlns:a16="http://schemas.microsoft.com/office/drawing/2014/main" id="{62A505E4-9218-485A-879D-03BD7DE6DEDD}"/>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DE4CD75C-B0C8-4374-9DAF-BDF503547163}"/>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B933B779-B314-4C58-B535-9B8D3CBDEDC9}"/>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3310887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A4B99-0EA0-4665-863F-F20534202074}"/>
              </a:ext>
            </a:extLst>
          </p:cNvPr>
          <p:cNvSpPr>
            <a:spLocks noGrp="1"/>
          </p:cNvSpPr>
          <p:nvPr>
            <p:ph type="title"/>
          </p:nvPr>
        </p:nvSpPr>
        <p:spPr/>
        <p:txBody>
          <a:bodyPr/>
          <a:lstStyle/>
          <a:p>
            <a:r>
              <a:rPr lang="en-US"/>
              <a:t>Click to edit Master title style</a:t>
            </a:r>
            <a:endParaRPr lang="cs-CZ"/>
          </a:p>
        </p:txBody>
      </p:sp>
      <p:sp>
        <p:nvSpPr>
          <p:cNvPr id="3" name="Content Placeholder 2">
            <a:extLst>
              <a:ext uri="{FF2B5EF4-FFF2-40B4-BE49-F238E27FC236}">
                <a16:creationId xmlns:a16="http://schemas.microsoft.com/office/drawing/2014/main" id="{2D80BEFC-0BD3-4C47-ABC0-34FA7FE4A4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Date Placeholder 3">
            <a:extLst>
              <a:ext uri="{FF2B5EF4-FFF2-40B4-BE49-F238E27FC236}">
                <a16:creationId xmlns:a16="http://schemas.microsoft.com/office/drawing/2014/main" id="{5023E5AD-C84A-4577-86CC-B861A8F79E17}"/>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BEABB048-6FDA-47EE-A640-A887702EB295}"/>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52BC38F4-75F2-4E13-97EE-D305CF34C6A8}"/>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54108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F2A9A-AB28-4836-84A5-93A9A8C3CE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cs-CZ"/>
          </a:p>
        </p:txBody>
      </p:sp>
      <p:sp>
        <p:nvSpPr>
          <p:cNvPr id="3" name="Text Placeholder 2">
            <a:extLst>
              <a:ext uri="{FF2B5EF4-FFF2-40B4-BE49-F238E27FC236}">
                <a16:creationId xmlns:a16="http://schemas.microsoft.com/office/drawing/2014/main" id="{AC063C06-863E-440C-8A4F-DAD1D7CC54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64B67F-1D37-4D9C-9A0A-DB7A93B84B7F}"/>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63FCED08-410B-4882-A694-808616C6DCCD}"/>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6FDB968E-A0DF-4211-89E7-590DC3AA4DEB}"/>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400706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ED43F-4805-47CB-A18B-F41F3026F342}"/>
              </a:ext>
            </a:extLst>
          </p:cNvPr>
          <p:cNvSpPr>
            <a:spLocks noGrp="1"/>
          </p:cNvSpPr>
          <p:nvPr>
            <p:ph type="title"/>
          </p:nvPr>
        </p:nvSpPr>
        <p:spPr/>
        <p:txBody>
          <a:bodyPr/>
          <a:lstStyle/>
          <a:p>
            <a:r>
              <a:rPr lang="en-US"/>
              <a:t>Click to edit Master title style</a:t>
            </a:r>
            <a:endParaRPr lang="cs-CZ"/>
          </a:p>
        </p:txBody>
      </p:sp>
      <p:sp>
        <p:nvSpPr>
          <p:cNvPr id="3" name="Content Placeholder 2">
            <a:extLst>
              <a:ext uri="{FF2B5EF4-FFF2-40B4-BE49-F238E27FC236}">
                <a16:creationId xmlns:a16="http://schemas.microsoft.com/office/drawing/2014/main" id="{EFF7E715-DC2E-445F-AA3C-9B5241C36B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Content Placeholder 3">
            <a:extLst>
              <a:ext uri="{FF2B5EF4-FFF2-40B4-BE49-F238E27FC236}">
                <a16:creationId xmlns:a16="http://schemas.microsoft.com/office/drawing/2014/main" id="{DBD3893E-EAA7-4F1D-908B-7E3C2AA31D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Date Placeholder 4">
            <a:extLst>
              <a:ext uri="{FF2B5EF4-FFF2-40B4-BE49-F238E27FC236}">
                <a16:creationId xmlns:a16="http://schemas.microsoft.com/office/drawing/2014/main" id="{88D37014-89A5-4411-9B8D-9D6D1EB39413}"/>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6" name="Footer Placeholder 5">
            <a:extLst>
              <a:ext uri="{FF2B5EF4-FFF2-40B4-BE49-F238E27FC236}">
                <a16:creationId xmlns:a16="http://schemas.microsoft.com/office/drawing/2014/main" id="{840C6788-9041-46F9-AE63-2D23B07F3157}"/>
              </a:ext>
            </a:extLst>
          </p:cNvPr>
          <p:cNvSpPr>
            <a:spLocks noGrp="1"/>
          </p:cNvSpPr>
          <p:nvPr>
            <p:ph type="ftr" sz="quarter" idx="11"/>
          </p:nvPr>
        </p:nvSpPr>
        <p:spPr/>
        <p:txBody>
          <a:bodyPr/>
          <a:lstStyle/>
          <a:p>
            <a:endParaRPr lang="cs-CZ"/>
          </a:p>
        </p:txBody>
      </p:sp>
      <p:sp>
        <p:nvSpPr>
          <p:cNvPr id="7" name="Slide Number Placeholder 6">
            <a:extLst>
              <a:ext uri="{FF2B5EF4-FFF2-40B4-BE49-F238E27FC236}">
                <a16:creationId xmlns:a16="http://schemas.microsoft.com/office/drawing/2014/main" id="{2E22FF78-1788-4DA1-9671-C05DE58E4B8C}"/>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3647530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9682-9DB2-4E76-AA75-59B9CE4BE516}"/>
              </a:ext>
            </a:extLst>
          </p:cNvPr>
          <p:cNvSpPr>
            <a:spLocks noGrp="1"/>
          </p:cNvSpPr>
          <p:nvPr>
            <p:ph type="title"/>
          </p:nvPr>
        </p:nvSpPr>
        <p:spPr>
          <a:xfrm>
            <a:off x="839788" y="365125"/>
            <a:ext cx="10515600" cy="1325563"/>
          </a:xfrm>
        </p:spPr>
        <p:txBody>
          <a:bodyPr/>
          <a:lstStyle/>
          <a:p>
            <a:r>
              <a:rPr lang="en-US"/>
              <a:t>Click to edit Master title style</a:t>
            </a:r>
            <a:endParaRPr lang="cs-CZ"/>
          </a:p>
        </p:txBody>
      </p:sp>
      <p:sp>
        <p:nvSpPr>
          <p:cNvPr id="3" name="Text Placeholder 2">
            <a:extLst>
              <a:ext uri="{FF2B5EF4-FFF2-40B4-BE49-F238E27FC236}">
                <a16:creationId xmlns:a16="http://schemas.microsoft.com/office/drawing/2014/main" id="{82F5B525-E50C-42B5-9476-C628EC7548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F386FD-CBD1-4000-BDC9-E69D34BAF1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Text Placeholder 4">
            <a:extLst>
              <a:ext uri="{FF2B5EF4-FFF2-40B4-BE49-F238E27FC236}">
                <a16:creationId xmlns:a16="http://schemas.microsoft.com/office/drawing/2014/main" id="{F1089472-41B6-476E-9F86-B4F7C159B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77C7AC-CF7E-4259-8BE0-DBFFE04E84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7" name="Date Placeholder 6">
            <a:extLst>
              <a:ext uri="{FF2B5EF4-FFF2-40B4-BE49-F238E27FC236}">
                <a16:creationId xmlns:a16="http://schemas.microsoft.com/office/drawing/2014/main" id="{462D5057-7FD1-470D-A217-91D754AFBA43}"/>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8" name="Footer Placeholder 7">
            <a:extLst>
              <a:ext uri="{FF2B5EF4-FFF2-40B4-BE49-F238E27FC236}">
                <a16:creationId xmlns:a16="http://schemas.microsoft.com/office/drawing/2014/main" id="{F4E0D58A-96DA-4922-97F8-DCD9EE912192}"/>
              </a:ext>
            </a:extLst>
          </p:cNvPr>
          <p:cNvSpPr>
            <a:spLocks noGrp="1"/>
          </p:cNvSpPr>
          <p:nvPr>
            <p:ph type="ftr" sz="quarter" idx="11"/>
          </p:nvPr>
        </p:nvSpPr>
        <p:spPr/>
        <p:txBody>
          <a:bodyPr/>
          <a:lstStyle/>
          <a:p>
            <a:endParaRPr lang="cs-CZ"/>
          </a:p>
        </p:txBody>
      </p:sp>
      <p:sp>
        <p:nvSpPr>
          <p:cNvPr id="9" name="Slide Number Placeholder 8">
            <a:extLst>
              <a:ext uri="{FF2B5EF4-FFF2-40B4-BE49-F238E27FC236}">
                <a16:creationId xmlns:a16="http://schemas.microsoft.com/office/drawing/2014/main" id="{5D8B6755-AB05-41F5-815D-E51BD6E5F30E}"/>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17439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7E784-2AAA-415B-8950-A2DF8BA4DC2F}"/>
              </a:ext>
            </a:extLst>
          </p:cNvPr>
          <p:cNvSpPr>
            <a:spLocks noGrp="1"/>
          </p:cNvSpPr>
          <p:nvPr>
            <p:ph type="title"/>
          </p:nvPr>
        </p:nvSpPr>
        <p:spPr/>
        <p:txBody>
          <a:bodyPr/>
          <a:lstStyle/>
          <a:p>
            <a:r>
              <a:rPr lang="en-US"/>
              <a:t>Click to edit Master title style</a:t>
            </a:r>
            <a:endParaRPr lang="cs-CZ"/>
          </a:p>
        </p:txBody>
      </p:sp>
      <p:sp>
        <p:nvSpPr>
          <p:cNvPr id="3" name="Date Placeholder 2">
            <a:extLst>
              <a:ext uri="{FF2B5EF4-FFF2-40B4-BE49-F238E27FC236}">
                <a16:creationId xmlns:a16="http://schemas.microsoft.com/office/drawing/2014/main" id="{5D1D3167-2458-4163-B79B-2C8D392286A3}"/>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4" name="Footer Placeholder 3">
            <a:extLst>
              <a:ext uri="{FF2B5EF4-FFF2-40B4-BE49-F238E27FC236}">
                <a16:creationId xmlns:a16="http://schemas.microsoft.com/office/drawing/2014/main" id="{3C6184CB-CBD5-473A-BC48-796C16D5533B}"/>
              </a:ext>
            </a:extLst>
          </p:cNvPr>
          <p:cNvSpPr>
            <a:spLocks noGrp="1"/>
          </p:cNvSpPr>
          <p:nvPr>
            <p:ph type="ftr" sz="quarter" idx="11"/>
          </p:nvPr>
        </p:nvSpPr>
        <p:spPr/>
        <p:txBody>
          <a:bodyPr/>
          <a:lstStyle/>
          <a:p>
            <a:endParaRPr lang="cs-CZ"/>
          </a:p>
        </p:txBody>
      </p:sp>
      <p:sp>
        <p:nvSpPr>
          <p:cNvPr id="5" name="Slide Number Placeholder 4">
            <a:extLst>
              <a:ext uri="{FF2B5EF4-FFF2-40B4-BE49-F238E27FC236}">
                <a16:creationId xmlns:a16="http://schemas.microsoft.com/office/drawing/2014/main" id="{698961BF-DB49-44E9-8065-DF6DB1C4395B}"/>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1477788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CD913F-996F-4DF1-BAE2-7779A9146AE2}"/>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3" name="Footer Placeholder 2">
            <a:extLst>
              <a:ext uri="{FF2B5EF4-FFF2-40B4-BE49-F238E27FC236}">
                <a16:creationId xmlns:a16="http://schemas.microsoft.com/office/drawing/2014/main" id="{5AB05C31-9E28-4F85-99B7-39DE847080EB}"/>
              </a:ext>
            </a:extLst>
          </p:cNvPr>
          <p:cNvSpPr>
            <a:spLocks noGrp="1"/>
          </p:cNvSpPr>
          <p:nvPr>
            <p:ph type="ftr" sz="quarter" idx="11"/>
          </p:nvPr>
        </p:nvSpPr>
        <p:spPr/>
        <p:txBody>
          <a:bodyPr/>
          <a:lstStyle/>
          <a:p>
            <a:endParaRPr lang="cs-CZ"/>
          </a:p>
        </p:txBody>
      </p:sp>
      <p:sp>
        <p:nvSpPr>
          <p:cNvPr id="4" name="Slide Number Placeholder 3">
            <a:extLst>
              <a:ext uri="{FF2B5EF4-FFF2-40B4-BE49-F238E27FC236}">
                <a16:creationId xmlns:a16="http://schemas.microsoft.com/office/drawing/2014/main" id="{FE7767E5-B53F-4019-92D9-EB03CBE3209D}"/>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2609165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AFDD8-D9A8-4D8D-B11A-2A45C8B5D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cs-CZ"/>
          </a:p>
        </p:txBody>
      </p:sp>
      <p:sp>
        <p:nvSpPr>
          <p:cNvPr id="3" name="Content Placeholder 2">
            <a:extLst>
              <a:ext uri="{FF2B5EF4-FFF2-40B4-BE49-F238E27FC236}">
                <a16:creationId xmlns:a16="http://schemas.microsoft.com/office/drawing/2014/main" id="{47D69CBC-3DAC-478F-83EC-B77C573DC5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Text Placeholder 3">
            <a:extLst>
              <a:ext uri="{FF2B5EF4-FFF2-40B4-BE49-F238E27FC236}">
                <a16:creationId xmlns:a16="http://schemas.microsoft.com/office/drawing/2014/main" id="{5DC1145F-9785-4361-8BB2-06023F2874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D4A980-B84E-4455-8435-A11EA38913BE}"/>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6" name="Footer Placeholder 5">
            <a:extLst>
              <a:ext uri="{FF2B5EF4-FFF2-40B4-BE49-F238E27FC236}">
                <a16:creationId xmlns:a16="http://schemas.microsoft.com/office/drawing/2014/main" id="{4287A0F0-AF21-4579-890C-7043BD9B8009}"/>
              </a:ext>
            </a:extLst>
          </p:cNvPr>
          <p:cNvSpPr>
            <a:spLocks noGrp="1"/>
          </p:cNvSpPr>
          <p:nvPr>
            <p:ph type="ftr" sz="quarter" idx="11"/>
          </p:nvPr>
        </p:nvSpPr>
        <p:spPr/>
        <p:txBody>
          <a:bodyPr/>
          <a:lstStyle/>
          <a:p>
            <a:endParaRPr lang="cs-CZ"/>
          </a:p>
        </p:txBody>
      </p:sp>
      <p:sp>
        <p:nvSpPr>
          <p:cNvPr id="7" name="Slide Number Placeholder 6">
            <a:extLst>
              <a:ext uri="{FF2B5EF4-FFF2-40B4-BE49-F238E27FC236}">
                <a16:creationId xmlns:a16="http://schemas.microsoft.com/office/drawing/2014/main" id="{DB3EAEA3-68A8-4555-9BC7-1B21267D3456}"/>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4205454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4F90A-A0DC-44D2-94C0-F31BD43364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cs-CZ"/>
          </a:p>
        </p:txBody>
      </p:sp>
      <p:sp>
        <p:nvSpPr>
          <p:cNvPr id="3" name="Picture Placeholder 2">
            <a:extLst>
              <a:ext uri="{FF2B5EF4-FFF2-40B4-BE49-F238E27FC236}">
                <a16:creationId xmlns:a16="http://schemas.microsoft.com/office/drawing/2014/main" id="{B62BB505-1A96-4404-93FF-815F5AB545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a:extLst>
              <a:ext uri="{FF2B5EF4-FFF2-40B4-BE49-F238E27FC236}">
                <a16:creationId xmlns:a16="http://schemas.microsoft.com/office/drawing/2014/main" id="{87905943-A75F-4CFA-9590-A9CAB62C34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ABBF18-1FA4-4C78-BEDF-CC6C32DD2B26}"/>
              </a:ext>
            </a:extLst>
          </p:cNvPr>
          <p:cNvSpPr>
            <a:spLocks noGrp="1"/>
          </p:cNvSpPr>
          <p:nvPr>
            <p:ph type="dt" sz="half" idx="10"/>
          </p:nvPr>
        </p:nvSpPr>
        <p:spPr/>
        <p:txBody>
          <a:bodyPr/>
          <a:lstStyle/>
          <a:p>
            <a:fld id="{10B8B2C6-4ABC-4AA2-B9ED-B94AB14B9740}" type="datetimeFigureOut">
              <a:rPr lang="cs-CZ" smtClean="0"/>
              <a:t>26.04.2023</a:t>
            </a:fld>
            <a:endParaRPr lang="cs-CZ"/>
          </a:p>
        </p:txBody>
      </p:sp>
      <p:sp>
        <p:nvSpPr>
          <p:cNvPr id="6" name="Footer Placeholder 5">
            <a:extLst>
              <a:ext uri="{FF2B5EF4-FFF2-40B4-BE49-F238E27FC236}">
                <a16:creationId xmlns:a16="http://schemas.microsoft.com/office/drawing/2014/main" id="{E240E19A-98C1-449A-8593-6E78BDD4CA42}"/>
              </a:ext>
            </a:extLst>
          </p:cNvPr>
          <p:cNvSpPr>
            <a:spLocks noGrp="1"/>
          </p:cNvSpPr>
          <p:nvPr>
            <p:ph type="ftr" sz="quarter" idx="11"/>
          </p:nvPr>
        </p:nvSpPr>
        <p:spPr/>
        <p:txBody>
          <a:bodyPr/>
          <a:lstStyle/>
          <a:p>
            <a:endParaRPr lang="cs-CZ"/>
          </a:p>
        </p:txBody>
      </p:sp>
      <p:sp>
        <p:nvSpPr>
          <p:cNvPr id="7" name="Slide Number Placeholder 6">
            <a:extLst>
              <a:ext uri="{FF2B5EF4-FFF2-40B4-BE49-F238E27FC236}">
                <a16:creationId xmlns:a16="http://schemas.microsoft.com/office/drawing/2014/main" id="{D8A05BE6-4320-47F3-9348-84A258925EDC}"/>
              </a:ext>
            </a:extLst>
          </p:cNvPr>
          <p:cNvSpPr>
            <a:spLocks noGrp="1"/>
          </p:cNvSpPr>
          <p:nvPr>
            <p:ph type="sldNum" sz="quarter" idx="12"/>
          </p:nvPr>
        </p:nvSpPr>
        <p:spPr/>
        <p:txBody>
          <a:bodyPr/>
          <a:lstStyle/>
          <a:p>
            <a:fld id="{EF5E6B38-4BB2-41EC-BA00-4826C9CA009F}" type="slidenum">
              <a:rPr lang="cs-CZ" smtClean="0"/>
              <a:t>‹#›</a:t>
            </a:fld>
            <a:endParaRPr lang="cs-CZ"/>
          </a:p>
        </p:txBody>
      </p:sp>
    </p:spTree>
    <p:extLst>
      <p:ext uri="{BB962C8B-B14F-4D97-AF65-F5344CB8AC3E}">
        <p14:creationId xmlns:p14="http://schemas.microsoft.com/office/powerpoint/2010/main" val="122015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318349-A859-4985-926E-D762756570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cs-CZ"/>
          </a:p>
        </p:txBody>
      </p:sp>
      <p:sp>
        <p:nvSpPr>
          <p:cNvPr id="3" name="Text Placeholder 2">
            <a:extLst>
              <a:ext uri="{FF2B5EF4-FFF2-40B4-BE49-F238E27FC236}">
                <a16:creationId xmlns:a16="http://schemas.microsoft.com/office/drawing/2014/main" id="{31BC083F-26E1-44A9-87A0-E040A13C8F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Date Placeholder 3">
            <a:extLst>
              <a:ext uri="{FF2B5EF4-FFF2-40B4-BE49-F238E27FC236}">
                <a16:creationId xmlns:a16="http://schemas.microsoft.com/office/drawing/2014/main" id="{3A1A104B-85E7-4477-B3BF-3AD2F7C215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8B2C6-4ABC-4AA2-B9ED-B94AB14B9740}" type="datetimeFigureOut">
              <a:rPr lang="cs-CZ" smtClean="0"/>
              <a:t>26.04.2023</a:t>
            </a:fld>
            <a:endParaRPr lang="cs-CZ"/>
          </a:p>
        </p:txBody>
      </p:sp>
      <p:sp>
        <p:nvSpPr>
          <p:cNvPr id="5" name="Footer Placeholder 4">
            <a:extLst>
              <a:ext uri="{FF2B5EF4-FFF2-40B4-BE49-F238E27FC236}">
                <a16:creationId xmlns:a16="http://schemas.microsoft.com/office/drawing/2014/main" id="{1B7AB6DA-F078-4F6E-9C2E-B2541578FF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a:extLst>
              <a:ext uri="{FF2B5EF4-FFF2-40B4-BE49-F238E27FC236}">
                <a16:creationId xmlns:a16="http://schemas.microsoft.com/office/drawing/2014/main" id="{EE7225E7-6443-47BE-8A97-5B0F490A21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E6B38-4BB2-41EC-BA00-4826C9CA009F}" type="slidenum">
              <a:rPr lang="cs-CZ" smtClean="0"/>
              <a:t>‹#›</a:t>
            </a:fld>
            <a:endParaRPr lang="cs-CZ"/>
          </a:p>
        </p:txBody>
      </p:sp>
    </p:spTree>
    <p:extLst>
      <p:ext uri="{BB962C8B-B14F-4D97-AF65-F5344CB8AC3E}">
        <p14:creationId xmlns:p14="http://schemas.microsoft.com/office/powerpoint/2010/main" val="2819088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2363-4FB5-4417-BC66-5B369F4C4C48}"/>
              </a:ext>
            </a:extLst>
          </p:cNvPr>
          <p:cNvSpPr>
            <a:spLocks noGrp="1"/>
          </p:cNvSpPr>
          <p:nvPr>
            <p:ph type="ctrTitle"/>
          </p:nvPr>
        </p:nvSpPr>
        <p:spPr>
          <a:xfrm>
            <a:off x="1441806" y="519040"/>
            <a:ext cx="9541267" cy="2387600"/>
          </a:xfrm>
        </p:spPr>
        <p:txBody>
          <a:bodyPr>
            <a:normAutofit/>
          </a:bodyPr>
          <a:lstStyle/>
          <a:p>
            <a:r>
              <a:rPr lang="cs-CZ" b="1" dirty="0" err="1">
                <a:latin typeface="Garamond" panose="02020404030301010803" pitchFamily="18" charset="0"/>
              </a:rPr>
              <a:t>Contemporary</a:t>
            </a:r>
            <a:r>
              <a:rPr lang="cs-CZ" b="1" dirty="0">
                <a:latin typeface="Garamond" panose="02020404030301010803" pitchFamily="18" charset="0"/>
              </a:rPr>
              <a:t> </a:t>
            </a:r>
            <a:r>
              <a:rPr lang="cs-CZ" b="1" dirty="0" err="1">
                <a:latin typeface="Garamond" panose="02020404030301010803" pitchFamily="18" charset="0"/>
              </a:rPr>
              <a:t>Theories</a:t>
            </a:r>
            <a:r>
              <a:rPr lang="cs-CZ" b="1" dirty="0">
                <a:latin typeface="Garamond" panose="02020404030301010803" pitchFamily="18" charset="0"/>
              </a:rPr>
              <a:t> </a:t>
            </a:r>
            <a:r>
              <a:rPr lang="cs-CZ" b="1" dirty="0" err="1">
                <a:latin typeface="Garamond" panose="02020404030301010803" pitchFamily="18" charset="0"/>
              </a:rPr>
              <a:t>of</a:t>
            </a:r>
            <a:r>
              <a:rPr lang="cs-CZ" b="1" dirty="0">
                <a:latin typeface="Garamond" panose="02020404030301010803" pitchFamily="18" charset="0"/>
              </a:rPr>
              <a:t> </a:t>
            </a:r>
            <a:r>
              <a:rPr lang="cs-CZ" b="1" dirty="0" err="1">
                <a:latin typeface="Garamond" panose="02020404030301010803" pitchFamily="18" charset="0"/>
              </a:rPr>
              <a:t>Consciousness</a:t>
            </a:r>
            <a:endParaRPr lang="cs-CZ" b="1" dirty="0">
              <a:latin typeface="Garamond" panose="02020404030301010803" pitchFamily="18" charset="0"/>
            </a:endParaRPr>
          </a:p>
        </p:txBody>
      </p:sp>
      <p:sp>
        <p:nvSpPr>
          <p:cNvPr id="3" name="Subtitle 2">
            <a:extLst>
              <a:ext uri="{FF2B5EF4-FFF2-40B4-BE49-F238E27FC236}">
                <a16:creationId xmlns:a16="http://schemas.microsoft.com/office/drawing/2014/main" id="{E345BE60-A807-42B1-B762-0BFFB1709F2B}"/>
              </a:ext>
            </a:extLst>
          </p:cNvPr>
          <p:cNvSpPr>
            <a:spLocks noGrp="1"/>
          </p:cNvSpPr>
          <p:nvPr>
            <p:ph type="subTitle" idx="1"/>
          </p:nvPr>
        </p:nvSpPr>
        <p:spPr>
          <a:xfrm>
            <a:off x="1332823" y="2906640"/>
            <a:ext cx="9144000" cy="1655762"/>
          </a:xfrm>
        </p:spPr>
        <p:txBody>
          <a:bodyPr>
            <a:normAutofit/>
          </a:bodyPr>
          <a:lstStyle/>
          <a:p>
            <a:r>
              <a:rPr lang="en-GB" sz="4800" b="1" dirty="0">
                <a:solidFill>
                  <a:srgbClr val="C00000"/>
                </a:solidFill>
                <a:latin typeface="Garamond" panose="02020404030301010803" pitchFamily="18" charset="0"/>
              </a:rPr>
              <a:t>8</a:t>
            </a:r>
            <a:endParaRPr lang="cs-CZ" sz="4800" b="1" dirty="0">
              <a:solidFill>
                <a:srgbClr val="C00000"/>
              </a:solidFill>
              <a:latin typeface="Garamond" panose="02020404030301010803" pitchFamily="18" charset="0"/>
            </a:endParaRPr>
          </a:p>
          <a:p>
            <a:r>
              <a:rPr lang="en-GB" sz="4800" b="1" dirty="0" err="1">
                <a:latin typeface="Garamond" panose="02020404030301010803" pitchFamily="18" charset="0"/>
              </a:rPr>
              <a:t>Panpsych</a:t>
            </a:r>
            <a:r>
              <a:rPr lang="cs-CZ" sz="4800" b="1" dirty="0" err="1">
                <a:latin typeface="Garamond" panose="02020404030301010803" pitchFamily="18" charset="0"/>
              </a:rPr>
              <a:t>ism</a:t>
            </a:r>
            <a:endParaRPr lang="cs-CZ" sz="4800" b="1" dirty="0">
              <a:latin typeface="Garamond" panose="02020404030301010803" pitchFamily="18" charset="0"/>
            </a:endParaRPr>
          </a:p>
        </p:txBody>
      </p:sp>
    </p:spTree>
    <p:extLst>
      <p:ext uri="{BB962C8B-B14F-4D97-AF65-F5344CB8AC3E}">
        <p14:creationId xmlns:p14="http://schemas.microsoft.com/office/powerpoint/2010/main" val="105154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35E2-1D2D-107B-13AD-A12B9858C2E1}"/>
              </a:ext>
            </a:extLst>
          </p:cNvPr>
          <p:cNvSpPr>
            <a:spLocks noGrp="1"/>
          </p:cNvSpPr>
          <p:nvPr>
            <p:ph type="title"/>
          </p:nvPr>
        </p:nvSpPr>
        <p:spPr>
          <a:xfrm>
            <a:off x="664580" y="318827"/>
            <a:ext cx="10515600" cy="1325563"/>
          </a:xfrm>
        </p:spPr>
        <p:txBody>
          <a:bodyPr>
            <a:normAutofit/>
          </a:bodyPr>
          <a:lstStyle/>
          <a:p>
            <a:r>
              <a:rPr lang="en-GB" sz="3600" b="1" dirty="0">
                <a:solidFill>
                  <a:srgbClr val="C00000"/>
                </a:solidFill>
                <a:latin typeface="Garamond" panose="02020404030301010803" pitchFamily="18" charset="0"/>
              </a:rPr>
              <a:t>Anti-</a:t>
            </a:r>
            <a:r>
              <a:rPr lang="en-GB" sz="3600" b="1" dirty="0" err="1">
                <a:solidFill>
                  <a:srgbClr val="C00000"/>
                </a:solidFill>
                <a:latin typeface="Garamond" panose="02020404030301010803" pitchFamily="18" charset="0"/>
              </a:rPr>
              <a:t>emergentism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DBCD33B1-FB08-D0EB-B422-22DC67321A08}"/>
              </a:ext>
            </a:extLst>
          </p:cNvPr>
          <p:cNvSpPr>
            <a:spLocks noGrp="1"/>
          </p:cNvSpPr>
          <p:nvPr>
            <p:ph idx="1"/>
          </p:nvPr>
        </p:nvSpPr>
        <p:spPr>
          <a:xfrm>
            <a:off x="838200" y="1362638"/>
            <a:ext cx="10515600" cy="4351338"/>
          </a:xfrm>
        </p:spPr>
        <p:txBody>
          <a:bodyPr>
            <a:normAutofit fontScale="92500" lnSpcReduction="10000"/>
          </a:bodyPr>
          <a:lstStyle/>
          <a:p>
            <a:r>
              <a:rPr lang="en-US" dirty="0">
                <a:effectLst/>
                <a:latin typeface="Garamond" panose="02020404030301010803" pitchFamily="18" charset="0"/>
              </a:rPr>
              <a:t>Emergence: ‘For Y truly to emerge from X is for Y to arise from or out of X</a:t>
            </a:r>
            <a:br>
              <a:rPr lang="en-US" dirty="0">
                <a:latin typeface="Garamond" panose="02020404030301010803" pitchFamily="18" charset="0"/>
              </a:rPr>
            </a:br>
            <a:r>
              <a:rPr lang="en-US" dirty="0">
                <a:effectLst/>
                <a:latin typeface="Garamond" panose="02020404030301010803" pitchFamily="18" charset="0"/>
              </a:rPr>
              <a:t>or be given in or with Y </a:t>
            </a:r>
            <a:r>
              <a:rPr lang="en-US" i="1" dirty="0">
                <a:effectLst/>
                <a:latin typeface="Garamond" panose="02020404030301010803" pitchFamily="18" charset="0"/>
              </a:rPr>
              <a:t>given how X is</a:t>
            </a:r>
            <a:r>
              <a:rPr lang="en-US" dirty="0">
                <a:effectLst/>
                <a:latin typeface="Garamond" panose="02020404030301010803" pitchFamily="18" charset="0"/>
              </a:rPr>
              <a:t>.’ </a:t>
            </a:r>
            <a:endParaRPr lang="en-GB" dirty="0">
              <a:latin typeface="Garamond" panose="02020404030301010803" pitchFamily="18" charset="0"/>
            </a:endParaRPr>
          </a:p>
          <a:p>
            <a:r>
              <a:rPr lang="en-GB" dirty="0">
                <a:latin typeface="Garamond" panose="02020404030301010803" pitchFamily="18" charset="0"/>
              </a:rPr>
              <a:t>Analogies with the liquidity of water are in fact disanalogies</a:t>
            </a:r>
          </a:p>
          <a:p>
            <a:r>
              <a:rPr lang="en-GB" dirty="0">
                <a:latin typeface="Garamond" panose="02020404030301010803" pitchFamily="18" charset="0"/>
              </a:rPr>
              <a:t>The analogy would be from the non-extended to the extended since all the ‘</a:t>
            </a:r>
            <a:r>
              <a:rPr lang="en-GB" dirty="0" err="1">
                <a:latin typeface="Garamond" panose="02020404030301010803" pitchFamily="18" charset="0"/>
              </a:rPr>
              <a:t>ultimates</a:t>
            </a:r>
            <a:r>
              <a:rPr lang="en-GB" dirty="0">
                <a:latin typeface="Garamond" panose="02020404030301010803" pitchFamily="18" charset="0"/>
              </a:rPr>
              <a:t>’ of physics, by their necessary implication in fields, are extended.</a:t>
            </a:r>
          </a:p>
          <a:p>
            <a:r>
              <a:rPr lang="en-GB" dirty="0">
                <a:latin typeface="Garamond" panose="02020404030301010803" pitchFamily="18" charset="0"/>
              </a:rPr>
              <a:t>The ‘brute </a:t>
            </a:r>
            <a:r>
              <a:rPr lang="en-GB" dirty="0" err="1">
                <a:latin typeface="Garamond" panose="02020404030301010803" pitchFamily="18" charset="0"/>
              </a:rPr>
              <a:t>emergentism</a:t>
            </a:r>
            <a:r>
              <a:rPr lang="en-GB" dirty="0">
                <a:latin typeface="Garamond" panose="02020404030301010803" pitchFamily="18" charset="0"/>
              </a:rPr>
              <a:t>’ of the experiential emerging from the non-experiential would be a continuous ‘miracle’.</a:t>
            </a:r>
          </a:p>
          <a:p>
            <a:r>
              <a:rPr lang="en-US" dirty="0">
                <a:latin typeface="Garamond" panose="02020404030301010803" pitchFamily="18" charset="0"/>
              </a:rPr>
              <a:t>‘</a:t>
            </a:r>
            <a:r>
              <a:rPr lang="en-US" dirty="0">
                <a:effectLst/>
                <a:latin typeface="Garamond" panose="02020404030301010803" pitchFamily="18" charset="0"/>
              </a:rPr>
              <a:t>brute emergence is by definition a miracle every time it occurs, for it is true by hypothesis that in brute emergence there is absolutely nothing about X, the emerged-from, in virtue of which Y, the emerger, emerges from it.’ Strawson, ‘Real Materialism’, p. 65.</a:t>
            </a:r>
            <a:endParaRPr lang="cs-CZ" dirty="0">
              <a:latin typeface="Garamond" panose="02020404030301010803" pitchFamily="18" charset="0"/>
            </a:endParaRPr>
          </a:p>
        </p:txBody>
      </p:sp>
    </p:spTree>
    <p:extLst>
      <p:ext uri="{BB962C8B-B14F-4D97-AF65-F5344CB8AC3E}">
        <p14:creationId xmlns:p14="http://schemas.microsoft.com/office/powerpoint/2010/main" val="3259409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1DDB0-5F8C-4D79-B197-74F8CA1C50BF}"/>
              </a:ext>
            </a:extLst>
          </p:cNvPr>
          <p:cNvSpPr>
            <a:spLocks noGrp="1"/>
          </p:cNvSpPr>
          <p:nvPr>
            <p:ph type="title"/>
          </p:nvPr>
        </p:nvSpPr>
        <p:spPr>
          <a:xfrm>
            <a:off x="2393758" y="1441311"/>
            <a:ext cx="10515600" cy="1325563"/>
          </a:xfrm>
        </p:spPr>
        <p:txBody>
          <a:bodyPr>
            <a:normAutofit/>
          </a:bodyPr>
          <a:lstStyle/>
          <a:p>
            <a:r>
              <a:rPr lang="en-GB" sz="3600" b="1" dirty="0">
                <a:solidFill>
                  <a:srgbClr val="C00000"/>
                </a:solidFill>
                <a:latin typeface="Garamond" panose="02020404030301010803" pitchFamily="18" charset="0"/>
              </a:rPr>
              <a:t>Continuity vs Emergence</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CF965B61-D881-4D00-8813-C5A9EED0AFBC}"/>
              </a:ext>
            </a:extLst>
          </p:cNvPr>
          <p:cNvSpPr>
            <a:spLocks noGrp="1"/>
          </p:cNvSpPr>
          <p:nvPr>
            <p:ph idx="1"/>
          </p:nvPr>
        </p:nvSpPr>
        <p:spPr>
          <a:xfrm>
            <a:off x="2862209" y="2506662"/>
            <a:ext cx="10515600" cy="4351338"/>
          </a:xfrm>
        </p:spPr>
        <p:txBody>
          <a:bodyPr>
            <a:normAutofit/>
          </a:bodyPr>
          <a:lstStyle/>
          <a:p>
            <a:pPr marL="0" indent="0">
              <a:buNone/>
            </a:pPr>
            <a:r>
              <a:rPr lang="en-GB" sz="4400" dirty="0">
                <a:latin typeface="Garamond" panose="02020404030301010803" pitchFamily="18" charset="0"/>
              </a:rPr>
              <a:t>‘</a:t>
            </a:r>
            <a:r>
              <a:rPr lang="en-GB" sz="4400" i="1" dirty="0">
                <a:latin typeface="Garamond" panose="02020404030301010803" pitchFamily="18" charset="0"/>
              </a:rPr>
              <a:t>Natura non </a:t>
            </a:r>
            <a:r>
              <a:rPr lang="en-GB" sz="4400" i="1" dirty="0" err="1">
                <a:latin typeface="Garamond" panose="02020404030301010803" pitchFamily="18" charset="0"/>
              </a:rPr>
              <a:t>facit</a:t>
            </a:r>
            <a:r>
              <a:rPr lang="en-GB" sz="4400" i="1" dirty="0">
                <a:latin typeface="Garamond" panose="02020404030301010803" pitchFamily="18" charset="0"/>
              </a:rPr>
              <a:t> saltum</a:t>
            </a:r>
            <a:r>
              <a:rPr lang="en-GB" sz="4400" dirty="0">
                <a:latin typeface="Garamond" panose="02020404030301010803" pitchFamily="18" charset="0"/>
              </a:rPr>
              <a:t>’</a:t>
            </a:r>
            <a:endParaRPr lang="cs-CZ" sz="4400" dirty="0">
              <a:latin typeface="Garamond" panose="02020404030301010803" pitchFamily="18" charset="0"/>
            </a:endParaRPr>
          </a:p>
        </p:txBody>
      </p:sp>
    </p:spTree>
    <p:extLst>
      <p:ext uri="{BB962C8B-B14F-4D97-AF65-F5344CB8AC3E}">
        <p14:creationId xmlns:p14="http://schemas.microsoft.com/office/powerpoint/2010/main" val="3465253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50025D9-8E5F-9785-EE20-912AACFE4D9F}"/>
              </a:ext>
            </a:extLst>
          </p:cNvPr>
          <p:cNvSpPr>
            <a:spLocks noGrp="1"/>
          </p:cNvSpPr>
          <p:nvPr>
            <p:ph idx="4294967295"/>
          </p:nvPr>
        </p:nvSpPr>
        <p:spPr>
          <a:xfrm>
            <a:off x="2729696" y="2972263"/>
            <a:ext cx="10515600" cy="4351337"/>
          </a:xfrm>
        </p:spPr>
        <p:txBody>
          <a:bodyPr>
            <a:normAutofit/>
          </a:bodyPr>
          <a:lstStyle/>
          <a:p>
            <a:pPr marL="0" indent="0">
              <a:buNone/>
            </a:pPr>
            <a:r>
              <a:rPr lang="en-GB" sz="3600" b="1" dirty="0">
                <a:latin typeface="Garamond" panose="02020404030301010803" pitchFamily="18" charset="0"/>
              </a:rPr>
              <a:t>3. Panpsychism</a:t>
            </a:r>
            <a:endParaRPr lang="cs-CZ" sz="3600" b="1" dirty="0">
              <a:latin typeface="Garamond" panose="02020404030301010803" pitchFamily="18" charset="0"/>
            </a:endParaRPr>
          </a:p>
        </p:txBody>
      </p:sp>
    </p:spTree>
    <p:extLst>
      <p:ext uri="{BB962C8B-B14F-4D97-AF65-F5344CB8AC3E}">
        <p14:creationId xmlns:p14="http://schemas.microsoft.com/office/powerpoint/2010/main" val="3543805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8FFAF3-B609-F3F7-39FD-5834987BC576}"/>
              </a:ext>
            </a:extLst>
          </p:cNvPr>
          <p:cNvSpPr>
            <a:spLocks noGrp="1"/>
          </p:cNvSpPr>
          <p:nvPr>
            <p:ph idx="4294967295"/>
          </p:nvPr>
        </p:nvSpPr>
        <p:spPr>
          <a:xfrm>
            <a:off x="1676400" y="2797175"/>
            <a:ext cx="10515600" cy="4351338"/>
          </a:xfrm>
        </p:spPr>
        <p:txBody>
          <a:bodyPr>
            <a:normAutofit/>
          </a:bodyPr>
          <a:lstStyle/>
          <a:p>
            <a:pPr marL="0" indent="0">
              <a:buNone/>
            </a:pPr>
            <a:r>
              <a:rPr lang="en-GB" sz="4000" b="1" dirty="0" err="1">
                <a:latin typeface="Garamond" panose="02020404030301010803" pitchFamily="18" charset="0"/>
              </a:rPr>
              <a:t>Micropsychism</a:t>
            </a:r>
            <a:r>
              <a:rPr lang="en-GB" sz="4000" b="1" dirty="0">
                <a:latin typeface="Garamond" panose="02020404030301010803" pitchFamily="18" charset="0"/>
              </a:rPr>
              <a:t>                      Panpsychism</a:t>
            </a:r>
            <a:endParaRPr lang="cs-CZ" sz="4000" b="1" dirty="0">
              <a:latin typeface="Garamond" panose="02020404030301010803" pitchFamily="18" charset="0"/>
            </a:endParaRPr>
          </a:p>
        </p:txBody>
      </p:sp>
      <p:sp>
        <p:nvSpPr>
          <p:cNvPr id="4" name="Arrow: Right 3">
            <a:extLst>
              <a:ext uri="{FF2B5EF4-FFF2-40B4-BE49-F238E27FC236}">
                <a16:creationId xmlns:a16="http://schemas.microsoft.com/office/drawing/2014/main" id="{192FE019-4816-6057-3675-1824F5C2F639}"/>
              </a:ext>
            </a:extLst>
          </p:cNvPr>
          <p:cNvSpPr/>
          <p:nvPr/>
        </p:nvSpPr>
        <p:spPr>
          <a:xfrm>
            <a:off x="6096000" y="2851844"/>
            <a:ext cx="978408" cy="484632"/>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061599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576CC-3507-A9A9-D5AD-32895EEB7302}"/>
              </a:ext>
            </a:extLst>
          </p:cNvPr>
          <p:cNvSpPr>
            <a:spLocks noGrp="1"/>
          </p:cNvSpPr>
          <p:nvPr>
            <p:ph type="title"/>
          </p:nvPr>
        </p:nvSpPr>
        <p:spPr>
          <a:xfrm>
            <a:off x="699304" y="885986"/>
            <a:ext cx="10515600" cy="1325563"/>
          </a:xfrm>
        </p:spPr>
        <p:txBody>
          <a:bodyPr>
            <a:normAutofit/>
          </a:bodyPr>
          <a:lstStyle/>
          <a:p>
            <a:r>
              <a:rPr lang="en-GB" sz="3600" b="1" dirty="0">
                <a:solidFill>
                  <a:srgbClr val="C00000"/>
                </a:solidFill>
                <a:latin typeface="Garamond" panose="02020404030301010803" pitchFamily="18" charset="0"/>
              </a:rPr>
              <a:t>Two arguments for panpsychism over </a:t>
            </a:r>
            <a:r>
              <a:rPr lang="en-GB" sz="3600" b="1" dirty="0" err="1">
                <a:solidFill>
                  <a:srgbClr val="C00000"/>
                </a:solidFill>
                <a:latin typeface="Garamond" panose="02020404030301010803" pitchFamily="18" charset="0"/>
              </a:rPr>
              <a:t>micropsychism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0846DF78-3B6A-CCB1-0C6E-F23DF04CDD70}"/>
              </a:ext>
            </a:extLst>
          </p:cNvPr>
          <p:cNvSpPr>
            <a:spLocks noGrp="1"/>
          </p:cNvSpPr>
          <p:nvPr>
            <p:ph idx="1"/>
          </p:nvPr>
        </p:nvSpPr>
        <p:spPr>
          <a:xfrm>
            <a:off x="977096" y="1952946"/>
            <a:ext cx="10515600" cy="4351338"/>
          </a:xfrm>
        </p:spPr>
        <p:txBody>
          <a:bodyPr/>
          <a:lstStyle/>
          <a:p>
            <a:pPr marL="514350" indent="-514350">
              <a:buAutoNum type="arabicPeriod"/>
            </a:pPr>
            <a:r>
              <a:rPr lang="en-GB" dirty="0">
                <a:latin typeface="Garamond" panose="02020404030301010803" pitchFamily="18" charset="0"/>
              </a:rPr>
              <a:t>Monism is more acceptable. </a:t>
            </a:r>
            <a:r>
              <a:rPr lang="en-GB" dirty="0" err="1">
                <a:latin typeface="Garamond" panose="02020404030301010803" pitchFamily="18" charset="0"/>
              </a:rPr>
              <a:t>Micropsychism</a:t>
            </a:r>
            <a:r>
              <a:rPr lang="en-GB" dirty="0">
                <a:latin typeface="Garamond" panose="02020404030301010803" pitchFamily="18" charset="0"/>
              </a:rPr>
              <a:t> would be a form of irreducible dualism. (Strawson)</a:t>
            </a:r>
          </a:p>
          <a:p>
            <a:pPr marL="514350" indent="-514350">
              <a:buAutoNum type="arabicPeriod"/>
            </a:pPr>
            <a:r>
              <a:rPr lang="en-GB" dirty="0">
                <a:latin typeface="Garamond" panose="02020404030301010803" pitchFamily="18" charset="0"/>
              </a:rPr>
              <a:t>The fungibility of matter. Any particles could in principle make up our brains. (Nagel)</a:t>
            </a:r>
            <a:endParaRPr lang="cs-CZ" dirty="0">
              <a:latin typeface="Garamond" panose="02020404030301010803" pitchFamily="18" charset="0"/>
            </a:endParaRPr>
          </a:p>
        </p:txBody>
      </p:sp>
    </p:spTree>
    <p:extLst>
      <p:ext uri="{BB962C8B-B14F-4D97-AF65-F5344CB8AC3E}">
        <p14:creationId xmlns:p14="http://schemas.microsoft.com/office/powerpoint/2010/main" val="2927239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7E63A-8D7B-C4CE-8C3E-3F4F34D68FBB}"/>
              </a:ext>
            </a:extLst>
          </p:cNvPr>
          <p:cNvSpPr>
            <a:spLocks noGrp="1"/>
          </p:cNvSpPr>
          <p:nvPr>
            <p:ph type="title"/>
          </p:nvPr>
        </p:nvSpPr>
        <p:spPr>
          <a:xfrm>
            <a:off x="722453" y="875937"/>
            <a:ext cx="10515600" cy="1325563"/>
          </a:xfrm>
        </p:spPr>
        <p:txBody>
          <a:bodyPr>
            <a:normAutofit/>
          </a:bodyPr>
          <a:lstStyle/>
          <a:p>
            <a:r>
              <a:rPr lang="en-GB" sz="3600" b="1" dirty="0">
                <a:solidFill>
                  <a:srgbClr val="C00000"/>
                </a:solidFill>
                <a:latin typeface="Garamond" panose="02020404030301010803" pitchFamily="18" charset="0"/>
              </a:rPr>
              <a:t>Fungibility of matter</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50328ED6-1A03-FFA5-7768-AFD53DDE7665}"/>
              </a:ext>
            </a:extLst>
          </p:cNvPr>
          <p:cNvSpPr>
            <a:spLocks noGrp="1"/>
          </p:cNvSpPr>
          <p:nvPr>
            <p:ph idx="1"/>
          </p:nvPr>
        </p:nvSpPr>
        <p:spPr/>
        <p:txBody>
          <a:bodyPr>
            <a:normAutofit/>
          </a:bodyPr>
          <a:lstStyle/>
          <a:p>
            <a:pPr marL="0" indent="0">
              <a:buNone/>
            </a:pPr>
            <a:r>
              <a:rPr lang="en-GB" dirty="0">
                <a:latin typeface="Garamond" panose="02020404030301010803" pitchFamily="18" charset="0"/>
              </a:rPr>
              <a:t>‘Each of us is composed of matter that had a largely inanimate history before finding its way onto our plates or those of our parents. It was once probably part of the sun, but matter from another galaxy would do as well. If it were brought to earth, and grass were grown in it, and milk from a cow that ate the grass were drunk by a pregnant woman, then her child’s brain would be partly composed of that matter. Anything whatever, if broken down far enough and rearranged, could be incorporated into a living organism. No constituents besides matter are needed.’</a:t>
            </a:r>
          </a:p>
          <a:p>
            <a:pPr marL="0" indent="0">
              <a:buNone/>
            </a:pPr>
            <a:r>
              <a:rPr lang="en-GB" dirty="0">
                <a:latin typeface="Garamond" panose="02020404030301010803" pitchFamily="18" charset="0"/>
              </a:rPr>
              <a:t>Thomas Nagel, ‘Panpsychism’, </a:t>
            </a:r>
            <a:r>
              <a:rPr lang="en-GB" i="1" dirty="0">
                <a:latin typeface="Garamond" panose="02020404030301010803" pitchFamily="18" charset="0"/>
              </a:rPr>
              <a:t>Mortal Questions</a:t>
            </a:r>
            <a:r>
              <a:rPr lang="en-GB" dirty="0">
                <a:latin typeface="Garamond" panose="02020404030301010803" pitchFamily="18" charset="0"/>
              </a:rPr>
              <a:t>, Cambridge 1979, p. 181 </a:t>
            </a:r>
            <a:endParaRPr lang="cs-CZ" dirty="0">
              <a:latin typeface="Garamond" panose="02020404030301010803" pitchFamily="18" charset="0"/>
            </a:endParaRPr>
          </a:p>
        </p:txBody>
      </p:sp>
    </p:spTree>
    <p:extLst>
      <p:ext uri="{BB962C8B-B14F-4D97-AF65-F5344CB8AC3E}">
        <p14:creationId xmlns:p14="http://schemas.microsoft.com/office/powerpoint/2010/main" val="1510000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B25AB-E3DA-4062-988F-4DE5F2403843}"/>
              </a:ext>
            </a:extLst>
          </p:cNvPr>
          <p:cNvSpPr>
            <a:spLocks noGrp="1"/>
          </p:cNvSpPr>
          <p:nvPr>
            <p:ph type="title"/>
          </p:nvPr>
        </p:nvSpPr>
        <p:spPr>
          <a:xfrm>
            <a:off x="1192854" y="906158"/>
            <a:ext cx="10515600" cy="1325563"/>
          </a:xfrm>
        </p:spPr>
        <p:txBody>
          <a:bodyPr>
            <a:normAutofit/>
          </a:bodyPr>
          <a:lstStyle/>
          <a:p>
            <a:r>
              <a:rPr lang="en-GB" sz="3600" b="1" dirty="0" err="1">
                <a:solidFill>
                  <a:srgbClr val="C00000"/>
                </a:solidFill>
                <a:latin typeface="Garamond" panose="02020404030301010803" pitchFamily="18" charset="0"/>
              </a:rPr>
              <a:t>Panpsychism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4E099754-B910-4662-B7F6-C5335284A0EC}"/>
              </a:ext>
            </a:extLst>
          </p:cNvPr>
          <p:cNvSpPr>
            <a:spLocks noGrp="1"/>
          </p:cNvSpPr>
          <p:nvPr>
            <p:ph idx="1"/>
          </p:nvPr>
        </p:nvSpPr>
        <p:spPr>
          <a:xfrm>
            <a:off x="1321086" y="1866722"/>
            <a:ext cx="10515600" cy="4351338"/>
          </a:xfrm>
        </p:spPr>
        <p:txBody>
          <a:bodyPr/>
          <a:lstStyle/>
          <a:p>
            <a:pPr marL="0" indent="0">
              <a:lnSpc>
                <a:spcPct val="100000"/>
              </a:lnSpc>
              <a:spcBef>
                <a:spcPts val="0"/>
              </a:spcBef>
              <a:buNone/>
            </a:pPr>
            <a:r>
              <a:rPr lang="en-US" dirty="0">
                <a:latin typeface="Garamond" panose="02020404030301010803" pitchFamily="18" charset="0"/>
              </a:rPr>
              <a:t>‘There is something it is like to be a quark or a photon or a member of some other fundamental physical type.’</a:t>
            </a:r>
          </a:p>
          <a:p>
            <a:pPr marL="0" indent="0">
              <a:lnSpc>
                <a:spcPct val="100000"/>
              </a:lnSpc>
              <a:spcBef>
                <a:spcPts val="0"/>
              </a:spcBef>
              <a:buNone/>
            </a:pPr>
            <a:r>
              <a:rPr lang="en-US" dirty="0">
                <a:latin typeface="Garamond" panose="02020404030301010803" pitchFamily="18" charset="0"/>
              </a:rPr>
              <a:t>David Chalmers, ‘Panpsychism and </a:t>
            </a:r>
            <a:r>
              <a:rPr lang="en-US" dirty="0" err="1">
                <a:latin typeface="Garamond" panose="02020404030301010803" pitchFamily="18" charset="0"/>
              </a:rPr>
              <a:t>Panprotopsychism</a:t>
            </a:r>
            <a:r>
              <a:rPr lang="en-US" dirty="0">
                <a:latin typeface="Garamond" panose="02020404030301010803" pitchFamily="18" charset="0"/>
              </a:rPr>
              <a:t>’, 2013 </a:t>
            </a:r>
          </a:p>
          <a:p>
            <a:pPr marL="0" indent="0">
              <a:lnSpc>
                <a:spcPct val="100000"/>
              </a:lnSpc>
              <a:spcBef>
                <a:spcPts val="0"/>
              </a:spcBef>
              <a:buNone/>
            </a:pPr>
            <a:endParaRPr lang="en-US" dirty="0">
              <a:latin typeface="Garamond" panose="02020404030301010803" pitchFamily="18" charset="0"/>
            </a:endParaRPr>
          </a:p>
          <a:p>
            <a:pPr marL="0" indent="0">
              <a:lnSpc>
                <a:spcPct val="100000"/>
              </a:lnSpc>
              <a:spcBef>
                <a:spcPts val="0"/>
              </a:spcBef>
              <a:buNone/>
            </a:pPr>
            <a:r>
              <a:rPr lang="en-US" dirty="0">
                <a:effectLst/>
                <a:latin typeface="Garamond" panose="02020404030301010803" pitchFamily="18" charset="0"/>
              </a:rPr>
              <a:t>‘All physical stuff is energy, in one form or another, and all energy, … is an experience-involving phenomenon.’</a:t>
            </a:r>
          </a:p>
          <a:p>
            <a:pPr marL="0" indent="0">
              <a:lnSpc>
                <a:spcPct val="100000"/>
              </a:lnSpc>
              <a:spcBef>
                <a:spcPts val="0"/>
              </a:spcBef>
              <a:buNone/>
            </a:pPr>
            <a:r>
              <a:rPr lang="en-US" dirty="0">
                <a:latin typeface="Garamond" panose="02020404030301010803" pitchFamily="18" charset="0"/>
              </a:rPr>
              <a:t>Strawson, ‘Real Materialism’, p. 71</a:t>
            </a:r>
            <a:endParaRPr lang="cs-CZ" dirty="0">
              <a:latin typeface="Garamond" panose="02020404030301010803" pitchFamily="18" charset="0"/>
            </a:endParaRPr>
          </a:p>
          <a:p>
            <a:pPr marL="0" indent="0">
              <a:buNone/>
            </a:pPr>
            <a:endParaRPr lang="cs-CZ" dirty="0">
              <a:latin typeface="Garamond" panose="02020404030301010803" pitchFamily="18" charset="0"/>
            </a:endParaRPr>
          </a:p>
        </p:txBody>
      </p:sp>
    </p:spTree>
    <p:extLst>
      <p:ext uri="{BB962C8B-B14F-4D97-AF65-F5344CB8AC3E}">
        <p14:creationId xmlns:p14="http://schemas.microsoft.com/office/powerpoint/2010/main" val="235644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FE27-3E70-41E2-BEE4-EB4D842161B1}"/>
              </a:ext>
            </a:extLst>
          </p:cNvPr>
          <p:cNvSpPr>
            <a:spLocks noGrp="1"/>
          </p:cNvSpPr>
          <p:nvPr>
            <p:ph type="title"/>
          </p:nvPr>
        </p:nvSpPr>
        <p:spPr>
          <a:xfrm>
            <a:off x="657936" y="642918"/>
            <a:ext cx="12318714" cy="1325563"/>
          </a:xfrm>
        </p:spPr>
        <p:txBody>
          <a:bodyPr>
            <a:normAutofit/>
          </a:bodyPr>
          <a:lstStyle/>
          <a:p>
            <a:r>
              <a:rPr lang="en-GB" sz="3200" b="1" dirty="0">
                <a:solidFill>
                  <a:srgbClr val="C00000"/>
                </a:solidFill>
                <a:latin typeface="Garamond" panose="02020404030301010803" pitchFamily="18" charset="0"/>
              </a:rPr>
              <a:t>Panpsychism: Two advantages</a:t>
            </a:r>
            <a:endParaRPr lang="cs-CZ" sz="32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DB204958-B621-4191-8588-0E1363365F77}"/>
              </a:ext>
            </a:extLst>
          </p:cNvPr>
          <p:cNvSpPr>
            <a:spLocks noGrp="1"/>
          </p:cNvSpPr>
          <p:nvPr>
            <p:ph idx="1"/>
          </p:nvPr>
        </p:nvSpPr>
        <p:spPr>
          <a:xfrm>
            <a:off x="838200" y="1584364"/>
            <a:ext cx="10515600" cy="4351338"/>
          </a:xfrm>
        </p:spPr>
        <p:txBody>
          <a:bodyPr/>
          <a:lstStyle/>
          <a:p>
            <a:pPr marL="0" indent="0">
              <a:buNone/>
            </a:pPr>
            <a:r>
              <a:rPr lang="en-US" dirty="0">
                <a:latin typeface="Garamond" panose="02020404030301010803" pitchFamily="18" charset="0"/>
              </a:rPr>
              <a:t>‘</a:t>
            </a:r>
            <a:r>
              <a:rPr lang="en-US" dirty="0" err="1">
                <a:latin typeface="Garamond" panose="02020404030301010803" pitchFamily="18" charset="0"/>
              </a:rPr>
              <a:t>Panypsychism</a:t>
            </a:r>
            <a:r>
              <a:rPr lang="en-US" dirty="0">
                <a:latin typeface="Garamond" panose="02020404030301010803" pitchFamily="18" charset="0"/>
              </a:rPr>
              <a:t> avoids both the conceivability argument against physicalism and the causal argument against dualism.’ </a:t>
            </a:r>
          </a:p>
          <a:p>
            <a:pPr marL="0" indent="0">
              <a:buNone/>
            </a:pPr>
            <a:r>
              <a:rPr lang="en-US" dirty="0">
                <a:latin typeface="Garamond" panose="02020404030301010803" pitchFamily="18" charset="0"/>
              </a:rPr>
              <a:t>David Chalmers, ‘Panpsychism and </a:t>
            </a:r>
            <a:r>
              <a:rPr lang="en-US" dirty="0" err="1">
                <a:latin typeface="Garamond" panose="02020404030301010803" pitchFamily="18" charset="0"/>
              </a:rPr>
              <a:t>panprotopsychism</a:t>
            </a:r>
            <a:r>
              <a:rPr lang="en-US" dirty="0">
                <a:latin typeface="Garamond" panose="02020404030301010803" pitchFamily="18" charset="0"/>
              </a:rPr>
              <a:t>’, 2013</a:t>
            </a:r>
            <a:endParaRPr lang="cs-CZ" dirty="0">
              <a:latin typeface="Garamond" panose="02020404030301010803" pitchFamily="18" charset="0"/>
            </a:endParaRPr>
          </a:p>
        </p:txBody>
      </p:sp>
    </p:spTree>
    <p:extLst>
      <p:ext uri="{BB962C8B-B14F-4D97-AF65-F5344CB8AC3E}">
        <p14:creationId xmlns:p14="http://schemas.microsoft.com/office/powerpoint/2010/main" val="2669661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B2D8A-9E4D-489A-8BFE-F45C8359AD39}"/>
              </a:ext>
            </a:extLst>
          </p:cNvPr>
          <p:cNvSpPr>
            <a:spLocks noGrp="1"/>
          </p:cNvSpPr>
          <p:nvPr>
            <p:ph type="title"/>
          </p:nvPr>
        </p:nvSpPr>
        <p:spPr>
          <a:xfrm>
            <a:off x="838200" y="416606"/>
            <a:ext cx="10515600" cy="1325563"/>
          </a:xfrm>
        </p:spPr>
        <p:txBody>
          <a:bodyPr>
            <a:normAutofit/>
          </a:bodyPr>
          <a:lstStyle/>
          <a:p>
            <a:r>
              <a:rPr lang="en-GB" sz="3600" b="1" dirty="0">
                <a:solidFill>
                  <a:srgbClr val="C00000"/>
                </a:solidFill>
                <a:latin typeface="Garamond" panose="02020404030301010803" pitchFamily="18" charset="0"/>
              </a:rPr>
              <a:t>Problems with </a:t>
            </a:r>
            <a:r>
              <a:rPr lang="en-GB" sz="3600" b="1" dirty="0" err="1">
                <a:solidFill>
                  <a:srgbClr val="C00000"/>
                </a:solidFill>
                <a:latin typeface="Garamond" panose="02020404030301010803" pitchFamily="18" charset="0"/>
              </a:rPr>
              <a:t>panpsychism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2DF2D181-661C-4EC7-90DD-336B12BC2431}"/>
              </a:ext>
            </a:extLst>
          </p:cNvPr>
          <p:cNvSpPr>
            <a:spLocks noGrp="1"/>
          </p:cNvSpPr>
          <p:nvPr>
            <p:ph idx="1"/>
          </p:nvPr>
        </p:nvSpPr>
        <p:spPr>
          <a:xfrm>
            <a:off x="1009220" y="1427274"/>
            <a:ext cx="10515600" cy="4351338"/>
          </a:xfrm>
        </p:spPr>
        <p:txBody>
          <a:bodyPr>
            <a:normAutofit/>
          </a:bodyPr>
          <a:lstStyle/>
          <a:p>
            <a:pPr marL="0" indent="0">
              <a:buNone/>
            </a:pPr>
            <a:r>
              <a:rPr lang="en-GB" sz="3600" dirty="0">
                <a:latin typeface="Garamond" panose="02020404030301010803" pitchFamily="18" charset="0"/>
              </a:rPr>
              <a:t>1. Extravagance.</a:t>
            </a:r>
          </a:p>
          <a:p>
            <a:pPr marL="0" indent="0">
              <a:buNone/>
            </a:pPr>
            <a:r>
              <a:rPr lang="en-GB" sz="3600" dirty="0">
                <a:latin typeface="Garamond" panose="02020404030301010803" pitchFamily="18" charset="0"/>
              </a:rPr>
              <a:t>2. Unimaginability of the psychic states of the 	</a:t>
            </a:r>
            <a:r>
              <a:rPr lang="en-GB" sz="3600" dirty="0" err="1">
                <a:latin typeface="Garamond" panose="02020404030301010803" pitchFamily="18" charset="0"/>
              </a:rPr>
              <a:t>ultimates</a:t>
            </a:r>
            <a:r>
              <a:rPr lang="en-GB" sz="3600" dirty="0">
                <a:latin typeface="Garamond" panose="02020404030301010803" pitchFamily="18" charset="0"/>
              </a:rPr>
              <a:t>.</a:t>
            </a:r>
          </a:p>
          <a:p>
            <a:pPr marL="0" indent="0">
              <a:buNone/>
            </a:pPr>
            <a:r>
              <a:rPr lang="en-GB" sz="3600" dirty="0">
                <a:latin typeface="Garamond" panose="02020404030301010803" pitchFamily="18" charset="0"/>
              </a:rPr>
              <a:t>3. The ‘combination problem’</a:t>
            </a:r>
            <a:endParaRPr lang="cs-CZ" sz="3600" dirty="0">
              <a:latin typeface="Garamond" panose="02020404030301010803" pitchFamily="18" charset="0"/>
            </a:endParaRPr>
          </a:p>
        </p:txBody>
      </p:sp>
    </p:spTree>
    <p:extLst>
      <p:ext uri="{BB962C8B-B14F-4D97-AF65-F5344CB8AC3E}">
        <p14:creationId xmlns:p14="http://schemas.microsoft.com/office/powerpoint/2010/main" val="3965399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0940A-F587-4A76-AB66-274D91A336D3}"/>
              </a:ext>
            </a:extLst>
          </p:cNvPr>
          <p:cNvSpPr>
            <a:spLocks noGrp="1"/>
          </p:cNvSpPr>
          <p:nvPr>
            <p:ph type="title"/>
          </p:nvPr>
        </p:nvSpPr>
        <p:spPr/>
        <p:txBody>
          <a:bodyPr>
            <a:normAutofit/>
          </a:bodyPr>
          <a:lstStyle/>
          <a:p>
            <a:r>
              <a:rPr lang="en-GB" sz="3600" b="1" dirty="0">
                <a:solidFill>
                  <a:srgbClr val="C00000"/>
                </a:solidFill>
                <a:latin typeface="Garamond" panose="02020404030301010803" pitchFamily="18" charset="0"/>
              </a:rPr>
              <a:t>Next Week</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0FE07DCC-37F3-4C47-B256-297593BECE21}"/>
              </a:ext>
            </a:extLst>
          </p:cNvPr>
          <p:cNvSpPr>
            <a:spLocks noGrp="1"/>
          </p:cNvSpPr>
          <p:nvPr>
            <p:ph idx="1"/>
          </p:nvPr>
        </p:nvSpPr>
        <p:spPr>
          <a:xfrm>
            <a:off x="1170355" y="1505493"/>
            <a:ext cx="10515600" cy="4351338"/>
          </a:xfrm>
        </p:spPr>
        <p:txBody>
          <a:bodyPr>
            <a:normAutofit/>
          </a:bodyPr>
          <a:lstStyle/>
          <a:p>
            <a:pPr marL="0" indent="0">
              <a:buNone/>
            </a:pPr>
            <a:r>
              <a:rPr lang="en-GB" sz="4000" dirty="0">
                <a:latin typeface="Garamond" panose="02020404030301010803" pitchFamily="18" charset="0"/>
              </a:rPr>
              <a:t>Sam Coleman and </a:t>
            </a:r>
            <a:r>
              <a:rPr lang="en-GB" sz="4000" dirty="0" err="1">
                <a:latin typeface="Garamond" panose="02020404030301010803" pitchFamily="18" charset="0"/>
              </a:rPr>
              <a:t>Panqualityism</a:t>
            </a:r>
            <a:endParaRPr lang="cs-CZ" sz="4000" dirty="0">
              <a:latin typeface="Garamond" panose="02020404030301010803" pitchFamily="18" charset="0"/>
            </a:endParaRPr>
          </a:p>
        </p:txBody>
      </p:sp>
    </p:spTree>
    <p:extLst>
      <p:ext uri="{BB962C8B-B14F-4D97-AF65-F5344CB8AC3E}">
        <p14:creationId xmlns:p14="http://schemas.microsoft.com/office/powerpoint/2010/main" val="2981587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92BC-B371-47D6-B65A-5231B1E3BEE0}"/>
              </a:ext>
            </a:extLst>
          </p:cNvPr>
          <p:cNvSpPr>
            <a:spLocks noGrp="1"/>
          </p:cNvSpPr>
          <p:nvPr>
            <p:ph type="title"/>
          </p:nvPr>
        </p:nvSpPr>
        <p:spPr>
          <a:xfrm>
            <a:off x="994513" y="723940"/>
            <a:ext cx="10706528" cy="1325563"/>
          </a:xfrm>
        </p:spPr>
        <p:txBody>
          <a:bodyPr/>
          <a:lstStyle/>
          <a:p>
            <a:r>
              <a:rPr lang="en-GB" b="1" dirty="0">
                <a:solidFill>
                  <a:srgbClr val="C00000"/>
                </a:solidFill>
                <a:latin typeface="Garamond" panose="02020404030301010803" pitchFamily="18" charset="0"/>
              </a:rPr>
              <a:t>Plan for today</a:t>
            </a:r>
            <a:endParaRPr lang="cs-CZ"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3E62F033-D32E-4689-84A4-3556E2FF3E75}"/>
              </a:ext>
            </a:extLst>
          </p:cNvPr>
          <p:cNvSpPr>
            <a:spLocks noGrp="1"/>
          </p:cNvSpPr>
          <p:nvPr>
            <p:ph idx="1"/>
          </p:nvPr>
        </p:nvSpPr>
        <p:spPr>
          <a:xfrm>
            <a:off x="1372456" y="1690688"/>
            <a:ext cx="10515600" cy="4351338"/>
          </a:xfrm>
        </p:spPr>
        <p:txBody>
          <a:bodyPr>
            <a:normAutofit/>
          </a:bodyPr>
          <a:lstStyle/>
          <a:p>
            <a:pPr marL="514350" indent="-514350">
              <a:buAutoNum type="arabicPeriod"/>
            </a:pPr>
            <a:r>
              <a:rPr lang="en-GB" sz="3200" dirty="0">
                <a:latin typeface="Garamond" panose="02020404030301010803" pitchFamily="18" charset="0"/>
              </a:rPr>
              <a:t>The limits of physics</a:t>
            </a:r>
          </a:p>
          <a:p>
            <a:pPr marL="514350" indent="-514350">
              <a:buAutoNum type="arabicPeriod"/>
            </a:pPr>
            <a:r>
              <a:rPr lang="en-GB" sz="3200" dirty="0">
                <a:latin typeface="Garamond" panose="02020404030301010803" pitchFamily="18" charset="0"/>
              </a:rPr>
              <a:t>The poverty of emergence</a:t>
            </a:r>
          </a:p>
          <a:p>
            <a:pPr marL="514350" indent="-514350">
              <a:buAutoNum type="arabicPeriod"/>
            </a:pPr>
            <a:r>
              <a:rPr lang="en-GB" sz="3200" dirty="0">
                <a:latin typeface="Garamond" panose="02020404030301010803" pitchFamily="18" charset="0"/>
              </a:rPr>
              <a:t>Panpsychism</a:t>
            </a:r>
          </a:p>
          <a:p>
            <a:pPr marL="514350" indent="-514350">
              <a:buAutoNum type="arabicPeriod"/>
            </a:pPr>
            <a:r>
              <a:rPr lang="en-GB" sz="3200" dirty="0">
                <a:latin typeface="Garamond" panose="02020404030301010803" pitchFamily="18" charset="0"/>
              </a:rPr>
              <a:t>The problems with panpsychism</a:t>
            </a:r>
            <a:endParaRPr lang="cs-CZ" sz="3200" dirty="0">
              <a:latin typeface="Garamond" panose="02020404030301010803" pitchFamily="18" charset="0"/>
            </a:endParaRPr>
          </a:p>
        </p:txBody>
      </p:sp>
    </p:spTree>
    <p:extLst>
      <p:ext uri="{BB962C8B-B14F-4D97-AF65-F5344CB8AC3E}">
        <p14:creationId xmlns:p14="http://schemas.microsoft.com/office/powerpoint/2010/main" val="81065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035FD1-DD2A-4824-8183-656BC2120E23}"/>
              </a:ext>
            </a:extLst>
          </p:cNvPr>
          <p:cNvSpPr>
            <a:spLocks noGrp="1"/>
          </p:cNvSpPr>
          <p:nvPr>
            <p:ph idx="4294967295"/>
          </p:nvPr>
        </p:nvSpPr>
        <p:spPr>
          <a:xfrm>
            <a:off x="1676400" y="2506663"/>
            <a:ext cx="10515600" cy="4351337"/>
          </a:xfrm>
        </p:spPr>
        <p:txBody>
          <a:bodyPr>
            <a:normAutofit/>
          </a:bodyPr>
          <a:lstStyle/>
          <a:p>
            <a:pPr marL="0" indent="0">
              <a:buNone/>
            </a:pPr>
            <a:r>
              <a:rPr lang="en-GB" sz="4000" b="1" dirty="0">
                <a:latin typeface="Garamond" panose="02020404030301010803" pitchFamily="18" charset="0"/>
              </a:rPr>
              <a:t>2. The Limits of Physics</a:t>
            </a:r>
            <a:endParaRPr lang="cs-CZ" sz="4000" b="1" dirty="0">
              <a:latin typeface="Garamond" panose="02020404030301010803" pitchFamily="18" charset="0"/>
            </a:endParaRPr>
          </a:p>
        </p:txBody>
      </p:sp>
    </p:spTree>
    <p:extLst>
      <p:ext uri="{BB962C8B-B14F-4D97-AF65-F5344CB8AC3E}">
        <p14:creationId xmlns:p14="http://schemas.microsoft.com/office/powerpoint/2010/main" val="4263942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A5B16-898F-472B-A8D6-6263586BA7F4}"/>
              </a:ext>
            </a:extLst>
          </p:cNvPr>
          <p:cNvSpPr>
            <a:spLocks noGrp="1"/>
          </p:cNvSpPr>
          <p:nvPr>
            <p:ph type="title"/>
          </p:nvPr>
        </p:nvSpPr>
        <p:spPr>
          <a:xfrm>
            <a:off x="987603" y="480872"/>
            <a:ext cx="10515600" cy="1325563"/>
          </a:xfrm>
        </p:spPr>
        <p:txBody>
          <a:bodyPr>
            <a:normAutofit/>
          </a:bodyPr>
          <a:lstStyle/>
          <a:p>
            <a:r>
              <a:rPr lang="en-GB" sz="3600" b="1" dirty="0">
                <a:solidFill>
                  <a:srgbClr val="C00000"/>
                </a:solidFill>
                <a:latin typeface="Garamond" panose="02020404030301010803" pitchFamily="18" charset="0"/>
              </a:rPr>
              <a:t>Matter is an honorific designation</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9FD4FEC3-5E95-4CD8-BCA3-A575FEA2E234}"/>
              </a:ext>
            </a:extLst>
          </p:cNvPr>
          <p:cNvSpPr>
            <a:spLocks noGrp="1"/>
          </p:cNvSpPr>
          <p:nvPr>
            <p:ph idx="1"/>
          </p:nvPr>
        </p:nvSpPr>
        <p:spPr>
          <a:xfrm>
            <a:off x="1137007" y="1455625"/>
            <a:ext cx="10216793" cy="4351338"/>
          </a:xfrm>
        </p:spPr>
        <p:txBody>
          <a:bodyPr/>
          <a:lstStyle/>
          <a:p>
            <a:pPr marL="0" indent="0">
              <a:buNone/>
            </a:pPr>
            <a:r>
              <a:rPr lang="en-GB" dirty="0">
                <a:latin typeface="Garamond" panose="02020404030301010803" pitchFamily="18" charset="0"/>
              </a:rPr>
              <a:t>“The notions of body, material, physical are hardly more than honorific designations for what is more or less understood at some particular moment in time, with flexible boundaries and no guarantee that there will not be radical revision ahead, even at its core.”</a:t>
            </a:r>
          </a:p>
          <a:p>
            <a:pPr marL="0" indent="0">
              <a:buNone/>
            </a:pPr>
            <a:r>
              <a:rPr lang="en-GB" dirty="0">
                <a:latin typeface="Garamond" panose="02020404030301010803" pitchFamily="18" charset="0"/>
              </a:rPr>
              <a:t>Chomsky, ‘‘The Mysteries of Nature: How Deeply Hidden’, p. 180</a:t>
            </a:r>
          </a:p>
          <a:p>
            <a:pPr marL="0" indent="0">
              <a:buNone/>
            </a:pPr>
            <a:endParaRPr lang="cs-CZ" dirty="0"/>
          </a:p>
        </p:txBody>
      </p:sp>
    </p:spTree>
    <p:extLst>
      <p:ext uri="{BB962C8B-B14F-4D97-AF65-F5344CB8AC3E}">
        <p14:creationId xmlns:p14="http://schemas.microsoft.com/office/powerpoint/2010/main" val="2041125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EFFCF-76F9-42F8-9111-2AC57D823C28}"/>
              </a:ext>
            </a:extLst>
          </p:cNvPr>
          <p:cNvSpPr>
            <a:spLocks noGrp="1"/>
          </p:cNvSpPr>
          <p:nvPr>
            <p:ph type="title"/>
          </p:nvPr>
        </p:nvSpPr>
        <p:spPr>
          <a:xfrm>
            <a:off x="953947" y="596619"/>
            <a:ext cx="10515600" cy="1325563"/>
          </a:xfrm>
        </p:spPr>
        <p:txBody>
          <a:bodyPr>
            <a:normAutofit/>
          </a:bodyPr>
          <a:lstStyle/>
          <a:p>
            <a:r>
              <a:rPr lang="en-GB" sz="3600" b="1" dirty="0">
                <a:solidFill>
                  <a:srgbClr val="C00000"/>
                </a:solidFill>
                <a:latin typeface="Garamond" panose="02020404030301010803" pitchFamily="18" charset="0"/>
              </a:rPr>
              <a:t>Russellian monism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699ED649-F9D2-4E50-AF24-CC6BD2FC5139}"/>
              </a:ext>
            </a:extLst>
          </p:cNvPr>
          <p:cNvSpPr>
            <a:spLocks noGrp="1"/>
          </p:cNvSpPr>
          <p:nvPr>
            <p:ph idx="1"/>
          </p:nvPr>
        </p:nvSpPr>
        <p:spPr>
          <a:xfrm>
            <a:off x="1187522" y="1599593"/>
            <a:ext cx="10515600" cy="4351338"/>
          </a:xfrm>
        </p:spPr>
        <p:txBody>
          <a:bodyPr/>
          <a:lstStyle/>
          <a:p>
            <a:pPr marL="0" indent="0">
              <a:buNone/>
            </a:pPr>
            <a:r>
              <a:rPr lang="en-US" dirty="0">
                <a:latin typeface="Garamond" panose="02020404030301010803" pitchFamily="18" charset="0"/>
              </a:rPr>
              <a:t>‘Another important variety of </a:t>
            </a:r>
            <a:r>
              <a:rPr lang="en-US" dirty="0" err="1">
                <a:latin typeface="Garamond" panose="02020404030301010803" pitchFamily="18" charset="0"/>
              </a:rPr>
              <a:t>panpsychism</a:t>
            </a:r>
            <a:r>
              <a:rPr lang="en-US" dirty="0">
                <a:latin typeface="Garamond" panose="02020404030301010803" pitchFamily="18" charset="0"/>
              </a:rPr>
              <a:t> is Russellian </a:t>
            </a:r>
            <a:r>
              <a:rPr lang="en-US" dirty="0" err="1">
                <a:latin typeface="Garamond" panose="02020404030301010803" pitchFamily="18" charset="0"/>
              </a:rPr>
              <a:t>panpsychism</a:t>
            </a:r>
            <a:r>
              <a:rPr lang="en-US" dirty="0">
                <a:latin typeface="Garamond" panose="02020404030301010803" pitchFamily="18" charset="0"/>
              </a:rPr>
              <a:t>. This view takes its name from Russell’s insight, in </a:t>
            </a:r>
            <a:r>
              <a:rPr lang="en-US" i="1" dirty="0">
                <a:latin typeface="Garamond" panose="02020404030301010803" pitchFamily="18" charset="0"/>
              </a:rPr>
              <a:t>The Analysis of Matter </a:t>
            </a:r>
            <a:r>
              <a:rPr lang="en-US" dirty="0">
                <a:latin typeface="Garamond" panose="02020404030301010803" pitchFamily="18" charset="0"/>
              </a:rPr>
              <a:t>and other works, that physics reveals the relational structure of matter but not its intrinsic nature. According to this view, classical physics tells us a lot about what mass does—it resists acceleration, attracts other masses, and so on—but it tells us nothing about what mass intrinsically is. We might say that physics tells us what the mass role is, but it does not tell us what property plays this role.’ </a:t>
            </a:r>
          </a:p>
          <a:p>
            <a:pPr marL="0" indent="0">
              <a:buNone/>
            </a:pPr>
            <a:r>
              <a:rPr lang="en-US" dirty="0">
                <a:latin typeface="Garamond" panose="02020404030301010803" pitchFamily="18" charset="0"/>
              </a:rPr>
              <a:t>David Chalmers, ‘Panpsychism and </a:t>
            </a:r>
            <a:r>
              <a:rPr lang="en-US" dirty="0" err="1">
                <a:latin typeface="Garamond" panose="02020404030301010803" pitchFamily="18" charset="0"/>
              </a:rPr>
              <a:t>Panprotopsychism</a:t>
            </a:r>
            <a:r>
              <a:rPr lang="en-US" dirty="0">
                <a:latin typeface="Garamond" panose="02020404030301010803" pitchFamily="18" charset="0"/>
              </a:rPr>
              <a:t>’, 2013</a:t>
            </a:r>
            <a:endParaRPr lang="cs-CZ" dirty="0">
              <a:latin typeface="Garamond" panose="02020404030301010803" pitchFamily="18" charset="0"/>
            </a:endParaRPr>
          </a:p>
        </p:txBody>
      </p:sp>
    </p:spTree>
    <p:extLst>
      <p:ext uri="{BB962C8B-B14F-4D97-AF65-F5344CB8AC3E}">
        <p14:creationId xmlns:p14="http://schemas.microsoft.com/office/powerpoint/2010/main" val="3495998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4BD6-BDA1-4006-BA27-290A3D9EC499}"/>
              </a:ext>
            </a:extLst>
          </p:cNvPr>
          <p:cNvSpPr>
            <a:spLocks noGrp="1"/>
          </p:cNvSpPr>
          <p:nvPr>
            <p:ph type="title"/>
          </p:nvPr>
        </p:nvSpPr>
        <p:spPr>
          <a:xfrm>
            <a:off x="588232" y="550320"/>
            <a:ext cx="7335748" cy="1828800"/>
          </a:xfrm>
        </p:spPr>
        <p:txBody>
          <a:bodyPr>
            <a:normAutofit/>
          </a:bodyPr>
          <a:lstStyle/>
          <a:p>
            <a:r>
              <a:rPr lang="en-GB" sz="3600" b="1" dirty="0">
                <a:solidFill>
                  <a:srgbClr val="C00000"/>
                </a:solidFill>
                <a:latin typeface="Garamond" panose="02020404030301010803" pitchFamily="18" charset="0"/>
              </a:rPr>
              <a:t>Bertrand Russell on physics</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DA9D3FC8-5D34-45F0-91B7-7A345ABFB320}"/>
              </a:ext>
            </a:extLst>
          </p:cNvPr>
          <p:cNvSpPr>
            <a:spLocks noGrp="1"/>
          </p:cNvSpPr>
          <p:nvPr>
            <p:ph idx="1"/>
          </p:nvPr>
        </p:nvSpPr>
        <p:spPr>
          <a:xfrm>
            <a:off x="838199" y="1932972"/>
            <a:ext cx="6835815" cy="4676172"/>
          </a:xfrm>
        </p:spPr>
        <p:txBody>
          <a:bodyPr>
            <a:normAutofit/>
          </a:bodyPr>
          <a:lstStyle/>
          <a:p>
            <a:pPr marL="0" indent="0">
              <a:buNone/>
            </a:pPr>
            <a:r>
              <a:rPr lang="en-GB" sz="2000" dirty="0">
                <a:latin typeface="Garamond" panose="02020404030301010803" pitchFamily="18" charset="0"/>
              </a:rPr>
              <a:t>‘</a:t>
            </a:r>
            <a:r>
              <a:rPr lang="en-GB" sz="2400" dirty="0">
                <a:latin typeface="Garamond" panose="02020404030301010803" pitchFamily="18" charset="0"/>
              </a:rPr>
              <a:t>Modern physics … reduces matter to a set of events which proceed outward from a centre. If there is something further in the centre itself, we cannot know about it, and it is irrelevant to physics. The events that take the place of matter in the old sense are inferred from their effect on eyes, photographic plates, and other instruments. What we know about them is not their intrinsic character, but their structure and their mathematical laws … Physics is mathematical, not because we know so much about the physical world, but because we know so little: it is only its mathematical properties that we can discover.’ </a:t>
            </a:r>
          </a:p>
          <a:p>
            <a:pPr marL="0" indent="0">
              <a:buNone/>
            </a:pPr>
            <a:r>
              <a:rPr lang="en-GB" sz="2400" dirty="0">
                <a:latin typeface="Garamond" panose="02020404030301010803" pitchFamily="18" charset="0"/>
              </a:rPr>
              <a:t>Russell, </a:t>
            </a:r>
            <a:r>
              <a:rPr lang="en-GB" sz="2400" i="1" dirty="0">
                <a:latin typeface="Garamond" panose="02020404030301010803" pitchFamily="18" charset="0"/>
              </a:rPr>
              <a:t>An Outline of Philosophy</a:t>
            </a:r>
            <a:r>
              <a:rPr lang="en-GB" sz="2400" dirty="0">
                <a:latin typeface="Garamond" panose="02020404030301010803" pitchFamily="18" charset="0"/>
              </a:rPr>
              <a:t>, 1927, p. 125</a:t>
            </a:r>
            <a:endParaRPr lang="cs-CZ" sz="2400" dirty="0">
              <a:latin typeface="Garamond" panose="02020404030301010803" pitchFamily="18" charset="0"/>
            </a:endParaRPr>
          </a:p>
        </p:txBody>
      </p:sp>
      <p:pic>
        <p:nvPicPr>
          <p:cNvPr id="6" name="Picture 5" descr="A person wearing a suit and tie&#10;&#10;Description automatically generated">
            <a:extLst>
              <a:ext uri="{FF2B5EF4-FFF2-40B4-BE49-F238E27FC236}">
                <a16:creationId xmlns:a16="http://schemas.microsoft.com/office/drawing/2014/main" id="{2097B4EB-3496-4D32-A672-1FCEB4773B26}"/>
              </a:ext>
            </a:extLst>
          </p:cNvPr>
          <p:cNvPicPr>
            <a:picLocks noChangeAspect="1"/>
          </p:cNvPicPr>
          <p:nvPr/>
        </p:nvPicPr>
        <p:blipFill rotWithShape="1">
          <a:blip r:embed="rId2">
            <a:extLst>
              <a:ext uri="{28A0092B-C50C-407E-A947-70E740481C1C}">
                <a14:useLocalDpi xmlns:a14="http://schemas.microsoft.com/office/drawing/2010/main" val="0"/>
              </a:ext>
            </a:extLst>
          </a:blip>
          <a:srcRect l="9326" r="4215"/>
          <a:stretch/>
        </p:blipFill>
        <p:spPr>
          <a:xfrm>
            <a:off x="7552266" y="10"/>
            <a:ext cx="4639733" cy="6857990"/>
          </a:xfrm>
          <a:prstGeom prst="rect">
            <a:avLst/>
          </a:prstGeom>
        </p:spPr>
      </p:pic>
    </p:spTree>
    <p:extLst>
      <p:ext uri="{BB962C8B-B14F-4D97-AF65-F5344CB8AC3E}">
        <p14:creationId xmlns:p14="http://schemas.microsoft.com/office/powerpoint/2010/main" val="418884620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901C1-9DFE-B5FA-3DBC-D33585C96FC1}"/>
              </a:ext>
            </a:extLst>
          </p:cNvPr>
          <p:cNvSpPr>
            <a:spLocks noGrp="1"/>
          </p:cNvSpPr>
          <p:nvPr>
            <p:ph type="title"/>
          </p:nvPr>
        </p:nvSpPr>
        <p:spPr>
          <a:xfrm>
            <a:off x="710878" y="760190"/>
            <a:ext cx="10515600" cy="1325563"/>
          </a:xfrm>
        </p:spPr>
        <p:txBody>
          <a:bodyPr>
            <a:normAutofit/>
          </a:bodyPr>
          <a:lstStyle/>
          <a:p>
            <a:r>
              <a:rPr lang="en-GB" sz="3600" b="1" dirty="0">
                <a:solidFill>
                  <a:srgbClr val="C00000"/>
                </a:solidFill>
                <a:latin typeface="Garamond" panose="02020404030301010803" pitchFamily="18" charset="0"/>
              </a:rPr>
              <a:t>Physicalism and </a:t>
            </a:r>
            <a:r>
              <a:rPr lang="en-GB" sz="3600" b="1" dirty="0" err="1">
                <a:solidFill>
                  <a:srgbClr val="C00000"/>
                </a:solidFill>
                <a:latin typeface="Garamond" panose="02020404030301010803" pitchFamily="18" charset="0"/>
              </a:rPr>
              <a:t>Physicsalism</a:t>
            </a:r>
            <a:endParaRPr lang="cs-CZ" sz="36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A4AA2867-C0D7-E80D-6F2F-59567229220B}"/>
              </a:ext>
            </a:extLst>
          </p:cNvPr>
          <p:cNvSpPr>
            <a:spLocks noGrp="1"/>
          </p:cNvSpPr>
          <p:nvPr>
            <p:ph idx="1"/>
          </p:nvPr>
        </p:nvSpPr>
        <p:spPr/>
        <p:txBody>
          <a:bodyPr/>
          <a:lstStyle/>
          <a:p>
            <a:pPr marL="0" indent="0">
              <a:buNone/>
            </a:pPr>
            <a:r>
              <a:rPr lang="en-US" dirty="0">
                <a:effectLst/>
                <a:latin typeface="Garamond" panose="02020404030301010803" pitchFamily="18" charset="0"/>
              </a:rPr>
              <a:t>Real physicalism can have nothing to do with </a:t>
            </a:r>
            <a:r>
              <a:rPr lang="en-US" dirty="0" err="1">
                <a:effectLst/>
                <a:latin typeface="Garamond" panose="02020404030301010803" pitchFamily="18" charset="0"/>
              </a:rPr>
              <a:t>physicsalism</a:t>
            </a:r>
            <a:r>
              <a:rPr lang="en-US" dirty="0">
                <a:effectLst/>
                <a:latin typeface="Garamond" panose="02020404030301010803" pitchFamily="18" charset="0"/>
              </a:rPr>
              <a:t>, the</a:t>
            </a:r>
            <a:br>
              <a:rPr lang="en-US" dirty="0">
                <a:latin typeface="Garamond" panose="02020404030301010803" pitchFamily="18" charset="0"/>
              </a:rPr>
            </a:br>
            <a:r>
              <a:rPr lang="en-US" dirty="0">
                <a:effectLst/>
                <a:latin typeface="Garamond" panose="02020404030301010803" pitchFamily="18" charset="0"/>
              </a:rPr>
              <a:t>view—the faith—that the nature or essence of all concrete reality can in principle be fully captured in the terms of physics. Real physicalism cannot have anything to do with </a:t>
            </a:r>
            <a:r>
              <a:rPr lang="en-US" dirty="0" err="1">
                <a:effectLst/>
                <a:latin typeface="Garamond" panose="02020404030301010803" pitchFamily="18" charset="0"/>
              </a:rPr>
              <a:t>physicsalism</a:t>
            </a:r>
            <a:r>
              <a:rPr lang="en-US" dirty="0">
                <a:effectLst/>
                <a:latin typeface="Garamond" panose="02020404030301010803" pitchFamily="18" charset="0"/>
              </a:rPr>
              <a:t> unless it is supposed—obviously falsely—that the terms of physics can fully capture the nature or essence of experience.</a:t>
            </a:r>
          </a:p>
          <a:p>
            <a:pPr marL="0" indent="0">
              <a:buNone/>
            </a:pPr>
            <a:r>
              <a:rPr lang="en-US" dirty="0">
                <a:latin typeface="Garamond" panose="02020404030301010803" pitchFamily="18" charset="0"/>
              </a:rPr>
              <a:t>Galen Strawson, ‘Realistic Monism’, p. 54</a:t>
            </a:r>
            <a:endParaRPr lang="en-US" dirty="0">
              <a:effectLst/>
              <a:latin typeface="Garamond" panose="02020404030301010803" pitchFamily="18" charset="0"/>
            </a:endParaRPr>
          </a:p>
          <a:p>
            <a:pPr marL="0" indent="0">
              <a:buNone/>
            </a:pPr>
            <a:endParaRPr lang="cs-CZ" dirty="0">
              <a:latin typeface="Garamond" panose="02020404030301010803" pitchFamily="18" charset="0"/>
            </a:endParaRPr>
          </a:p>
        </p:txBody>
      </p:sp>
    </p:spTree>
    <p:extLst>
      <p:ext uri="{BB962C8B-B14F-4D97-AF65-F5344CB8AC3E}">
        <p14:creationId xmlns:p14="http://schemas.microsoft.com/office/powerpoint/2010/main" val="4067655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D2974-73DF-37A5-F46E-94A7CEE04D9B}"/>
              </a:ext>
            </a:extLst>
          </p:cNvPr>
          <p:cNvSpPr>
            <a:spLocks noGrp="1"/>
          </p:cNvSpPr>
          <p:nvPr>
            <p:ph type="title"/>
          </p:nvPr>
        </p:nvSpPr>
        <p:spPr>
          <a:xfrm>
            <a:off x="745603" y="851262"/>
            <a:ext cx="11025850" cy="1325563"/>
          </a:xfrm>
        </p:spPr>
        <p:txBody>
          <a:bodyPr>
            <a:normAutofit/>
          </a:bodyPr>
          <a:lstStyle/>
          <a:p>
            <a:r>
              <a:rPr lang="en-GB" sz="3200" b="1" dirty="0">
                <a:solidFill>
                  <a:srgbClr val="C00000"/>
                </a:solidFill>
                <a:latin typeface="Garamond" panose="02020404030301010803" pitchFamily="18" charset="0"/>
              </a:rPr>
              <a:t>Strawson’s ‘Real physicalism’</a:t>
            </a:r>
            <a:endParaRPr lang="cs-CZ" sz="3200" b="1" dirty="0">
              <a:solidFill>
                <a:srgbClr val="C00000"/>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72264527-5CCB-4B81-ADD0-A987D0DFE163}"/>
              </a:ext>
            </a:extLst>
          </p:cNvPr>
          <p:cNvSpPr>
            <a:spLocks noGrp="1"/>
          </p:cNvSpPr>
          <p:nvPr>
            <p:ph idx="1"/>
          </p:nvPr>
        </p:nvSpPr>
        <p:spPr/>
        <p:txBody>
          <a:bodyPr>
            <a:normAutofit lnSpcReduction="10000"/>
          </a:bodyPr>
          <a:lstStyle/>
          <a:p>
            <a:pPr marL="0" indent="0">
              <a:buNone/>
            </a:pPr>
            <a:r>
              <a:rPr lang="en-US" dirty="0">
                <a:effectLst/>
                <a:latin typeface="Garamond" panose="02020404030301010803" pitchFamily="18" charset="0"/>
              </a:rPr>
              <a:t>‘As a real physicalist, then, I hold that the mental/experiential is physical, and I</a:t>
            </a:r>
            <a:r>
              <a:rPr lang="cs-CZ" dirty="0">
                <a:effectLst/>
                <a:latin typeface="Garamond" panose="02020404030301010803" pitchFamily="18" charset="0"/>
              </a:rPr>
              <a:t> </a:t>
            </a:r>
            <a:r>
              <a:rPr lang="en-US" dirty="0">
                <a:effectLst/>
                <a:latin typeface="Garamond" panose="02020404030301010803" pitchFamily="18" charset="0"/>
              </a:rPr>
              <a:t>am happy to say, along with many other physicalists, that experience is ‘really just</a:t>
            </a:r>
            <a:r>
              <a:rPr lang="cs-CZ" dirty="0">
                <a:effectLst/>
                <a:latin typeface="Garamond" panose="02020404030301010803" pitchFamily="18" charset="0"/>
              </a:rPr>
              <a:t> </a:t>
            </a:r>
            <a:r>
              <a:rPr lang="en-US" dirty="0">
                <a:effectLst/>
                <a:latin typeface="Garamond" panose="02020404030301010803" pitchFamily="18" charset="0"/>
              </a:rPr>
              <a:t>neurons firing’, at least in the case of biological organisms like ourselves.</a:t>
            </a:r>
            <a:r>
              <a:rPr lang="cs-CZ" dirty="0">
                <a:effectLst/>
                <a:latin typeface="Garamond" panose="02020404030301010803" pitchFamily="18" charset="0"/>
              </a:rPr>
              <a:t> </a:t>
            </a:r>
            <a:r>
              <a:rPr lang="en-GB" dirty="0">
                <a:effectLst/>
                <a:latin typeface="Garamond" panose="02020404030301010803" pitchFamily="18" charset="0"/>
              </a:rPr>
              <a:t>[…] </a:t>
            </a:r>
            <a:r>
              <a:rPr lang="en-US" dirty="0">
                <a:effectLst/>
                <a:latin typeface="Garamond" panose="02020404030301010803" pitchFamily="18" charset="0"/>
              </a:rPr>
              <a:t>I certainly don’t mean that all characteristics of what is going on, in the case of experience, can be described by physics and</a:t>
            </a:r>
            <a:br>
              <a:rPr lang="en-US" dirty="0">
                <a:latin typeface="Garamond" panose="02020404030301010803" pitchFamily="18" charset="0"/>
              </a:rPr>
            </a:br>
            <a:r>
              <a:rPr lang="en-US" dirty="0">
                <a:effectLst/>
                <a:latin typeface="Garamond" panose="02020404030301010803" pitchFamily="18" charset="0"/>
              </a:rPr>
              <a:t>neurophysiology or any non-revolutionary extensions of them. That idea is crazy. It amounts to radical ‘</a:t>
            </a:r>
            <a:r>
              <a:rPr lang="en-US" dirty="0" err="1">
                <a:effectLst/>
                <a:latin typeface="Garamond" panose="02020404030301010803" pitchFamily="18" charset="0"/>
              </a:rPr>
              <a:t>eliminativism</a:t>
            </a:r>
            <a:r>
              <a:rPr lang="en-US" dirty="0">
                <a:effectLst/>
                <a:latin typeface="Garamond" panose="02020404030301010803" pitchFamily="18" charset="0"/>
              </a:rPr>
              <a:t>’ with respect to experience, and it is not a form of real physicalism at all. My claim is different. It is that experiential phenomena ‘just are’ physical, so that there is a lot more to neurons than physics and neurophysiology record (or can record). No one who disagrees with this is a real physicalist, in my terms.’</a:t>
            </a:r>
          </a:p>
          <a:p>
            <a:pPr marL="0" indent="0">
              <a:buNone/>
            </a:pPr>
            <a:r>
              <a:rPr lang="en-US" dirty="0">
                <a:latin typeface="Garamond" panose="02020404030301010803" pitchFamily="18" charset="0"/>
              </a:rPr>
              <a:t>Strawson, ‘Real Physicalism’</a:t>
            </a:r>
          </a:p>
          <a:p>
            <a:pPr marL="0" indent="0">
              <a:buNone/>
            </a:pPr>
            <a:endParaRPr lang="cs-CZ" dirty="0">
              <a:latin typeface="Garamond" panose="02020404030301010803" pitchFamily="18" charset="0"/>
            </a:endParaRPr>
          </a:p>
        </p:txBody>
      </p:sp>
    </p:spTree>
    <p:extLst>
      <p:ext uri="{BB962C8B-B14F-4D97-AF65-F5344CB8AC3E}">
        <p14:creationId xmlns:p14="http://schemas.microsoft.com/office/powerpoint/2010/main" val="1972996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EF68A2-2A45-441E-8A67-9F518E4A26D8}"/>
              </a:ext>
            </a:extLst>
          </p:cNvPr>
          <p:cNvSpPr>
            <a:spLocks noGrp="1"/>
          </p:cNvSpPr>
          <p:nvPr>
            <p:ph idx="4294967295"/>
          </p:nvPr>
        </p:nvSpPr>
        <p:spPr>
          <a:xfrm>
            <a:off x="1676400" y="2216150"/>
            <a:ext cx="10515600" cy="4351338"/>
          </a:xfrm>
        </p:spPr>
        <p:txBody>
          <a:bodyPr>
            <a:normAutofit/>
          </a:bodyPr>
          <a:lstStyle/>
          <a:p>
            <a:pPr marL="0" indent="0">
              <a:buNone/>
            </a:pPr>
            <a:r>
              <a:rPr lang="en-GB" sz="4000" b="1" dirty="0">
                <a:latin typeface="Garamond" panose="02020404030301010803" pitchFamily="18" charset="0"/>
              </a:rPr>
              <a:t>2. The poverty of emergence</a:t>
            </a:r>
            <a:endParaRPr lang="cs-CZ" sz="4000" b="1" dirty="0">
              <a:latin typeface="Garamond" panose="02020404030301010803" pitchFamily="18" charset="0"/>
            </a:endParaRPr>
          </a:p>
        </p:txBody>
      </p:sp>
    </p:spTree>
    <p:extLst>
      <p:ext uri="{BB962C8B-B14F-4D97-AF65-F5344CB8AC3E}">
        <p14:creationId xmlns:p14="http://schemas.microsoft.com/office/powerpoint/2010/main" val="984105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1005</TotalTime>
  <Words>1079</Words>
  <Application>Microsoft Office PowerPoint</Application>
  <PresentationFormat>Widescreen</PresentationFormat>
  <Paragraphs>57</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Garamond</vt:lpstr>
      <vt:lpstr>Office Theme</vt:lpstr>
      <vt:lpstr>Contemporary Theories of Consciousness</vt:lpstr>
      <vt:lpstr>Plan for today</vt:lpstr>
      <vt:lpstr>PowerPoint Presentation</vt:lpstr>
      <vt:lpstr>Matter is an honorific designation</vt:lpstr>
      <vt:lpstr>Russellian monism</vt:lpstr>
      <vt:lpstr>Bertrand Russell on physics</vt:lpstr>
      <vt:lpstr>Physicalism and Physicsalism</vt:lpstr>
      <vt:lpstr>Strawson’s ‘Real physicalism’</vt:lpstr>
      <vt:lpstr>PowerPoint Presentation</vt:lpstr>
      <vt:lpstr>Anti-emergentism</vt:lpstr>
      <vt:lpstr>Continuity vs Emergence</vt:lpstr>
      <vt:lpstr>PowerPoint Presentation</vt:lpstr>
      <vt:lpstr>PowerPoint Presentation</vt:lpstr>
      <vt:lpstr>Two arguments for panpsychism over micropsychism</vt:lpstr>
      <vt:lpstr>Fungibility of matter</vt:lpstr>
      <vt:lpstr>Panpsychism</vt:lpstr>
      <vt:lpstr>Panpsychism: Two advantages</vt:lpstr>
      <vt:lpstr>Problems with panpsychism</vt:lpstr>
      <vt:lpstr>Next Week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Panpsychism</dc:title>
  <dc:creator>DATART</dc:creator>
  <cp:lastModifiedBy>Anna Hill</cp:lastModifiedBy>
  <cp:revision>12</cp:revision>
  <dcterms:created xsi:type="dcterms:W3CDTF">2020-04-29T20:46:41Z</dcterms:created>
  <dcterms:modified xsi:type="dcterms:W3CDTF">2023-04-27T09:59:50Z</dcterms:modified>
</cp:coreProperties>
</file>