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2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image" Target="../media/image1.png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4.png"/><Relationship Id="rId5" Type="http://schemas.openxmlformats.org/officeDocument/2006/relationships/tags" Target="../tags/tag106.xml"/><Relationship Id="rId10" Type="http://schemas.openxmlformats.org/officeDocument/2006/relationships/image" Target="../media/image3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2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5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2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2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7.png"/><Relationship Id="rId5" Type="http://schemas.openxmlformats.org/officeDocument/2006/relationships/tags" Target="../tags/tag148.xml"/><Relationship Id="rId10" Type="http://schemas.openxmlformats.org/officeDocument/2006/relationships/image" Target="../media/image6.png"/><Relationship Id="rId4" Type="http://schemas.openxmlformats.org/officeDocument/2006/relationships/tags" Target="../tags/tag147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image" Target="../media/image1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png"/><Relationship Id="rId5" Type="http://schemas.openxmlformats.org/officeDocument/2006/relationships/tags" Target="../tags/tag5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image" Target="../media/image1.png"/><Relationship Id="rId4" Type="http://schemas.openxmlformats.org/officeDocument/2006/relationships/tags" Target="../tags/tag58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>
            <p:custDataLst>
              <p:tags r:id="rId1"/>
            </p:custDataLst>
          </p:nvPr>
        </p:nvSpPr>
        <p:spPr>
          <a:xfrm>
            <a:off x="447675" y="290830"/>
            <a:ext cx="11296650" cy="6276975"/>
          </a:xfrm>
          <a:prstGeom prst="frame">
            <a:avLst>
              <a:gd name="adj1" fmla="val 14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5" y="1270"/>
            <a:ext cx="2932430" cy="49136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 rot="10800000">
            <a:off x="9258935" y="1944370"/>
            <a:ext cx="2932430" cy="4913630"/>
          </a:xfrm>
          <a:prstGeom prst="rect">
            <a:avLst/>
          </a:prstGeom>
        </p:spPr>
      </p:pic>
      <p:cxnSp>
        <p:nvCxnSpPr>
          <p:cNvPr id="12" name="稻壳儿搜索【幻雨工作室】_3"/>
          <p:cNvCxnSpPr/>
          <p:nvPr>
            <p:custDataLst>
              <p:tags r:id="rId4"/>
            </p:custDataLst>
          </p:nvPr>
        </p:nvCxnSpPr>
        <p:spPr>
          <a:xfrm>
            <a:off x="2244090" y="2209800"/>
            <a:ext cx="1270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稻壳儿搜索【幻雨工作室】_4"/>
          <p:cNvCxnSpPr/>
          <p:nvPr>
            <p:custDataLst>
              <p:tags r:id="rId5"/>
            </p:custDataLst>
          </p:nvPr>
        </p:nvCxnSpPr>
        <p:spPr>
          <a:xfrm>
            <a:off x="2434590" y="2032000"/>
            <a:ext cx="0" cy="8128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稻壳儿搜索【幻雨工作室】_5"/>
          <p:cNvCxnSpPr/>
          <p:nvPr>
            <p:custDataLst>
              <p:tags r:id="rId6"/>
            </p:custDataLst>
          </p:nvPr>
        </p:nvCxnSpPr>
        <p:spPr>
          <a:xfrm rot="10800000">
            <a:off x="8677910" y="5026660"/>
            <a:ext cx="1270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稻壳儿搜索【幻雨工作室】_6"/>
          <p:cNvCxnSpPr/>
          <p:nvPr>
            <p:custDataLst>
              <p:tags r:id="rId7"/>
            </p:custDataLst>
          </p:nvPr>
        </p:nvCxnSpPr>
        <p:spPr>
          <a:xfrm rot="10800000">
            <a:off x="9757410" y="4391660"/>
            <a:ext cx="0" cy="8128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859871" y="2631823"/>
            <a:ext cx="6472258" cy="899167"/>
          </a:xfrm>
        </p:spPr>
        <p:txBody>
          <a:bodyPr lIns="90000" tIns="46800" rIns="90000" bIns="0" anchor="t" anchorCtr="0">
            <a:normAutofit/>
          </a:bodyPr>
          <a:lstStyle>
            <a:lvl1pPr algn="ctr">
              <a:defRPr sz="5400" spc="600" baseline="0">
                <a:solidFill>
                  <a:schemeClr val="accent1">
                    <a:lumMod val="50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2859871" y="3609702"/>
            <a:ext cx="6472258" cy="95098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2243984" y="2031816"/>
            <a:ext cx="7704033" cy="3172499"/>
            <a:chOff x="2243984" y="2031816"/>
            <a:chExt cx="7704033" cy="3172499"/>
          </a:xfrm>
        </p:grpSpPr>
        <p:cxnSp>
          <p:nvCxnSpPr>
            <p:cNvPr id="11" name="稻壳儿搜索【幻雨工作室】_3"/>
            <p:cNvCxnSpPr/>
            <p:nvPr>
              <p:custDataLst>
                <p:tags r:id="rId10"/>
              </p:custDataLst>
            </p:nvPr>
          </p:nvCxnSpPr>
          <p:spPr>
            <a:xfrm>
              <a:off x="2243984" y="2209616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稻壳儿搜索【幻雨工作室】_4"/>
            <p:cNvCxnSpPr/>
            <p:nvPr>
              <p:custDataLst>
                <p:tags r:id="rId11"/>
              </p:custDataLst>
            </p:nvPr>
          </p:nvCxnSpPr>
          <p:spPr>
            <a:xfrm>
              <a:off x="2434484" y="2031816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稻壳儿搜索【幻雨工作室】_5"/>
            <p:cNvCxnSpPr/>
            <p:nvPr>
              <p:custDataLst>
                <p:tags r:id="rId12"/>
              </p:custDataLst>
            </p:nvPr>
          </p:nvCxnSpPr>
          <p:spPr>
            <a:xfrm rot="10800000">
              <a:off x="8678017" y="5026515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稻壳儿搜索【幻雨工作室】_6"/>
            <p:cNvCxnSpPr/>
            <p:nvPr>
              <p:custDataLst>
                <p:tags r:id="rId13"/>
              </p:custDataLst>
            </p:nvPr>
          </p:nvCxnSpPr>
          <p:spPr>
            <a:xfrm rot="10800000">
              <a:off x="9757517" y="4391515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543" y="1087"/>
            <a:ext cx="12190914" cy="6856913"/>
            <a:chOff x="543" y="1087"/>
            <a:chExt cx="12190914" cy="6856913"/>
          </a:xfrm>
        </p:grpSpPr>
        <p:sp>
          <p:nvSpPr>
            <p:cNvPr id="7" name="图文框 6"/>
            <p:cNvSpPr/>
            <p:nvPr userDrawn="1">
              <p:custDataLst>
                <p:tags r:id="rId7"/>
              </p:custDataLst>
            </p:nvPr>
          </p:nvSpPr>
          <p:spPr>
            <a:xfrm>
              <a:off x="447675" y="290513"/>
              <a:ext cx="11296650" cy="6276975"/>
            </a:xfrm>
            <a:prstGeom prst="frame">
              <a:avLst>
                <a:gd name="adj1" fmla="val 14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43" y="1087"/>
              <a:ext cx="2932430" cy="491380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10800000">
              <a:off x="9259027" y="1944198"/>
              <a:ext cx="2932430" cy="4913802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646032" y="2833190"/>
            <a:ext cx="4899935" cy="133676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47040" y="290195"/>
            <a:ext cx="11296650" cy="627761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5" y="1270"/>
            <a:ext cx="1578610" cy="2646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10114280" y="3375025"/>
            <a:ext cx="2077720" cy="3482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5" y="1270"/>
            <a:ext cx="1219200" cy="20434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5" y="1270"/>
            <a:ext cx="1750695" cy="2934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10699115" y="4357370"/>
            <a:ext cx="1492250" cy="2500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243984" y="2121355"/>
            <a:ext cx="7704033" cy="3172499"/>
            <a:chOff x="2243984" y="2121355"/>
            <a:chExt cx="7704033" cy="3172499"/>
          </a:xfrm>
        </p:grpSpPr>
        <p:cxnSp>
          <p:nvCxnSpPr>
            <p:cNvPr id="12" name="稻壳儿搜索【幻雨工作室】_4"/>
            <p:cNvCxnSpPr/>
            <p:nvPr>
              <p:custDataLst>
                <p:tags r:id="rId11"/>
              </p:custDataLst>
            </p:nvPr>
          </p:nvCxnSpPr>
          <p:spPr>
            <a:xfrm>
              <a:off x="2243984" y="2299155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稻壳儿搜索【幻雨工作室】_5"/>
            <p:cNvCxnSpPr/>
            <p:nvPr>
              <p:custDataLst>
                <p:tags r:id="rId12"/>
              </p:custDataLst>
            </p:nvPr>
          </p:nvCxnSpPr>
          <p:spPr>
            <a:xfrm>
              <a:off x="2434484" y="2121355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稻壳儿搜索【幻雨工作室】_6"/>
            <p:cNvCxnSpPr/>
            <p:nvPr>
              <p:custDataLst>
                <p:tags r:id="rId13"/>
              </p:custDataLst>
            </p:nvPr>
          </p:nvCxnSpPr>
          <p:spPr>
            <a:xfrm rot="10800000">
              <a:off x="8678017" y="5116054"/>
              <a:ext cx="1270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稻壳儿搜索【幻雨工作室】_7"/>
            <p:cNvCxnSpPr/>
            <p:nvPr>
              <p:custDataLst>
                <p:tags r:id="rId14"/>
              </p:custDataLst>
            </p:nvPr>
          </p:nvCxnSpPr>
          <p:spPr>
            <a:xfrm rot="10800000">
              <a:off x="9757517" y="4481054"/>
              <a:ext cx="0" cy="81280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543" y="1087"/>
            <a:ext cx="12190914" cy="6856913"/>
            <a:chOff x="543" y="1087"/>
            <a:chExt cx="12190914" cy="6856913"/>
          </a:xfrm>
        </p:grpSpPr>
        <p:sp>
          <p:nvSpPr>
            <p:cNvPr id="8" name="图文框 7"/>
            <p:cNvSpPr/>
            <p:nvPr userDrawn="1">
              <p:custDataLst>
                <p:tags r:id="rId8"/>
              </p:custDataLst>
            </p:nvPr>
          </p:nvSpPr>
          <p:spPr>
            <a:xfrm>
              <a:off x="447675" y="290513"/>
              <a:ext cx="11296650" cy="6276975"/>
            </a:xfrm>
            <a:prstGeom prst="frame">
              <a:avLst>
                <a:gd name="adj1" fmla="val 14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543" y="1087"/>
              <a:ext cx="2932430" cy="491380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0800000">
              <a:off x="9259027" y="1944198"/>
              <a:ext cx="2932430" cy="4913802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506387" y="2934155"/>
            <a:ext cx="4877774" cy="75434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506382" y="3781116"/>
            <a:ext cx="4877774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43" y="1087"/>
            <a:ext cx="12190914" cy="6856913"/>
            <a:chOff x="543" y="1087"/>
            <a:chExt cx="12190914" cy="6856913"/>
          </a:xfrm>
        </p:grpSpPr>
        <p:sp>
          <p:nvSpPr>
            <p:cNvPr id="7" name="图文框 6"/>
            <p:cNvSpPr/>
            <p:nvPr userDrawn="1">
              <p:custDataLst>
                <p:tags r:id="rId6"/>
              </p:custDataLst>
            </p:nvPr>
          </p:nvSpPr>
          <p:spPr>
            <a:xfrm>
              <a:off x="447675" y="290513"/>
              <a:ext cx="11296650" cy="6276975"/>
            </a:xfrm>
            <a:prstGeom prst="frame">
              <a:avLst>
                <a:gd name="adj1" fmla="val 14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43" y="1087"/>
              <a:ext cx="2932430" cy="491380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9259027" y="1944198"/>
              <a:ext cx="2932430" cy="491380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10838180" y="4589780"/>
            <a:ext cx="1353185" cy="226822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Josef Svoboda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Wenhan Geng/Honza</a:t>
            </a:r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28629"/>
            <a:ext cx="10852237" cy="441964"/>
          </a:xfrm>
        </p:spPr>
        <p:txBody>
          <a:bodyPr/>
          <a:lstStyle/>
          <a:p>
            <a:r>
              <a:rPr lang="cs-CZ" sz="3600"/>
              <a:t>Základní informace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835" y="1315085"/>
            <a:ext cx="3957320" cy="2508250"/>
          </a:xfrm>
        </p:spPr>
        <p:txBody>
          <a:bodyPr/>
          <a:lstStyle/>
          <a:p>
            <a:r>
              <a:rPr lang="zh-CN" altLang="en-US" sz="1800"/>
              <a:t>Josef Svoboda </a:t>
            </a:r>
          </a:p>
          <a:p>
            <a:r>
              <a:rPr lang="zh-CN" altLang="en-US" sz="1800"/>
              <a:t>Narození</a:t>
            </a:r>
            <a:r>
              <a:rPr lang="cs-CZ" altLang="zh-CN" sz="1800"/>
              <a:t>: 10. května 1920, Čáslav </a:t>
            </a:r>
          </a:p>
          <a:p>
            <a:r>
              <a:rPr lang="cs-CZ" altLang="zh-CN" sz="1800"/>
              <a:t>Úmrtí: 8. dubna 2002, Praha</a:t>
            </a:r>
          </a:p>
          <a:p>
            <a:r>
              <a:rPr lang="cs-CZ" altLang="zh-CN" sz="1800"/>
              <a:t>Byl český scénograf, jevištní výtvarník a pedagog.</a:t>
            </a:r>
            <a:endParaRPr lang="cs-CZ" altLang="zh-CN" sz="2000"/>
          </a:p>
          <a:p>
            <a:endParaRPr lang="cs-CZ" altLang="zh-CN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60" y="4070350"/>
            <a:ext cx="3354705" cy="2229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01825" y="6299835"/>
            <a:ext cx="3354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Laterna magika, portál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310" y="1315085"/>
            <a:ext cx="3265805" cy="4636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539115"/>
            <a:ext cx="4692015" cy="714375"/>
          </a:xfrm>
        </p:spPr>
        <p:txBody>
          <a:bodyPr/>
          <a:lstStyle/>
          <a:p>
            <a:r>
              <a:rPr lang="zh-CN" altLang="en-US" sz="3600"/>
              <a:t>Život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539875"/>
            <a:ext cx="10852150" cy="2785110"/>
          </a:xfrm>
        </p:spPr>
        <p:txBody>
          <a:bodyPr/>
          <a:lstStyle/>
          <a:p>
            <a:r>
              <a:rPr lang="zh-CN" altLang="en-US"/>
              <a:t>V letech 1931–1934 studoval na reálném gymnáziu v Čáslavi, vyučil se truhlářem u svého otce a pokračoval dvouletou Mistrovskou školou pro truhláře v Praze na Žižkově. Později studoval na Ústřední škole bytového průmyslu v Praze.</a:t>
            </a:r>
          </a:p>
          <a:p>
            <a:endParaRPr lang="zh-CN" altLang="en-US"/>
          </a:p>
          <a:p>
            <a:r>
              <a:rPr lang="zh-CN" altLang="en-US"/>
              <a:t>Od roku 1945 studoval jevištní výtvarnictví na Konzervatoři Praha a později na Vysoké škole uměleckoprůmyslové v Praze (u prof. Pavla Smetany), specializaci vnitřní architektura. Školu ukončil roku 1951.</a:t>
            </a: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555" y="4324985"/>
            <a:ext cx="3215640" cy="1801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3535" y="6243955"/>
            <a:ext cx="3281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Náměstí v Čáslavi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065" y="4324985"/>
            <a:ext cx="3097530" cy="19189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48170" y="6329680"/>
            <a:ext cx="319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Pražská konzervatoř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17" y="428629"/>
            <a:ext cx="10852237" cy="441964"/>
          </a:xfrm>
        </p:spPr>
        <p:txBody>
          <a:bodyPr/>
          <a:lstStyle/>
          <a:p>
            <a:r>
              <a:rPr lang="zh-CN" altLang="en-US" sz="3200"/>
              <a:t>Pedagogická činnost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63955"/>
            <a:ext cx="10852150" cy="2084705"/>
          </a:xfrm>
        </p:spPr>
        <p:txBody>
          <a:bodyPr/>
          <a:lstStyle/>
          <a:p>
            <a:r>
              <a:rPr lang="zh-CN" altLang="en-US"/>
              <a:t>1954–1957 přednášel na Akademii výtvarných umění v Praze o jevištní technice,</a:t>
            </a:r>
          </a:p>
          <a:p>
            <a:r>
              <a:rPr lang="zh-CN" altLang="en-US"/>
              <a:t>1968–1989 byl řádným profesorem architektury na Vysoké škole uměleckoprůmyslové v Praze.</a:t>
            </a:r>
          </a:p>
          <a:p>
            <a:r>
              <a:rPr lang="zh-CN" altLang="en-US"/>
              <a:t>O scénografii přednášel na mnoha univerzitách po celém světě, mj. v Brazílii, USA, Kanadě, Itálii, Francii. V roce 1990 vydal ve spolupráci s dr. Milenou Honzíkovou knihu s názvem Tajemství divadelního prostoru.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65" y="3513455"/>
            <a:ext cx="4243070" cy="2465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1000" y="6200775"/>
            <a:ext cx="3810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Ateliéry AVU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758829"/>
            <a:ext cx="10852237" cy="441964"/>
          </a:xfrm>
        </p:spPr>
        <p:txBody>
          <a:bodyPr/>
          <a:lstStyle/>
          <a:p>
            <a:r>
              <a:rPr lang="en-US" altLang="zh-CN" sz="3600"/>
              <a:t>Divadlo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2012950"/>
            <a:ext cx="10852150" cy="3086100"/>
          </a:xfrm>
        </p:spPr>
        <p:txBody>
          <a:bodyPr/>
          <a:lstStyle/>
          <a:p>
            <a:r>
              <a:rPr lang="zh-CN" altLang="en-US" sz="2000"/>
              <a:t>v roce 1945 byl angažován jako šéf výpravy ve Velké opeře Divadla 5. května.</a:t>
            </a:r>
          </a:p>
          <a:p>
            <a:r>
              <a:rPr lang="zh-CN" altLang="en-US" sz="2000"/>
              <a:t>Od roku 1948 působil v Národním divadle v různých funkcích, nejdříve jako jevištní výtvarník</a:t>
            </a:r>
            <a:r>
              <a:rPr lang="en-US" altLang="zh-CN" sz="2000"/>
              <a:t>.</a:t>
            </a:r>
          </a:p>
          <a:p>
            <a:r>
              <a:rPr lang="en-US" altLang="zh-CN" sz="2000"/>
              <a:t>od roku 1951 jako šéf umělecko-technického provozu.</a:t>
            </a:r>
          </a:p>
          <a:p>
            <a:r>
              <a:rPr lang="en-US" altLang="zh-CN" sz="2000"/>
              <a:t>od roku 1966 jako scénický výtvarník a šéf výpravy, později jako šéfvýtvarník (od roku 1970) a scénický hlavní výtvarník (1980).</a:t>
            </a:r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86719"/>
            <a:ext cx="10852237" cy="441964"/>
          </a:xfrm>
        </p:spPr>
        <p:txBody>
          <a:bodyPr/>
          <a:lstStyle/>
          <a:p>
            <a:r>
              <a:rPr lang="en-US" altLang="zh-CN" sz="2800"/>
              <a:t>Tvorba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066800"/>
            <a:ext cx="10852150" cy="2928620"/>
          </a:xfrm>
        </p:spPr>
        <p:txBody>
          <a:bodyPr/>
          <a:lstStyle/>
          <a:p>
            <a:r>
              <a:rPr lang="zh-CN" altLang="en-US"/>
              <a:t>Při tvorbě scénografie pro konkrétní inscenaci mu vždy šlo o rovnováhu všech tvůrčích složek a celkové vyznění díla.</a:t>
            </a:r>
          </a:p>
          <a:p>
            <a:r>
              <a:rPr lang="zh-CN" altLang="en-US"/>
              <a:t>V průběhu své profesní dráhy Svoboda představil mnoho technologických inovací v oblasti světla, speciálních materiálů a jevištní kinetiky. </a:t>
            </a:r>
          </a:p>
          <a:p>
            <a:r>
              <a:rPr lang="zh-CN" altLang="en-US"/>
              <a:t>V roce 2020 uvedla Státní opera v Praze slavnou inscenaci Pucciniho Toscy režiséra Karla Jerneka, použil J. Svoboda prvky barokní architektury kombinovaných s plastickými modely původních stavebních prvků, vše využívalo optických iluzí, převrácené ptačí perspektivy a podobných efektů.</a:t>
            </a: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3995420"/>
            <a:ext cx="2767330" cy="2066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26615" y="6156960"/>
            <a:ext cx="313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Helium-neonový laser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3995420"/>
            <a:ext cx="3096895" cy="2067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01995" y="6156960"/>
            <a:ext cx="5544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Budova Státní opery v Praze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245" y="2442845"/>
            <a:ext cx="10852150" cy="169608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cs-CZ" altLang="zh-CN" sz="7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Děkuju za pozornost</a:t>
            </a:r>
            <a:r>
              <a:rPr altLang="cs-CZ" sz="7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818"/>
  <p:tag name="KSO_WM_SLIDE_MODEL_TYPE" val="cov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1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1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1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18"/>
  <p:tag name="KSO_WM_TEMPLATE_MASTER_THUMB_INDEX" val="18"/>
  <p:tag name="KSO_WM_TEMPLATE_THUMBS_INDEX" val="1、4、7、8、9、10、11、12、13、14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1.1.1..1环宇工作">
      <a:dk1>
        <a:srgbClr val="000000"/>
      </a:dk1>
      <a:lt1>
        <a:srgbClr val="FFFFFF"/>
      </a:lt1>
      <a:dk2>
        <a:srgbClr val="E3ECEB"/>
      </a:dk2>
      <a:lt2>
        <a:srgbClr val="FFFFFF"/>
      </a:lt2>
      <a:accent1>
        <a:srgbClr val="4A7671"/>
      </a:accent1>
      <a:accent2>
        <a:srgbClr val="5D7D75"/>
      </a:accent2>
      <a:accent3>
        <a:srgbClr val="708479"/>
      </a:accent3>
      <a:accent4>
        <a:srgbClr val="838C7E"/>
      </a:accent4>
      <a:accent5>
        <a:srgbClr val="969381"/>
      </a:accent5>
      <a:accent6>
        <a:srgbClr val="A99A86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1534</Words>
  <Application>Microsoft Office PowerPoint</Application>
  <PresentationFormat>Širokoúhlá obrazovka</PresentationFormat>
  <Paragraphs>31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汉仪旗黑-85S</vt:lpstr>
      <vt:lpstr>Office 主题​​</vt:lpstr>
      <vt:lpstr>Josef Svoboda</vt:lpstr>
      <vt:lpstr>Základní informace</vt:lpstr>
      <vt:lpstr>Život</vt:lpstr>
      <vt:lpstr>Pedagogická činnost</vt:lpstr>
      <vt:lpstr>Divadlo</vt:lpstr>
      <vt:lpstr>Tvorba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chenyiming</dc:creator>
  <cp:lastModifiedBy>FFUK</cp:lastModifiedBy>
  <cp:revision>1</cp:revision>
  <dcterms:created xsi:type="dcterms:W3CDTF">2021-04-29T16:43:18Z</dcterms:created>
  <dcterms:modified xsi:type="dcterms:W3CDTF">2021-04-29T18:48:33Z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