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7" r:id="rId1"/>
  </p:sldMasterIdLst>
  <p:notesMasterIdLst>
    <p:notesMasterId r:id="rId34"/>
  </p:notesMasterIdLst>
  <p:sldIdLst>
    <p:sldId id="272" r:id="rId2"/>
    <p:sldId id="270" r:id="rId3"/>
    <p:sldId id="276" r:id="rId4"/>
    <p:sldId id="277" r:id="rId5"/>
    <p:sldId id="289" r:id="rId6"/>
    <p:sldId id="291" r:id="rId7"/>
    <p:sldId id="290" r:id="rId8"/>
    <p:sldId id="293" r:id="rId9"/>
    <p:sldId id="278" r:id="rId10"/>
    <p:sldId id="275" r:id="rId11"/>
    <p:sldId id="280" r:id="rId12"/>
    <p:sldId id="295" r:id="rId13"/>
    <p:sldId id="264" r:id="rId14"/>
    <p:sldId id="271" r:id="rId15"/>
    <p:sldId id="265" r:id="rId16"/>
    <p:sldId id="259" r:id="rId17"/>
    <p:sldId id="257" r:id="rId18"/>
    <p:sldId id="296" r:id="rId19"/>
    <p:sldId id="263" r:id="rId20"/>
    <p:sldId id="262" r:id="rId21"/>
    <p:sldId id="261" r:id="rId22"/>
    <p:sldId id="283" r:id="rId23"/>
    <p:sldId id="269" r:id="rId24"/>
    <p:sldId id="273" r:id="rId25"/>
    <p:sldId id="297" r:id="rId26"/>
    <p:sldId id="287" r:id="rId27"/>
    <p:sldId id="282" r:id="rId28"/>
    <p:sldId id="285" r:id="rId29"/>
    <p:sldId id="284" r:id="rId30"/>
    <p:sldId id="294" r:id="rId31"/>
    <p:sldId id="286" r:id="rId32"/>
    <p:sldId id="28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1" autoAdjust="0"/>
    <p:restoredTop sz="86421" autoAdjust="0"/>
  </p:normalViewPr>
  <p:slideViewPr>
    <p:cSldViewPr snapToGrid="0">
      <p:cViewPr varScale="1">
        <p:scale>
          <a:sx n="71" d="100"/>
          <a:sy n="71" d="100"/>
        </p:scale>
        <p:origin x="235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CE4F-2CFE-49C3-BB82-31F8F3DFAE92}" type="datetimeFigureOut">
              <a:rPr lang="cs-CZ" smtClean="0"/>
              <a:t>16.12.2019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F7160-B999-4DF2-9BFD-7E978E1FE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27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F7160-B999-4DF2-9BFD-7E978E1FE61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027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F7160-B999-4DF2-9BFD-7E978E1FE61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50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F7160-B999-4DF2-9BFD-7E978E1FE61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239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F7160-B999-4DF2-9BFD-7E978E1FE61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416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F7160-B999-4DF2-9BFD-7E978E1FE61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230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F7160-B999-4DF2-9BFD-7E978E1FE61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62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0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4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8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775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98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21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49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6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24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1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03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BQ2H1yPvsy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66203" y="900331"/>
            <a:ext cx="9144000" cy="1533379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Times New Roman" pitchFamily="18" charset="0"/>
                <a:cs typeface="Times New Roman" pitchFamily="18" charset="0"/>
              </a:rPr>
              <a:t>Ke konceptualizaci Ježíška: </a:t>
            </a:r>
            <a:br>
              <a:rPr lang="cs-CZ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cs-CZ" sz="3200" b="1" dirty="0">
                <a:latin typeface="Times New Roman" pitchFamily="18" charset="0"/>
                <a:cs typeface="Times New Roman" pitchFamily="18" charset="0"/>
              </a:rPr>
              <a:t>Ježíšek jako pojmový </a:t>
            </a:r>
            <a:r>
              <a:rPr lang="cs-CZ" sz="3200" b="1" dirty="0" err="1">
                <a:latin typeface="Times New Roman" pitchFamily="18" charset="0"/>
                <a:cs typeface="Times New Roman" pitchFamily="18" charset="0"/>
              </a:rPr>
              <a:t>blend</a:t>
            </a:r>
            <a:r>
              <a:rPr lang="cs-CZ" sz="3200" b="1" dirty="0">
                <a:latin typeface="Times New Roman" pitchFamily="18" charset="0"/>
                <a:cs typeface="Times New Roman" pitchFamily="18" charset="0"/>
              </a:rPr>
              <a:t>; kognitivní definice Ježíška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481" y="2542347"/>
            <a:ext cx="559099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15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36674" y="351058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latin typeface="Times New Roman" pitchFamily="18" charset="0"/>
                <a:cs typeface="Times New Roman" pitchFamily="18" charset="0"/>
              </a:rPr>
              <a:t>Ježíšek – textová data (výběr)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88" y="3125870"/>
            <a:ext cx="6688992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88655" y="1556210"/>
            <a:ext cx="109297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atin typeface="Times New Roman" pitchFamily="18" charset="0"/>
                <a:cs typeface="Times New Roman" pitchFamily="18" charset="0"/>
              </a:rPr>
              <a:t>Božena Němcová: </a:t>
            </a:r>
            <a:r>
              <a:rPr lang="cs-CZ" sz="4000" b="1" i="1" dirty="0">
                <a:latin typeface="Times New Roman" pitchFamily="18" charset="0"/>
                <a:cs typeface="Times New Roman" pitchFamily="18" charset="0"/>
              </a:rPr>
              <a:t>Babička</a:t>
            </a:r>
            <a:r>
              <a:rPr lang="cs-CZ" sz="4000" b="1" dirty="0">
                <a:latin typeface="Times New Roman" pitchFamily="18" charset="0"/>
                <a:cs typeface="Times New Roman" pitchFamily="18" charset="0"/>
              </a:rPr>
              <a:t> (1855)</a:t>
            </a:r>
          </a:p>
          <a:p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					„Babičko, to světlo bylo Jezulátko …?“ 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38200" y="1556210"/>
            <a:ext cx="10515600" cy="462075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60061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Times New Roman" pitchFamily="18" charset="0"/>
                <a:cs typeface="Times New Roman" pitchFamily="18" charset="0"/>
              </a:rPr>
              <a:t>Antonín Zápotocký – </a:t>
            </a:r>
            <a:br>
              <a:rPr lang="cs-CZ" b="1" dirty="0">
                <a:latin typeface="Times New Roman" pitchFamily="18" charset="0"/>
                <a:cs typeface="Times New Roman" pitchFamily="18" charset="0"/>
              </a:rPr>
            </a:br>
            <a:r>
              <a:rPr lang="cs-CZ" b="1" dirty="0">
                <a:latin typeface="Times New Roman" pitchFamily="18" charset="0"/>
                <a:cs typeface="Times New Roman" pitchFamily="18" charset="0"/>
              </a:rPr>
              <a:t>vánoční projev prezidenta (1952)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20" y="1824330"/>
            <a:ext cx="7874477" cy="44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7" y="1824330"/>
            <a:ext cx="2943709" cy="42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350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„Ideologický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blend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803" y="2932235"/>
            <a:ext cx="3874839" cy="35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5" y="1429826"/>
            <a:ext cx="360838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999" y="1313372"/>
            <a:ext cx="3485611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655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8" y="469267"/>
            <a:ext cx="792304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3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sz="4900" b="1" dirty="0">
                <a:latin typeface="Times New Roman" pitchFamily="18" charset="0"/>
                <a:cs typeface="Times New Roman" pitchFamily="18" charset="0"/>
              </a:rPr>
              <a:t>Současné Vánoce jako </a:t>
            </a:r>
            <a:r>
              <a:rPr lang="cs-CZ" sz="4900" b="1" dirty="0" err="1">
                <a:latin typeface="Times New Roman" pitchFamily="18" charset="0"/>
                <a:cs typeface="Times New Roman" pitchFamily="18" charset="0"/>
              </a:rPr>
              <a:t>blend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7320"/>
            <a:ext cx="10515600" cy="491314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sz="3400" b="1" dirty="0">
                <a:latin typeface="Times New Roman" pitchFamily="18" charset="0"/>
                <a:cs typeface="Times New Roman" pitchFamily="18" charset="0"/>
              </a:rPr>
              <a:t>Mísí se (nejméně) tři vrstvy (→ vstupní prostory)</a:t>
            </a:r>
          </a:p>
          <a:p>
            <a:endParaRPr lang="cs-CZ" sz="3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cs-CZ" sz="3400" b="1" dirty="0">
                <a:latin typeface="Times New Roman" pitchFamily="18" charset="0"/>
                <a:cs typeface="Times New Roman" pitchFamily="18" charset="0"/>
              </a:rPr>
              <a:t>Pohanská vrstva  </a:t>
            </a: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– svátky zimního slunovratu; odvozeno od pohybu slunce; magický obraz světa: </a:t>
            </a:r>
            <a:r>
              <a:rPr lang="cs-CZ" sz="3400" dirty="0" err="1">
                <a:latin typeface="Times New Roman" pitchFamily="18" charset="0"/>
                <a:cs typeface="Times New Roman" pitchFamily="18" charset="0"/>
              </a:rPr>
              <a:t>prosperitní</a:t>
            </a: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 magie. „Hospodáři </a:t>
            </a:r>
            <a:r>
              <a:rPr lang="cs-CZ" sz="3400" dirty="0" err="1">
                <a:latin typeface="Times New Roman" pitchFamily="18" charset="0"/>
                <a:cs typeface="Times New Roman" pitchFamily="18" charset="0"/>
              </a:rPr>
              <a:t>štědrovku</a:t>
            </a: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...“ ; zlaté prasátko atd. </a:t>
            </a:r>
          </a:p>
          <a:p>
            <a:pPr marL="0" indent="0">
              <a:buNone/>
            </a:pPr>
            <a:endParaRPr lang="cs-CZ" sz="3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cs-CZ" sz="3400" b="1" dirty="0">
                <a:latin typeface="Times New Roman" pitchFamily="18" charset="0"/>
                <a:cs typeface="Times New Roman" pitchFamily="18" charset="0"/>
              </a:rPr>
              <a:t>Křesťanská vrstva </a:t>
            </a: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– svátky narození Ježíše Krista; betlémy, pastorely, koledy o narození…</a:t>
            </a:r>
          </a:p>
          <a:p>
            <a:pPr marL="0" indent="0">
              <a:buNone/>
            </a:pP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(na venkovskou kulturu vázáno v propojenosti to obojí)</a:t>
            </a:r>
          </a:p>
          <a:p>
            <a:pPr marL="0" indent="0">
              <a:buNone/>
            </a:pPr>
            <a:endParaRPr lang="cs-CZ" sz="3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3/ </a:t>
            </a:r>
            <a:r>
              <a:rPr lang="cs-CZ" sz="3400" b="1" dirty="0">
                <a:latin typeface="Times New Roman" pitchFamily="18" charset="0"/>
                <a:cs typeface="Times New Roman" pitchFamily="18" charset="0"/>
              </a:rPr>
              <a:t>Měšťanská vrstva </a:t>
            </a: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(cca od počátku 19. století) – svátky rodiny; exponován profil </a:t>
            </a:r>
          </a:p>
          <a:p>
            <a:pPr marL="0" indent="0">
              <a:buNone/>
            </a:pP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darování; stromeček; komerční aspekty, vánoční průmysl – vázáno na městskou kulturu</a:t>
            </a:r>
          </a:p>
          <a:p>
            <a:pPr marL="0" indent="0">
              <a:buNone/>
            </a:pPr>
            <a:endParaRPr lang="cs-CZ" sz="3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?? ... možná ještě nějaká vrstva postmoderní – mísení národních tradic, globalizace; média, </a:t>
            </a:r>
          </a:p>
          <a:p>
            <a:pPr marL="0" indent="0">
              <a:buNone/>
            </a:pPr>
            <a:r>
              <a:rPr lang="cs-CZ" sz="3400" dirty="0">
                <a:latin typeface="Times New Roman" pitchFamily="18" charset="0"/>
                <a:cs typeface="Times New Roman" pitchFamily="18" charset="0"/>
              </a:rPr>
              <a:t>proměny komunikace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5175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14399"/>
            <a:ext cx="10515600" cy="149064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/>
            </a:r>
            <a:br>
              <a:rPr lang="cs-CZ" b="1" dirty="0"/>
            </a:br>
            <a:r>
              <a:rPr lang="cs-CZ" b="1" dirty="0">
                <a:latin typeface="Times New Roman" pitchFamily="18" charset="0"/>
                <a:cs typeface="Times New Roman" pitchFamily="18" charset="0"/>
              </a:rPr>
              <a:t>Kdo je Ježíšek? – </a:t>
            </a:r>
            <a:br>
              <a:rPr lang="cs-CZ" b="1" dirty="0">
                <a:latin typeface="Times New Roman" pitchFamily="18" charset="0"/>
                <a:cs typeface="Times New Roman" pitchFamily="18" charset="0"/>
              </a:rPr>
            </a:br>
            <a:r>
              <a:rPr lang="cs-CZ" b="1" dirty="0">
                <a:latin typeface="Times New Roman" pitchFamily="18" charset="0"/>
                <a:cs typeface="Times New Roman" pitchFamily="18" charset="0"/>
              </a:rPr>
              <a:t>Ke konceptualizaci Ježíška u současných Čechů (Empirická data)</a:t>
            </a:r>
            <a:br>
              <a:rPr lang="cs-CZ" b="1" dirty="0">
                <a:latin typeface="Times New Roman" pitchFamily="18" charset="0"/>
                <a:cs typeface="Times New Roman" pitchFamily="18" charset="0"/>
              </a:rPr>
            </a:br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87" y="3024554"/>
            <a:ext cx="11525025" cy="28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38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23288" y="523621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Times New Roman" pitchFamily="18" charset="0"/>
                <a:cs typeface="Times New Roman" pitchFamily="18" charset="0"/>
              </a:rPr>
              <a:t>    Kdo je Ježíšek? – Představy respondentů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57" y="2132235"/>
            <a:ext cx="10733440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10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379827"/>
            <a:ext cx="10515600" cy="113948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4000" b="1" dirty="0">
                <a:latin typeface="Times New Roman" pitchFamily="18" charset="0"/>
                <a:cs typeface="Times New Roman" pitchFamily="18" charset="0"/>
              </a:rPr>
              <a:t>Jakou podobu měl ve vašich dětských představách Ježíšek, jakého byl věku? </a:t>
            </a:r>
            <a:r>
              <a:rPr lang="cs-CZ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b="1" dirty="0">
                <a:latin typeface="Times New Roman" pitchFamily="18" charset="0"/>
                <a:cs typeface="Times New Roman" pitchFamily="18" charset="0"/>
              </a:rPr>
            </a:br>
            <a:r>
              <a:rPr lang="cs-CZ" dirty="0"/>
              <a:t/>
            </a:r>
            <a:br>
              <a:rPr lang="cs-CZ" dirty="0"/>
            </a:br>
            <a:r>
              <a:rPr lang="cs-CZ" sz="2700" dirty="0">
                <a:latin typeface="Times New Roman" pitchFamily="18" charset="0"/>
                <a:cs typeface="Times New Roman" pitchFamily="18" charset="0"/>
              </a:rPr>
              <a:t>(145 respondentů)</a:t>
            </a:r>
            <a:br>
              <a:rPr lang="cs-CZ" sz="2700" dirty="0">
                <a:latin typeface="Times New Roman" pitchFamily="18" charset="0"/>
                <a:cs typeface="Times New Roman" pitchFamily="18" charset="0"/>
              </a:rPr>
            </a:b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47 % dítě (různého věku)</a:t>
            </a:r>
            <a:b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23 % starý muž (8 % explicitně Santa </a:t>
            </a:r>
            <a:r>
              <a:rPr lang="cs-CZ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Claus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0%  Děda Mráz)</a:t>
            </a:r>
            <a:b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7 % ježek</a:t>
            </a:r>
            <a:b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14 % jiná představa – světlo aj:</a:t>
            </a:r>
            <a:b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9 % žádná představa, nevěřili nikdy na Ježíška apod.</a:t>
            </a:r>
            <a:b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(často jsou odpovědi obtížně klasifikovatelné – splývá několik představ – </a:t>
            </a:r>
            <a:r>
              <a:rPr lang="cs-CZ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blendy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3612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1591" y="632411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Všechny otázky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604910" y="1797490"/>
            <a:ext cx="1279691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                     (odpovědi budou zdrojem pro vytvoření kognitivní definice Ježíška)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8" y="2456154"/>
            <a:ext cx="10396024" cy="371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518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 odpovědí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66" y="4774764"/>
            <a:ext cx="12005669" cy="100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66" y="1498764"/>
            <a:ext cx="10137128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08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38715" y="1949262"/>
            <a:ext cx="7766936" cy="1755648"/>
          </a:xfrm>
        </p:spPr>
        <p:txBody>
          <a:bodyPr/>
          <a:lstStyle/>
          <a:p>
            <a:r>
              <a:rPr lang="cs-CZ" sz="3600" b="1" dirty="0"/>
              <a:t>   </a:t>
            </a:r>
            <a:endParaRPr lang="cs-CZ" sz="4400" b="1" dirty="0">
              <a:solidFill>
                <a:srgbClr val="C00000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38" y="3534075"/>
            <a:ext cx="2883876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65" y="4005225"/>
            <a:ext cx="2512536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26" y="240075"/>
            <a:ext cx="4720661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5" y="589656"/>
            <a:ext cx="2419802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536" y="726075"/>
            <a:ext cx="1995158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4" y="3631417"/>
            <a:ext cx="290908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624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8715"/>
            <a:ext cx="11990166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40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„Čisté představy“ a </a:t>
            </a:r>
            <a:r>
              <a:rPr lang="cs-CZ" b="1" dirty="0" err="1"/>
              <a:t>blendy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3" y="1724459"/>
            <a:ext cx="11029071" cy="374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91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875" y="3496254"/>
            <a:ext cx="2161577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7" y="386372"/>
            <a:ext cx="2299224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42" y="548797"/>
            <a:ext cx="334961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ázek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875" y="440797"/>
            <a:ext cx="1944000" cy="2628000"/>
          </a:xfrm>
          <a:prstGeom prst="rect">
            <a:avLst/>
          </a:prstGeom>
          <a:noFill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373" y="3496254"/>
            <a:ext cx="19446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7" y="3738108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750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22215"/>
            <a:ext cx="4761389" cy="316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84" y="1888264"/>
            <a:ext cx="3195360" cy="4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61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Ježíšek – umělá konkretizace </a:t>
            </a:r>
            <a:br>
              <a:rPr lang="cs-CZ" b="1" dirty="0"/>
            </a:br>
            <a:r>
              <a:rPr lang="cs-CZ" b="1" dirty="0"/>
              <a:t>ke komerčním účelům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0" y="1853735"/>
            <a:ext cx="640075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296" y="391260"/>
            <a:ext cx="2326577" cy="34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52" y="3769848"/>
            <a:ext cx="4383087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595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Konfrontace: Ježíšek vs. Santa </a:t>
            </a:r>
            <a:r>
              <a:rPr lang="cs-CZ" b="1" dirty="0" err="1"/>
              <a:t>Claus</a:t>
            </a:r>
            <a:endParaRPr lang="cs-CZ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6" y="2278161"/>
            <a:ext cx="36036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81" y="2332929"/>
            <a:ext cx="47132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952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Times New Roman" pitchFamily="18" charset="0"/>
                <a:cs typeface="Times New Roman" pitchFamily="18" charset="0"/>
              </a:rPr>
              <a:t>Kampaň Zachraňte Ježíška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72" y="1567607"/>
            <a:ext cx="3539032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10" y="1567607"/>
            <a:ext cx="4775054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8" y="4056196"/>
            <a:ext cx="4093551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336" y="4563689"/>
            <a:ext cx="587372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32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8341" y="478301"/>
            <a:ext cx="10515600" cy="1800665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latin typeface="Times New Roman" pitchFamily="18" charset="0"/>
                <a:cs typeface="Times New Roman" pitchFamily="18" charset="0"/>
              </a:rPr>
              <a:t>Kognitivní definice Ježíška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dirty="0">
                <a:latin typeface="Times New Roman" pitchFamily="18" charset="0"/>
                <a:cs typeface="Times New Roman" pitchFamily="18" charset="0"/>
              </a:rPr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90843" y="2413338"/>
            <a:ext cx="109305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Fazety:</a:t>
            </a:r>
          </a:p>
          <a:p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A. Vzhled, vlastnosti: kdo to je Ježíšek, jak vypadá, jaký je?</a:t>
            </a:r>
          </a:p>
          <a:p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B. Činnosti, projevy: co Ježíšek dělá? jak se chová?  </a:t>
            </a:r>
          </a:p>
          <a:p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C. Čas – místo – způsob konání: kdy, kde (kudy), jakým způsobem? (podmínky působení)</a:t>
            </a:r>
          </a:p>
          <a:p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D. Způsoby chování k Ježíškovi a komunikace s Ježíškem </a:t>
            </a:r>
          </a:p>
          <a:p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E. Způsoby komunikace o Ježíškovi</a:t>
            </a:r>
          </a:p>
          <a:p>
            <a:endParaRPr lang="cs-CZ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48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140677"/>
            <a:ext cx="10515600" cy="1308295"/>
          </a:xfrm>
        </p:spPr>
        <p:txBody>
          <a:bodyPr/>
          <a:lstStyle/>
          <a:p>
            <a:pPr algn="ctr"/>
            <a:r>
              <a:rPr lang="cs-CZ" b="1" dirty="0"/>
              <a:t>Zahraňte Ježíška!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64566"/>
            <a:ext cx="10972800" cy="4761597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dirty="0">
                <a:hlinkClick r:id="rId2"/>
              </a:rPr>
              <a:t>https://www.youtube.com/watch?v=BQ2H1yPvsyo</a:t>
            </a:r>
            <a:endParaRPr lang="cs-CZ" sz="3200" dirty="0"/>
          </a:p>
          <a:p>
            <a:endParaRPr lang="cs-CZ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09" y="2543589"/>
            <a:ext cx="71120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" y="5900217"/>
            <a:ext cx="12192000" cy="119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31409" y="249040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Zachraňte Ježíška </a:t>
            </a:r>
          </a:p>
          <a:p>
            <a:r>
              <a:rPr lang="cs-CZ" dirty="0"/>
              <a:t>před tlusťochem bez tradice </a:t>
            </a:r>
          </a:p>
          <a:p>
            <a:r>
              <a:rPr lang="cs-CZ" dirty="0"/>
              <a:t>Zachraňte Ježíška </a:t>
            </a:r>
          </a:p>
          <a:p>
            <a:r>
              <a:rPr lang="cs-CZ" dirty="0"/>
              <a:t>Symbol Vánoc ba co více </a:t>
            </a:r>
          </a:p>
          <a:p>
            <a:r>
              <a:rPr lang="cs-CZ" dirty="0"/>
              <a:t>On je kus nás </a:t>
            </a:r>
          </a:p>
          <a:p>
            <a:r>
              <a:rPr lang="cs-CZ" dirty="0"/>
              <a:t>My součást jej </a:t>
            </a:r>
          </a:p>
          <a:p>
            <a:r>
              <a:rPr lang="cs-CZ" dirty="0"/>
              <a:t>Od prsních žláz </a:t>
            </a:r>
          </a:p>
          <a:p>
            <a:r>
              <a:rPr lang="cs-CZ" dirty="0"/>
              <a:t>Tak léčí </a:t>
            </a:r>
          </a:p>
          <a:p>
            <a:r>
              <a:rPr lang="cs-CZ" dirty="0"/>
              <a:t>Beznaděj </a:t>
            </a:r>
          </a:p>
        </p:txBody>
      </p:sp>
    </p:spTree>
    <p:extLst>
      <p:ext uri="{BB962C8B-B14F-4D97-AF65-F5344CB8AC3E}">
        <p14:creationId xmlns:p14="http://schemas.microsoft.com/office/powerpoint/2010/main" val="3430101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260649"/>
            <a:ext cx="361322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3" y="5085185"/>
            <a:ext cx="40386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98" y="260649"/>
            <a:ext cx="7624233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482" y="4831034"/>
            <a:ext cx="3492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98" y="4259660"/>
            <a:ext cx="234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97" y="3238910"/>
            <a:ext cx="2330920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49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80365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latin typeface="Times New Roman" pitchFamily="18" charset="0"/>
                <a:cs typeface="Times New Roman" pitchFamily="18" charset="0"/>
              </a:rPr>
              <a:t>Klíčová slova / pojmy a hodnoty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680" y="1561514"/>
            <a:ext cx="11323320" cy="4824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kognitivní lingvistika (George </a:t>
            </a: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Lakoff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Mark Johnson, Mark Turner, </a:t>
            </a: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Gilles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Fauconnier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>
              <a:buFontTx/>
              <a:buChar char="-"/>
            </a:pP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kulturní lingvistika, kognitivní etnolingvistika (</a:t>
            </a: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Jerzy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Bartmiński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EUROJOS);</a:t>
            </a:r>
          </a:p>
          <a:p>
            <a:pPr>
              <a:buFontTx/>
              <a:buChar char="-"/>
            </a:pP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cross-cultural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semantics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kulturně</a:t>
            </a:r>
            <a:r>
              <a:rPr lang="cs-CZ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klíčová slova (Anna </a:t>
            </a: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Wierzbicka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kulturně klíčová slova a hodnoty v českém kontextu:</a:t>
            </a:r>
          </a:p>
          <a:p>
            <a:pPr marL="0" indent="0">
              <a:buNone/>
            </a:pP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DOMOV </a:t>
            </a:r>
          </a:p>
          <a:p>
            <a:pPr marL="0" indent="0">
              <a:buNone/>
            </a:pP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POHODA   </a:t>
            </a:r>
          </a:p>
          <a:p>
            <a:pPr marL="0" indent="0">
              <a:buNone/>
            </a:pP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VÁNOCE → ● JEŽÍŠEK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8941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Blend</a:t>
            </a:r>
            <a:r>
              <a:rPr lang="cs-CZ" dirty="0"/>
              <a:t> dvou přístupů ke skutečnosti: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Vstupní prostory:</a:t>
            </a:r>
          </a:p>
          <a:p>
            <a:pPr marL="0" indent="0">
              <a:buNone/>
            </a:pPr>
            <a:r>
              <a:rPr lang="cs-CZ" dirty="0"/>
              <a:t>1. Běžný, racionální obraz světa  </a:t>
            </a:r>
          </a:p>
          <a:p>
            <a:pPr marL="0" indent="0">
              <a:buNone/>
            </a:pPr>
            <a:r>
              <a:rPr lang="cs-CZ" dirty="0"/>
              <a:t>2. Magický obraz světa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452" y="2573509"/>
            <a:ext cx="15811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155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Profily / významy</a:t>
            </a:r>
          </a:p>
        </p:txBody>
      </p:sp>
      <p:sp>
        <p:nvSpPr>
          <p:cNvPr id="3" name="Obdélník 2"/>
          <p:cNvSpPr/>
          <p:nvPr/>
        </p:nvSpPr>
        <p:spPr>
          <a:xfrm>
            <a:off x="211015" y="2274838"/>
            <a:ext cx="119809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/>
              <a:t>1/ nosí dárky, obdarovává, naděluje; přichází na Štědrý večer po večeři; přichází oknem; píšou se mu dopisy s žádostmi o dárky; když nebudeš hodný, tak ti Ježíšek nic nepřinese; atd.</a:t>
            </a:r>
          </a:p>
          <a:p>
            <a:r>
              <a:rPr lang="cs-CZ" sz="3200" dirty="0"/>
              <a:t>                                             </a:t>
            </a:r>
          </a:p>
          <a:p>
            <a:r>
              <a:rPr lang="cs-CZ" sz="3200" dirty="0"/>
              <a:t>2/ narodil se v Betlémě, na seně … (a/ koledy a jejich texty, b/ stavění betlémů, vánoční scenérie); postavička dítěte z koled a figurka v betlémě (vánoční rekvizita)</a:t>
            </a:r>
          </a:p>
          <a:p>
            <a:r>
              <a:rPr lang="cs-CZ" sz="3200" dirty="0"/>
              <a:t> </a:t>
            </a:r>
          </a:p>
          <a:p>
            <a:r>
              <a:rPr lang="cs-CZ" sz="3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19065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Times New Roman" pitchFamily="18" charset="0"/>
                <a:cs typeface="Times New Roman" pitchFamily="18" charset="0"/>
              </a:rPr>
              <a:t>DÍKY ZA POZORNOST!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687638"/>
            <a:ext cx="1579563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434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		</a:t>
            </a:r>
            <a:r>
              <a:rPr lang="cs-CZ" sz="49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sz="4900" b="1" dirty="0">
                <a:latin typeface="Times New Roman" pitchFamily="18" charset="0"/>
                <a:cs typeface="Times New Roman" pitchFamily="18" charset="0"/>
              </a:rPr>
            </a:br>
            <a:r>
              <a:rPr lang="cs-CZ" sz="49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sz="4900" b="1" dirty="0">
                <a:latin typeface="Times New Roman" pitchFamily="18" charset="0"/>
                <a:cs typeface="Times New Roman" pitchFamily="18" charset="0"/>
              </a:rPr>
            </a:br>
            <a:r>
              <a:rPr lang="cs-CZ" b="1" dirty="0">
                <a:latin typeface="Times New Roman" pitchFamily="18" charset="0"/>
                <a:cs typeface="Times New Roman" pitchFamily="18" charset="0"/>
              </a:rPr>
              <a:t>Jazyk, kognice a kultura </a:t>
            </a:r>
            <a:r>
              <a:rPr lang="cs-CZ" sz="49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sz="4900" b="1" dirty="0">
                <a:latin typeface="Times New Roman" pitchFamily="18" charset="0"/>
                <a:cs typeface="Times New Roman" pitchFamily="18" charset="0"/>
              </a:rPr>
            </a:b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4855" y="1195754"/>
            <a:ext cx="10972800" cy="523318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sz="8600" dirty="0">
                <a:latin typeface="Times New Roman" panose="02020603050405020304" pitchFamily="18" charset="0"/>
                <a:cs typeface="Times New Roman" pitchFamily="18" charset="0"/>
              </a:rPr>
              <a:t>vztah mysli a jazyka; vztah mysli – jazyka – kultury (</a:t>
            </a:r>
            <a:r>
              <a:rPr lang="cs-CZ" sz="8600" i="1" dirty="0" err="1">
                <a:latin typeface="Times New Roman" pitchFamily="18" charset="0"/>
                <a:cs typeface="Times New Roman" pitchFamily="18" charset="0"/>
              </a:rPr>
              <a:t>etnos</a:t>
            </a:r>
            <a:r>
              <a:rPr lang="cs-CZ" sz="8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sz="8600" dirty="0">
                <a:latin typeface="Times New Roman" pitchFamily="18" charset="0"/>
                <a:cs typeface="Times New Roman" pitchFamily="18" charset="0"/>
              </a:rPr>
              <a:t>konceptualizace skutečnosti; jazykový obraz světa → stereotypové obrazy věcí a vztahů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sz="8600" dirty="0">
                <a:latin typeface="Times New Roman" pitchFamily="18" charset="0"/>
                <a:cs typeface="Times New Roman" pitchFamily="18" charset="0"/>
              </a:rPr>
              <a:t>tělesnost, prostorovost; primát tělesné a smyslové zkušenosti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sz="8600" dirty="0">
                <a:latin typeface="Times New Roman" pitchFamily="18" charset="0"/>
                <a:cs typeface="Times New Roman" pitchFamily="18" charset="0"/>
              </a:rPr>
              <a:t>imaginativní myšlení (metafora, metonymie, </a:t>
            </a:r>
            <a:r>
              <a:rPr lang="cs-CZ" sz="8600" dirty="0" err="1">
                <a:latin typeface="Times New Roman" pitchFamily="18" charset="0"/>
                <a:cs typeface="Times New Roman" pitchFamily="18" charset="0"/>
              </a:rPr>
              <a:t>blend</a:t>
            </a:r>
            <a:r>
              <a:rPr lang="cs-CZ" sz="8600" dirty="0">
                <a:latin typeface="Times New Roman" pitchFamily="18" charset="0"/>
                <a:cs typeface="Times New Roman" pitchFamily="18" charset="0"/>
              </a:rPr>
              <a:t>; příběh a parabola); „literární mysl“ (Mark Turner)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8600" dirty="0">
                <a:latin typeface="Times New Roman" pitchFamily="18" charset="0"/>
                <a:cs typeface="Times New Roman" pitchFamily="18" charset="0"/>
              </a:rPr>
              <a:t>- rehabilitace subjektivity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8600" dirty="0">
                <a:latin typeface="Times New Roman" pitchFamily="18" charset="0"/>
                <a:cs typeface="Times New Roman" pitchFamily="18" charset="0"/>
              </a:rPr>
              <a:t>George </a:t>
            </a:r>
            <a:r>
              <a:rPr lang="cs-CZ" sz="8600" dirty="0" err="1">
                <a:latin typeface="Times New Roman" pitchFamily="18" charset="0"/>
                <a:cs typeface="Times New Roman" pitchFamily="18" charset="0"/>
              </a:rPr>
              <a:t>Lakoff</a:t>
            </a:r>
            <a:r>
              <a:rPr lang="cs-CZ" sz="8600" dirty="0">
                <a:latin typeface="Times New Roman" pitchFamily="18" charset="0"/>
                <a:cs typeface="Times New Roman" pitchFamily="18" charset="0"/>
              </a:rPr>
              <a:t> – Mark Johnson: „zkušenostní realismus“, „</a:t>
            </a:r>
            <a:r>
              <a:rPr lang="cs-CZ" sz="8600" dirty="0" err="1">
                <a:latin typeface="Times New Roman" pitchFamily="18" charset="0"/>
                <a:cs typeface="Times New Roman" pitchFamily="18" charset="0"/>
              </a:rPr>
              <a:t>experiencialismus</a:t>
            </a:r>
            <a:r>
              <a:rPr lang="cs-CZ" sz="8600" dirty="0"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27264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75249"/>
            <a:ext cx="10515600" cy="104100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Times New Roman" pitchFamily="18" charset="0"/>
                <a:cs typeface="Times New Roman" pitchFamily="18" charset="0"/>
              </a:rPr>
              <a:t>			</a:t>
            </a:r>
            <a:br>
              <a:rPr lang="cs-CZ" b="1" dirty="0">
                <a:latin typeface="Times New Roman" pitchFamily="18" charset="0"/>
                <a:cs typeface="Times New Roman" pitchFamily="18" charset="0"/>
              </a:rPr>
            </a:br>
            <a:r>
              <a:rPr lang="cs-CZ" b="1" dirty="0">
                <a:latin typeface="Times New Roman" pitchFamily="18" charset="0"/>
                <a:cs typeface="Times New Roman" pitchFamily="18" charset="0"/>
              </a:rPr>
              <a:t>Jazyk a přirozený svět </a:t>
            </a:r>
            <a:br>
              <a:rPr lang="cs-CZ" b="1" dirty="0">
                <a:latin typeface="Times New Roman" pitchFamily="18" charset="0"/>
                <a:cs typeface="Times New Roman" pitchFamily="18" charset="0"/>
              </a:rPr>
            </a:br>
            <a:r>
              <a:rPr lang="cs-CZ" b="1" dirty="0">
                <a:latin typeface="Times New Roman" pitchFamily="18" charset="0"/>
                <a:cs typeface="Times New Roman" pitchFamily="18" charset="0"/>
              </a:rPr>
              <a:t>(Fenomenologický přístup)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dirty="0">
                <a:latin typeface="Times New Roman" pitchFamily="18" charset="0"/>
                <a:cs typeface="Times New Roman" pitchFamily="18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99138"/>
            <a:ext cx="10515600" cy="451573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Kognitivní lingvistika / kulturní lingvistika / etnolingvistika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v kontextu evropské fenomenologické filosofie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b="1" dirty="0">
                <a:latin typeface="Times New Roman" pitchFamily="18" charset="0"/>
                <a:cs typeface="Times New Roman" pitchFamily="18" charset="0"/>
              </a:rPr>
              <a:t>Jan Patočka: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- „vidíme svět skrze jazyk“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- přirozený svět: primární zkušenost – ostatní mody světa / horizonty zkušenosti  jsou sekundární, odvozené (vědecký objektivismus)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- primární zkušenost je opřena o „tělo, společenství, jazyk, svět“</a:t>
            </a:r>
          </a:p>
        </p:txBody>
      </p:sp>
    </p:spTree>
    <p:extLst>
      <p:ext uri="{BB962C8B-B14F-4D97-AF65-F5344CB8AC3E}">
        <p14:creationId xmlns:p14="http://schemas.microsoft.com/office/powerpoint/2010/main" val="245893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cs-CZ" b="1" dirty="0" err="1">
                <a:latin typeface="Times New Roman" pitchFamily="18" charset="0"/>
                <a:cs typeface="Times New Roman" pitchFamily="18" charset="0"/>
              </a:rPr>
              <a:t>Lingvofenomenologie</a:t>
            </a:r>
            <a:r>
              <a:rPr lang="cs-CZ" b="1" dirty="0">
                <a:latin typeface="Times New Roman" pitchFamily="18" charset="0"/>
                <a:cs typeface="Times New Roman" pitchFamily="18" charset="0"/>
              </a:rPr>
              <a:t>“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5582"/>
            <a:ext cx="10515600" cy="48814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= specifický přístup ke skutečnosti a způsob zkoumání: </a:t>
            </a:r>
          </a:p>
          <a:p>
            <a:pPr marL="0" indent="0"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Klademe si otázku, jak se věci jeví, když na ně pohlížíme </a:t>
            </a:r>
            <a:r>
              <a:rPr lang="cs-CZ" b="1" dirty="0">
                <a:latin typeface="Times New Roman" pitchFamily="18" charset="0"/>
                <a:cs typeface="Times New Roman" pitchFamily="18" charset="0"/>
              </a:rPr>
              <a:t>prizmatem jazyka, prostřednictvím jazyka, na základě jazyka</a:t>
            </a:r>
          </a:p>
          <a:p>
            <a:pPr marL="0" indent="0">
              <a:buNone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Základní rovinou zkoumání je jazykový obraz světa ve své „naivní“ poloze (která je souvztažná s přirozeným světem):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język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potoczny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(J.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Bartmiński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Studium sémantických struktur jazyka může být cestou k výkladu našeho (lidského a českého) rozumění skutečnosti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>
                <a:latin typeface="Times New Roman"/>
                <a:cs typeface="Times New Roman"/>
              </a:rPr>
              <a:t>→ 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Takové studium lze realizovat s použitím metod a nástrojů kognitivní lingvistiky a etnolingvistiky.</a:t>
            </a:r>
          </a:p>
          <a:p>
            <a:pPr marL="0" indent="0">
              <a:buNone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2691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42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Lublinská kognitivní etnolingvistika </a:t>
            </a:r>
            <a:b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Jerzy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Bartmiński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36432"/>
            <a:ext cx="10515600" cy="484053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Obraz určité skutečnosti v naší mysli (= v kolektivní zkušenosti určitého společenství) rekonstruujeme na základě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trojího typu dat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Bartmiński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2009):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1. Data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jazyková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(jazykový systém, jak je prezentován zejm. ve slovnících různého typu: výkladových, etymologických, frazeologických aj.): to, co je spolehlivě fixováno (resp. sdíleno)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Data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textová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(texty z různých komunikačních oblastí, korpusy): to, co je „v pohybu“, včetně netypických užití (ale vše textové je potenciálně jazykové)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3. Data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empirická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(dotazníky, sémantické testy apod. – to, co je zjišťováno od respondentů a poskytuje materiál k interpretaci jejich konceptualizace zkoumaného jevu)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Interpretace těchto dat → rekonstrukce zkoumaného obrazu skutečnosti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→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kognitivní definice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fazetově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uspořádaná)</a:t>
            </a:r>
          </a:p>
        </p:txBody>
      </p:sp>
    </p:spTree>
    <p:extLst>
      <p:ext uri="{BB962C8B-B14F-4D97-AF65-F5344CB8AC3E}">
        <p14:creationId xmlns:p14="http://schemas.microsoft.com/office/powerpoint/2010/main" val="3171256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Český pojem JEŽÍŠEK</a:t>
            </a:r>
            <a:b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cs-CZ" b="1" dirty="0">
                <a:latin typeface="Times New Roman"/>
                <a:cs typeface="Times New Roman"/>
              </a:rPr>
              <a:t>  ↔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český výraz 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Ježíšek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signalizuje forma: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maskulinum 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Ježíš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deminutivum 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cs-CZ" dirty="0">
                <a:latin typeface="Times New Roman"/>
                <a:cs typeface="Times New Roman"/>
              </a:rPr>
              <a:t>→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malý / (+ milý) Ježíš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morfém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jež- ?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ježit …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2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Times New Roman" pitchFamily="18" charset="0"/>
                <a:cs typeface="Times New Roman" pitchFamily="18" charset="0"/>
              </a:rPr>
              <a:t>Ježíšek – jazyková (systémová)  data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51065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Etymologie – motivace: </a:t>
            </a:r>
          </a:p>
          <a:p>
            <a:pPr marL="0" indent="0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Ježíšek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deminutivum k Ježíš;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Jezulátko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kniž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˂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stř.lat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dem.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Jesulus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˂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Jesus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srov.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Pražské Jezulátko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soška spojená s kultem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 (polysémie):</a:t>
            </a:r>
          </a:p>
          <a:p>
            <a:pPr marL="514350" indent="-514350">
              <a:buAutoNum type="arabicPeriod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Ježíšek – dětská podoba Ježíše, nově narozený nebo malý Ježíš 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Panna Maria s Ježíškem v náručí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figurka Ježíška v jesličkách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narodil se Ježíšek, koupíme mu kožíšek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514350" indent="-514350">
              <a:buAutoNum type="arabicPeriod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tradiční imaginární postava nadělující na Štědrý večer dárky (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chlapec k sobě tiskl krabici, kterou mu Ježíšek nadělil; co jsi letos dostal od Ježíška?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Ježíšek – Štědrý večer, den 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Ježíška celý den sněžilo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kde letos budete na Ježíška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?);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ježíšek – vánoční dárek, nadílka 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přejeme vám bohatého ježíška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 mám pro ni ježíška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Deriváty: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Ježura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Ježich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naježit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(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Frazeologie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22824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</TotalTime>
  <Words>711</Words>
  <Application>Microsoft Office PowerPoint</Application>
  <PresentationFormat>Širokoúhlá obrazovka</PresentationFormat>
  <Paragraphs>128</Paragraphs>
  <Slides>32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Motiv Office</vt:lpstr>
      <vt:lpstr>Ke konceptualizaci Ježíška:  Ježíšek jako pojmový blend; kognitivní definice Ježíška </vt:lpstr>
      <vt:lpstr>   </vt:lpstr>
      <vt:lpstr>Klíčová slova / pojmy a hodnoty </vt:lpstr>
      <vt:lpstr>    Jazyk, kognice a kultura   </vt:lpstr>
      <vt:lpstr>    Jazyk a přirozený svět  (Fenomenologický přístup) </vt:lpstr>
      <vt:lpstr>„Lingvofenomenologie“</vt:lpstr>
      <vt:lpstr>Lublinská kognitivní etnolingvistika  – Jerzy Bartmiński</vt:lpstr>
      <vt:lpstr>Český pojem JEŽÍŠEK        ↔     český výraz Ježíšek</vt:lpstr>
      <vt:lpstr>Ježíšek – jazyková (systémová)  data</vt:lpstr>
      <vt:lpstr>Ježíšek – textová data (výběr)</vt:lpstr>
      <vt:lpstr>Antonín Zápotocký –  vánoční projev prezidenta (1952)</vt:lpstr>
      <vt:lpstr>„Ideologický blend“</vt:lpstr>
      <vt:lpstr>Prezentace aplikace PowerPoint</vt:lpstr>
      <vt:lpstr> Současné Vánoce jako blend </vt:lpstr>
      <vt:lpstr> Kdo je Ježíšek? –  Ke konceptualizaci Ježíška u současných Čechů (Empirická data) </vt:lpstr>
      <vt:lpstr>    Kdo je Ježíšek? – Představy respondentů</vt:lpstr>
      <vt:lpstr>        Jakou podobu měl ve vašich dětských představách Ježíšek, jakého byl věku?   (145 respondentů)  47 % dítě (různého věku) 23 % starý muž (8 % explicitně Santa Claus, 0%  Děda Mráz) 7 % ježek 14 % jiná představa – světlo aj: 9 % žádná představa, nevěřili nikdy na Ježíška apod. (často jsou odpovědi obtížně klasifikovatelné – splývá několik představ – blendy)  </vt:lpstr>
      <vt:lpstr>Všechny otázky</vt:lpstr>
      <vt:lpstr>Z odpovědí</vt:lpstr>
      <vt:lpstr>Prezentace aplikace PowerPoint</vt:lpstr>
      <vt:lpstr>„Čisté představy“ a blendy</vt:lpstr>
      <vt:lpstr>Prezentace aplikace PowerPoint</vt:lpstr>
      <vt:lpstr>Prezentace aplikace PowerPoint</vt:lpstr>
      <vt:lpstr>Ježíšek – umělá konkretizace  ke komerčním účelům</vt:lpstr>
      <vt:lpstr>Konfrontace: Ježíšek vs. Santa Claus</vt:lpstr>
      <vt:lpstr>Kampaň Zachraňte Ježíška</vt:lpstr>
      <vt:lpstr>Kognitivní definice Ježíška </vt:lpstr>
      <vt:lpstr>Zahraňte Ježíška! </vt:lpstr>
      <vt:lpstr>Prezentace aplikace PowerPoint</vt:lpstr>
      <vt:lpstr>Prezentace aplikace PowerPoint</vt:lpstr>
      <vt:lpstr>Profily / významy</vt:lpstr>
      <vt:lpstr>DÍKY ZA POZORNOST!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Vaňková, Irena</dc:creator>
  <cp:lastModifiedBy>Irena Vaňková</cp:lastModifiedBy>
  <cp:revision>55</cp:revision>
  <dcterms:created xsi:type="dcterms:W3CDTF">2015-11-25T12:20:49Z</dcterms:created>
  <dcterms:modified xsi:type="dcterms:W3CDTF">2019-12-16T22:50:55Z</dcterms:modified>
</cp:coreProperties>
</file>