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74" r:id="rId6"/>
    <p:sldId id="272" r:id="rId7"/>
    <p:sldId id="273" r:id="rId8"/>
    <p:sldId id="268" r:id="rId9"/>
    <p:sldId id="269" r:id="rId10"/>
    <p:sldId id="259" r:id="rId11"/>
    <p:sldId id="261" r:id="rId12"/>
    <p:sldId id="277" r:id="rId13"/>
    <p:sldId id="278" r:id="rId14"/>
    <p:sldId id="263" r:id="rId15"/>
    <p:sldId id="262" r:id="rId16"/>
    <p:sldId id="264" r:id="rId17"/>
    <p:sldId id="266" r:id="rId18"/>
    <p:sldId id="265" r:id="rId19"/>
    <p:sldId id="267" r:id="rId20"/>
    <p:sldId id="270" r:id="rId21"/>
    <p:sldId id="276" r:id="rId22"/>
    <p:sldId id="275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89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267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583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86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557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236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997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891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921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612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381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283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C5926-822D-4455-BB5C-C341D813A421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79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search-newtonmedia-eu.ezproxy.is.cuni.cz/news.php?uqid=c9f314f4-b845-400d-b4e6-54ee1163198f&amp;index=articles_cze_2019_v2&amp;qt=&amp;qsmpl=%22M%C5%A0MT%22+OR+%22ministerstvo+%C5%A1kolstv%C3%AD%22&amp;qsr=&amp;qsc=&amp;qa=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cestine.cz/gramatika/velka-a-mala-pismena/" TargetMode="External"/><Relationship Id="rId2" Type="http://schemas.openxmlformats.org/officeDocument/2006/relationships/hyperlink" Target="https://www.pravopisne.cz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lecnyrez.cz/galeri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Velká písmena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07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Příklady , za nimiž nestojí ani tolik specifika „</a:t>
            </a:r>
            <a:r>
              <a:rPr lang="cs-CZ" dirty="0" err="1" smtClean="0"/>
              <a:t>reklamštiny</a:t>
            </a:r>
            <a:r>
              <a:rPr lang="cs-CZ" dirty="0" smtClean="0"/>
              <a:t>“, ani překlepy, jako spíš neprofesionální přístup.</a:t>
            </a:r>
          </a:p>
        </p:txBody>
      </p:sp>
      <p:pic>
        <p:nvPicPr>
          <p:cNvPr id="4" name="Obrázek 3" descr="angli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645024"/>
            <a:ext cx="2286000" cy="1645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677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Fotka uživatele Chyby v reklamě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160" y="2602071"/>
            <a:ext cx="3535680" cy="25222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858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hlinkClick r:id="rId2"/>
              </a:rPr>
              <a:t>Oznámení o vyhlášení konkursu na místo ředitele Mateřské </a:t>
            </a:r>
            <a:r>
              <a:rPr lang="cs-CZ" b="1" dirty="0" smtClean="0">
                <a:hlinkClick r:id="rId2"/>
              </a:rPr>
              <a:t>školy</a:t>
            </a:r>
            <a:endParaRPr lang="cs-CZ" b="1" dirty="0" smtClean="0"/>
          </a:p>
          <a:p>
            <a:r>
              <a:rPr lang="cs-CZ" b="1" dirty="0" smtClean="0"/>
              <a:t>Titulek, </a:t>
            </a:r>
            <a:r>
              <a:rPr lang="cs-CZ" dirty="0"/>
              <a:t>ceska-kamenice.cz - 2</a:t>
            </a:r>
            <a:r>
              <a:rPr lang="cs-CZ" dirty="0" smtClean="0"/>
              <a:t>. 5.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250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</a:t>
            </a:r>
            <a:r>
              <a:rPr lang="cs-CZ" dirty="0" smtClean="0"/>
              <a:t>…programů</a:t>
            </a:r>
            <a:r>
              <a:rPr lang="cs-CZ" dirty="0"/>
              <a:t>, tedy Ministerstvu pro místní rozvoj, Ministerstvu průmyslu a obchodu, Ministerstvu dopravy, Ministerstvu životního prostředí, Ministerstvu školství, mládeže a tělovýchovy, Ministerstvu práce a sociálních </a:t>
            </a:r>
            <a:r>
              <a:rPr lang="cs-CZ" dirty="0" smtClean="0"/>
              <a:t>věcí </a:t>
            </a:r>
            <a:r>
              <a:rPr lang="cs-CZ" dirty="0"/>
              <a:t>a také Ministerstvu financí. </a:t>
            </a:r>
            <a:endParaRPr lang="cs-CZ" dirty="0" smtClean="0"/>
          </a:p>
          <a:p>
            <a:r>
              <a:rPr lang="cs-CZ" dirty="0" smtClean="0"/>
              <a:t>- tady by mělo být v podstatě malé, ale vžitá praxe je psát velké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951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stejné názvy, rozdíl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Bílá hora</a:t>
            </a:r>
            <a:r>
              <a:rPr lang="cs-CZ" dirty="0"/>
              <a:t> (ale </a:t>
            </a:r>
            <a:r>
              <a:rPr lang="cs-CZ" i="1" dirty="0"/>
              <a:t>Bílá Hora</a:t>
            </a:r>
            <a:r>
              <a:rPr lang="cs-CZ" dirty="0"/>
              <a:t> = městská část</a:t>
            </a:r>
            <a:r>
              <a:rPr lang="cs-CZ" dirty="0" smtClean="0"/>
              <a:t>),</a:t>
            </a:r>
          </a:p>
          <a:p>
            <a:r>
              <a:rPr lang="pt-BR" i="1" dirty="0"/>
              <a:t>Černá hora</a:t>
            </a:r>
            <a:r>
              <a:rPr lang="pt-BR" dirty="0"/>
              <a:t> (ale </a:t>
            </a:r>
            <a:r>
              <a:rPr lang="pt-BR" i="1" dirty="0"/>
              <a:t>Černá Hora</a:t>
            </a:r>
            <a:r>
              <a:rPr lang="pt-BR" dirty="0"/>
              <a:t> = název státu</a:t>
            </a:r>
            <a:r>
              <a:rPr lang="pt-BR" dirty="0" smtClean="0"/>
              <a:t>)</a:t>
            </a:r>
            <a:r>
              <a:rPr lang="cs-CZ" dirty="0" smtClean="0"/>
              <a:t>, </a:t>
            </a:r>
          </a:p>
          <a:p>
            <a:r>
              <a:rPr lang="cs-CZ" i="1" dirty="0"/>
              <a:t>Štrbské pleso</a:t>
            </a:r>
            <a:r>
              <a:rPr lang="cs-CZ" dirty="0"/>
              <a:t> (ale </a:t>
            </a:r>
            <a:r>
              <a:rPr lang="cs-CZ" i="1" dirty="0"/>
              <a:t>Štrbské Pleso</a:t>
            </a:r>
            <a:r>
              <a:rPr lang="cs-CZ" dirty="0"/>
              <a:t> = název </a:t>
            </a:r>
            <a:r>
              <a:rPr lang="cs-CZ" dirty="0" smtClean="0"/>
              <a:t>obce).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21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Krajinné názvy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Přídavná jména </a:t>
            </a:r>
            <a:r>
              <a:rPr lang="cs-CZ" dirty="0" smtClean="0"/>
              <a:t>jako součást </a:t>
            </a:r>
            <a:r>
              <a:rPr lang="cs-CZ" dirty="0"/>
              <a:t>zeměpisného </a:t>
            </a:r>
            <a:r>
              <a:rPr lang="cs-CZ" dirty="0" smtClean="0"/>
              <a:t>názvu:</a:t>
            </a:r>
            <a:endParaRPr lang="cs-CZ" i="1" dirty="0" smtClean="0"/>
          </a:p>
          <a:p>
            <a:r>
              <a:rPr lang="cs-CZ" i="1" dirty="0" smtClean="0"/>
              <a:t>Moravskoslezské </a:t>
            </a:r>
            <a:r>
              <a:rPr lang="cs-CZ" i="1" dirty="0"/>
              <a:t>(Slezské, Oravské) Beskydy, Hrubý Jeseník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i="1" dirty="0" smtClean="0"/>
              <a:t>Dolní Věstonice</a:t>
            </a:r>
          </a:p>
          <a:p>
            <a:pPr marL="0" indent="0">
              <a:buNone/>
            </a:pPr>
            <a:r>
              <a:rPr lang="cs-CZ" dirty="0"/>
              <a:t>Přídavná jména nejsou součástí zeměpisného názvu například v těchto spojeních: </a:t>
            </a:r>
            <a:r>
              <a:rPr lang="cs-CZ" i="1" dirty="0"/>
              <a:t>západní (východní) Krkonoše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85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Vysoké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Oficiální </a:t>
            </a:r>
            <a:r>
              <a:rPr lang="cs-CZ" dirty="0"/>
              <a:t>název fakulty, jehož součástí je název vysoké školy, se píše s velkým písmenem: </a:t>
            </a:r>
            <a:r>
              <a:rPr lang="cs-CZ" i="1" dirty="0"/>
              <a:t>Filozofická fakulta Univerzity Karlovy, Technická fakulta České zemědělské univerzity, Pedagogická fakulta Ostravské univerzity, Fakulta strojní Českého vysokého učení </a:t>
            </a:r>
            <a:r>
              <a:rPr lang="cs-CZ" i="1" dirty="0" smtClean="0"/>
              <a:t>technického</a:t>
            </a:r>
          </a:p>
          <a:p>
            <a:pPr marL="0" indent="0">
              <a:buNone/>
            </a:pPr>
            <a:r>
              <a:rPr lang="cs-CZ" i="1" dirty="0" smtClean="0"/>
              <a:t>   Fakulta </a:t>
            </a:r>
            <a:r>
              <a:rPr lang="cs-CZ" i="1" dirty="0"/>
              <a:t>humanitních studií Západočeské univerzity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285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po dokončení filozofické fakulty nastoupil…, na pražské filozofické fakultě již po páté…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27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Dvanáct názvů krajů je tvořeno spojením přídavného a podstatného jména. Velké písmeno se píše pouze u přídavného jména, a to i při obráceném slovosledu: </a:t>
            </a:r>
            <a:r>
              <a:rPr lang="cs-CZ" i="1" dirty="0"/>
              <a:t>Středočeský kraj (kraj Středočeský), Královéhradecký kraj (kraj Královéhradecký), Olomoucký kraj (kraj Olomoucký)</a:t>
            </a:r>
            <a:r>
              <a:rPr lang="cs-CZ" dirty="0"/>
              <a:t> atp. </a:t>
            </a:r>
            <a:endParaRPr lang="cs-CZ" dirty="0" smtClean="0"/>
          </a:p>
          <a:p>
            <a:r>
              <a:rPr lang="cs-CZ" dirty="0" smtClean="0"/>
              <a:t>Podoba </a:t>
            </a:r>
            <a:r>
              <a:rPr lang="cs-CZ" dirty="0"/>
              <a:t>dvou je </a:t>
            </a:r>
            <a:r>
              <a:rPr lang="cs-CZ" dirty="0" smtClean="0"/>
              <a:t>jiná: </a:t>
            </a:r>
            <a:r>
              <a:rPr lang="cs-CZ" i="1" dirty="0" smtClean="0"/>
              <a:t>Kraj </a:t>
            </a:r>
            <a:r>
              <a:rPr lang="cs-CZ" i="1" dirty="0"/>
              <a:t>Vysočina</a:t>
            </a:r>
            <a:r>
              <a:rPr lang="cs-CZ" dirty="0"/>
              <a:t> (od 1. 8. 2011 je slovo </a:t>
            </a:r>
            <a:r>
              <a:rPr lang="cs-CZ" i="1" dirty="0"/>
              <a:t>kraj</a:t>
            </a:r>
            <a:r>
              <a:rPr lang="cs-CZ" dirty="0"/>
              <a:t> součástí </a:t>
            </a:r>
            <a:r>
              <a:rPr lang="cs-CZ" dirty="0" smtClean="0"/>
              <a:t>názvu); </a:t>
            </a:r>
            <a:r>
              <a:rPr lang="cs-CZ" i="1" dirty="0" smtClean="0"/>
              <a:t>Hlavní </a:t>
            </a:r>
            <a:r>
              <a:rPr lang="cs-CZ" i="1" dirty="0"/>
              <a:t>město </a:t>
            </a:r>
            <a:r>
              <a:rPr lang="cs-CZ" i="1" dirty="0" smtClean="0"/>
              <a:t>Praha.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981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Soudy, státní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 velkým písmenem se </a:t>
            </a:r>
            <a:r>
              <a:rPr lang="cs-CZ" dirty="0" smtClean="0"/>
              <a:t>píšou oficiální názvy: </a:t>
            </a:r>
            <a:r>
              <a:rPr lang="cs-CZ" i="1" dirty="0"/>
              <a:t>Nejvyšší soud ČR, Generální prokuratura ČR, Armáda ČR, Policie ČR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Spojení </a:t>
            </a:r>
            <a:r>
              <a:rPr lang="cs-CZ" dirty="0"/>
              <a:t>jako </a:t>
            </a:r>
            <a:r>
              <a:rPr lang="cs-CZ" i="1" dirty="0"/>
              <a:t>česká armáda, česká policie</a:t>
            </a:r>
            <a:r>
              <a:rPr lang="cs-CZ" dirty="0"/>
              <a:t> se chápou jako neoficiální a přídavné jméno se píše s malým písmenem.</a:t>
            </a:r>
          </a:p>
        </p:txBody>
      </p:sp>
    </p:spTree>
    <p:extLst>
      <p:ext uri="{BB962C8B-B14F-4D97-AF65-F5344CB8AC3E}">
        <p14:creationId xmlns:p14="http://schemas.microsoft.com/office/powerpoint/2010/main" val="78999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https://www.pravopisne.cz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http://www.ocestine.cz/gramatika/velka-a-mala-pismena/</a:t>
            </a:r>
            <a:endParaRPr lang="cs-CZ" dirty="0" smtClean="0"/>
          </a:p>
          <a:p>
            <a:r>
              <a:rPr lang="cs-CZ" dirty="0" smtClean="0"/>
              <a:t>http://www.proofreading.cz/o-cestine/clanky/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9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Nejvyšší soud v ČR;</a:t>
            </a:r>
          </a:p>
          <a:p>
            <a:r>
              <a:rPr lang="cs-CZ" dirty="0" smtClean="0"/>
              <a:t>Nejvyšší správní soud;</a:t>
            </a:r>
          </a:p>
          <a:p>
            <a:r>
              <a:rPr lang="cs-CZ" dirty="0" smtClean="0"/>
              <a:t>Vrchní soud v Praze;</a:t>
            </a:r>
          </a:p>
          <a:p>
            <a:r>
              <a:rPr lang="cs-CZ" dirty="0" smtClean="0"/>
              <a:t>Vrchní soud v Olomouci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vs.</a:t>
            </a:r>
          </a:p>
          <a:p>
            <a:r>
              <a:rPr lang="cs-CZ" i="1" dirty="0"/>
              <a:t>Lovce sexuální otrokyně poslal vrchní soud definitivně do </a:t>
            </a:r>
            <a:r>
              <a:rPr lang="cs-CZ" i="1" dirty="0" smtClean="0"/>
              <a:t>vězení.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76079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Následující slajd – opakování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411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 to dobře?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Napište nám, co byste si přáli pro sebe, nebo pro své blízké.</a:t>
            </a:r>
            <a:r>
              <a:rPr lang="cs-CZ" dirty="0" smtClean="0"/>
              <a:t> (</a:t>
            </a:r>
            <a:r>
              <a:rPr lang="cs-CZ" dirty="0" err="1" smtClean="0"/>
              <a:t>Kinder</a:t>
            </a:r>
            <a:r>
              <a:rPr lang="cs-CZ" dirty="0" smtClean="0"/>
              <a:t> </a:t>
            </a:r>
            <a:r>
              <a:rPr lang="cs-CZ" dirty="0" err="1" smtClean="0"/>
              <a:t>Bueno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7565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Velká písmena dnes nadužívána </a:t>
            </a:r>
            <a:r>
              <a:rPr lang="cs-CZ" dirty="0" smtClean="0"/>
              <a:t>–</a:t>
            </a:r>
            <a:r>
              <a:rPr lang="cs-CZ" b="1" dirty="0">
                <a:solidFill>
                  <a:srgbClr val="FF0000"/>
                </a:solidFill>
              </a:rPr>
              <a:t>jde o chyby</a:t>
            </a:r>
            <a:r>
              <a:rPr lang="cs-CZ" dirty="0" smtClean="0"/>
              <a:t>:</a:t>
            </a:r>
            <a:endParaRPr lang="cs-CZ" dirty="0" smtClean="0"/>
          </a:p>
          <a:p>
            <a:r>
              <a:rPr lang="cs-CZ" dirty="0" smtClean="0"/>
              <a:t>1. </a:t>
            </a:r>
            <a:r>
              <a:rPr lang="cs-CZ" i="1" dirty="0" smtClean="0"/>
              <a:t>To jsou Ti fanatici, kteří propagují </a:t>
            </a:r>
            <a:r>
              <a:rPr lang="cs-CZ" i="1" dirty="0" smtClean="0"/>
              <a:t>zdravou </a:t>
            </a:r>
            <a:r>
              <a:rPr lang="cs-CZ" i="1" dirty="0" smtClean="0"/>
              <a:t>stravu. Pošli mi Ten dokument, ať se Taky pokochám.:)</a:t>
            </a:r>
            <a:r>
              <a:rPr lang="cs-CZ" dirty="0" smtClean="0"/>
              <a:t>!</a:t>
            </a:r>
          </a:p>
          <a:p>
            <a:r>
              <a:rPr lang="cs-CZ" dirty="0" smtClean="0"/>
              <a:t>2. </a:t>
            </a:r>
            <a:r>
              <a:rPr lang="cs-CZ" i="1" dirty="0" smtClean="0"/>
              <a:t>Evropská Unie, Česká Republika atd.; Vysoká Škola Ekonomická; Filozofická Fakulta</a:t>
            </a:r>
          </a:p>
          <a:p>
            <a:r>
              <a:rPr lang="cs-CZ" dirty="0" smtClean="0"/>
              <a:t>3. reklama:</a:t>
            </a:r>
          </a:p>
          <a:p>
            <a:pPr marL="0" indent="0">
              <a:buNone/>
            </a:pPr>
            <a:r>
              <a:rPr lang="cs-CZ" dirty="0" smtClean="0"/>
              <a:t>    Staropramen Sládkova Limonáda</a:t>
            </a:r>
          </a:p>
          <a:p>
            <a:pPr marL="0" indent="0">
              <a:buNone/>
            </a:pPr>
            <a:r>
              <a:rPr lang="cs-CZ" dirty="0" smtClean="0"/>
              <a:t>    </a:t>
            </a:r>
            <a:r>
              <a:rPr lang="cs-CZ" dirty="0" err="1" smtClean="0"/>
              <a:t>Knorr</a:t>
            </a:r>
            <a:r>
              <a:rPr lang="cs-CZ" dirty="0" smtClean="0"/>
              <a:t> Bohatý Bujón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219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4. propagace</a:t>
            </a:r>
          </a:p>
          <a:p>
            <a:pPr marL="0" indent="0">
              <a:buNone/>
            </a:pPr>
            <a:r>
              <a:rPr lang="cs-CZ" dirty="0" smtClean="0"/>
              <a:t>a) Dle </a:t>
            </a:r>
            <a:r>
              <a:rPr lang="cs-CZ" dirty="0"/>
              <a:t>receptu, který porota zvolí za nejlepší, natočí bývala Miss ČR 2003, maminka, "</a:t>
            </a:r>
            <a:r>
              <a:rPr lang="cs-CZ" dirty="0" err="1"/>
              <a:t>youtuberka</a:t>
            </a:r>
            <a:r>
              <a:rPr lang="cs-CZ" dirty="0"/>
              <a:t>" a </a:t>
            </a:r>
            <a:r>
              <a:rPr lang="cs-CZ" dirty="0" err="1">
                <a:solidFill>
                  <a:srgbClr val="FF0000"/>
                </a:solidFill>
              </a:rPr>
              <a:t>Instagramová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hvězda Lucka Křížková video, které pak uvidíte na sociálních sítích</a:t>
            </a:r>
            <a:r>
              <a:rPr lang="cs-CZ" dirty="0" smtClean="0"/>
              <a:t>!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www.mlecnyrez.cz/galerie.html</a:t>
            </a:r>
            <a:r>
              <a:rPr lang="cs-CZ" dirty="0" smtClean="0"/>
              <a:t>) </a:t>
            </a:r>
          </a:p>
          <a:p>
            <a:pPr marL="0" indent="0">
              <a:buNone/>
            </a:pPr>
            <a:r>
              <a:rPr lang="cs-CZ" dirty="0" smtClean="0"/>
              <a:t>b) Rodinný Život; Dětské Pokoje (</a:t>
            </a:r>
            <a:r>
              <a:rPr lang="cs-CZ" dirty="0"/>
              <a:t>link Ikea; http://www.ikea.com/cz/cs/ideas/201831_idip14a</a:t>
            </a:r>
            <a:r>
              <a:rPr lang="cs-CZ" dirty="0" smtClean="0"/>
              <a:t>/</a:t>
            </a:r>
          </a:p>
          <a:p>
            <a:r>
              <a:rPr lang="cs-CZ" dirty="0"/>
              <a:t>5</a:t>
            </a:r>
            <a:r>
              <a:rPr lang="cs-CZ" dirty="0" smtClean="0"/>
              <a:t>. publicistika </a:t>
            </a:r>
          </a:p>
          <a:p>
            <a:pPr marL="0" indent="0">
              <a:buNone/>
            </a:pPr>
            <a:r>
              <a:rPr lang="cs-CZ" i="1" dirty="0" smtClean="0"/>
              <a:t>    Tara </a:t>
            </a:r>
            <a:r>
              <a:rPr lang="cs-CZ" i="1" dirty="0" err="1" smtClean="0"/>
              <a:t>Reid</a:t>
            </a:r>
            <a:r>
              <a:rPr lang="cs-CZ" i="1" dirty="0" smtClean="0"/>
              <a:t> se brání nařčení z Anorexie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     (Expres.cz)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045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Česká </a:t>
            </a:r>
            <a:r>
              <a:rPr lang="cs-CZ" dirty="0" smtClean="0"/>
              <a:t>republika</a:t>
            </a:r>
            <a:r>
              <a:rPr lang="cs-CZ" dirty="0"/>
              <a:t> -1 </a:t>
            </a:r>
            <a:r>
              <a:rPr lang="cs-CZ" i="1" dirty="0"/>
              <a:t>°C</a:t>
            </a:r>
            <a:r>
              <a:rPr lang="cs-CZ" dirty="0"/>
              <a:t>, </a:t>
            </a:r>
            <a:r>
              <a:rPr lang="cs-CZ" dirty="0" smtClean="0"/>
              <a:t>Zataženo</a:t>
            </a:r>
          </a:p>
          <a:p>
            <a:r>
              <a:rPr lang="pl-PL" dirty="0"/>
              <a:t>Česká republika -4 </a:t>
            </a:r>
            <a:r>
              <a:rPr lang="pl-PL" i="1" dirty="0"/>
              <a:t>°C</a:t>
            </a:r>
            <a:r>
              <a:rPr lang="pl-PL" dirty="0"/>
              <a:t>, Skoro Zataženo</a:t>
            </a:r>
            <a:endParaRPr lang="cs-CZ" dirty="0" smtClean="0"/>
          </a:p>
          <a:p>
            <a:pPr marL="0" indent="0">
              <a:buNone/>
            </a:pPr>
            <a:r>
              <a:rPr lang="cs-CZ" sz="2000" dirty="0" smtClean="0"/>
              <a:t>      Aktuálně.cz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Bohužel teď dochází k tomu, že po čárce se objevuje velké písmeno; naopak na začátku řádku, kde text končí tečkou, nemůže být malé písmeno. </a:t>
            </a:r>
          </a:p>
          <a:p>
            <a:pPr marL="0" indent="0">
              <a:buNone/>
            </a:pPr>
            <a:r>
              <a:rPr lang="cs-CZ" sz="2000" dirty="0" smtClean="0"/>
              <a:t>Viz následující slajd; zde také vyznačeny červeně i jiné chyby.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50715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Kinder</a:t>
            </a:r>
            <a:r>
              <a:rPr lang="cs-CZ" dirty="0" smtClean="0"/>
              <a:t> </a:t>
            </a:r>
            <a:r>
              <a:rPr lang="cs-CZ" dirty="0" err="1" smtClean="0"/>
              <a:t>Bueno</a:t>
            </a:r>
            <a:r>
              <a:rPr lang="cs-CZ" dirty="0" smtClean="0"/>
              <a:t> (propagace)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silný motor s velmi tichým provozem a výkonem 300 </a:t>
            </a:r>
            <a:r>
              <a:rPr lang="cs-CZ" dirty="0" err="1"/>
              <a:t>k</a:t>
            </a:r>
            <a:r>
              <a:rPr lang="cs-CZ" b="1" dirty="0" err="1">
                <a:solidFill>
                  <a:srgbClr val="FF0000"/>
                </a:solidFill>
              </a:rPr>
              <a:t>w</a:t>
            </a:r>
            <a:r>
              <a:rPr lang="cs-CZ" dirty="0"/>
              <a:t>. Zárukou spolehlivosti je přímý pohon ozubenými koly. Robot nabízí deset rychlostí od 58 do 220 </a:t>
            </a:r>
            <a:r>
              <a:rPr lang="cs-CZ" dirty="0" err="1"/>
              <a:t>ot</a:t>
            </a:r>
            <a:r>
              <a:rPr lang="cs-CZ" dirty="0"/>
              <a:t>/min. Pracuje na nižších výkonech při různých zátěžových podmínkách než běžné roboty, což přináší delší životnost motoru. </a:t>
            </a:r>
          </a:p>
          <a:p>
            <a:r>
              <a:rPr lang="cs-CZ" dirty="0"/>
              <a:t>osvědčená celokovová konstrukce robota o hmotnosti 10,65 kg spolu gumovou protiskluzovou podložkou zabezpečují dostatečnou stabilitu legendárního kuchyňského přístroje za jakýchkoliv pracovních podmínek na jakémkoliv povrchu. Je </a:t>
            </a:r>
            <a:r>
              <a:rPr lang="cs-CZ" dirty="0" smtClean="0"/>
              <a:t>jedno</a:t>
            </a:r>
            <a:r>
              <a:rPr lang="cs-CZ" b="1" dirty="0" smtClean="0">
                <a:solidFill>
                  <a:srgbClr val="FF0000"/>
                </a:solidFill>
              </a:rPr>
              <a:t>,</a:t>
            </a:r>
            <a:r>
              <a:rPr lang="cs-CZ" dirty="0" smtClean="0"/>
              <a:t> </a:t>
            </a:r>
            <a:r>
              <a:rPr lang="cs-CZ" dirty="0"/>
              <a:t>jestli </a:t>
            </a:r>
            <a:r>
              <a:rPr lang="cs-CZ" dirty="0" err="1"/>
              <a:t>Kitchen</a:t>
            </a:r>
            <a:r>
              <a:rPr lang="cs-CZ" dirty="0"/>
              <a:t> Aid umístíte na dřevěnou nebo mramorovou desku. Vždy si můžete být jisti jeho stabilitou. </a:t>
            </a:r>
          </a:p>
          <a:p>
            <a:r>
              <a:rPr lang="cs-CZ" dirty="0"/>
              <a:t>do multifunkčního robota lze upevnit celou řadu výměnných nástrojů a připojitelných zařízení, jako jsou mlýnky, odšťavňovače, struhadla nebo </a:t>
            </a:r>
            <a:r>
              <a:rPr lang="cs-CZ" dirty="0">
                <a:solidFill>
                  <a:srgbClr val="FF0000"/>
                </a:solidFill>
              </a:rPr>
              <a:t>strojku</a:t>
            </a:r>
            <a:r>
              <a:rPr lang="cs-CZ" dirty="0"/>
              <a:t> na těstoviny. To vše dělá z robota nenahraditelného člena vaší domácnosti, který ušetří čas a námahu. </a:t>
            </a:r>
          </a:p>
          <a:p>
            <a:r>
              <a:rPr lang="cs-CZ" dirty="0"/>
              <a:t>nadčasový design robota je nejenom nostalgickou připomínkou dávných let, ale ve své podstatě je geniálně praktický. Díky svým oblým tvarům se velmi dobře čistí. Chromové prvky pak dělají z robota designovou </a:t>
            </a:r>
            <a:r>
              <a:rPr lang="cs-CZ" dirty="0">
                <a:solidFill>
                  <a:srgbClr val="FF0000"/>
                </a:solidFill>
              </a:rPr>
              <a:t>součástí </a:t>
            </a:r>
            <a:r>
              <a:rPr lang="cs-CZ" dirty="0"/>
              <a:t>vaší kuchyně, která upoutá každého.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457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http://www.mlecnyrez.cz/jak-soutezit.html</a:t>
            </a:r>
          </a:p>
        </p:txBody>
      </p:sp>
    </p:spTree>
    <p:extLst>
      <p:ext uri="{BB962C8B-B14F-4D97-AF65-F5344CB8AC3E}">
        <p14:creationId xmlns:p14="http://schemas.microsoft.com/office/powerpoint/2010/main" val="115995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E:\20170913_10195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619566" y="1556898"/>
            <a:ext cx="5596533" cy="314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04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 descr="E:\20170913_10202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250853" y="1564252"/>
            <a:ext cx="6623720" cy="3725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83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</TotalTime>
  <Words>341</Words>
  <Application>Microsoft Office PowerPoint</Application>
  <PresentationFormat>Předvádění na obrazovce (4:3)</PresentationFormat>
  <Paragraphs>64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systému Office</vt:lpstr>
      <vt:lpstr>Velká písmena</vt:lpstr>
      <vt:lpstr>Prezentace aplikace PowerPoint</vt:lpstr>
      <vt:lpstr>Prezentace aplikace PowerPoint</vt:lpstr>
      <vt:lpstr>Prezentace aplikace PowerPoint</vt:lpstr>
      <vt:lpstr>Prezentace aplikace PowerPoint</vt:lpstr>
      <vt:lpstr>Kinder Bueno (propagace)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Dva stejné názvy, rozdíl</vt:lpstr>
      <vt:lpstr>Krajinné názvy</vt:lpstr>
      <vt:lpstr>Vysoké školy</vt:lpstr>
      <vt:lpstr>Prezentace aplikace PowerPoint</vt:lpstr>
      <vt:lpstr>Kraje</vt:lpstr>
      <vt:lpstr>Soudy, státní instituce</vt:lpstr>
      <vt:lpstr>Prezentace aplikace PowerPoint</vt:lpstr>
      <vt:lpstr>Prezentace aplikace PowerPoint</vt:lpstr>
      <vt:lpstr>Je to dobře?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Velká písmena</dc:title>
  <dc:creator>JmenoSiNepamatuju</dc:creator>
  <cp:lastModifiedBy>JmenoSiNepamatuju</cp:lastModifiedBy>
  <cp:revision>26</cp:revision>
  <dcterms:created xsi:type="dcterms:W3CDTF">2017-11-18T19:21:07Z</dcterms:created>
  <dcterms:modified xsi:type="dcterms:W3CDTF">2020-10-28T18:28:49Z</dcterms:modified>
</cp:coreProperties>
</file>