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Procházka" initials="MP" lastIdx="1" clrIdx="0">
    <p:extLst>
      <p:ext uri="{19B8F6BF-5375-455C-9EA6-DF929625EA0E}">
        <p15:presenceInfo xmlns:p15="http://schemas.microsoft.com/office/powerpoint/2012/main" userId="Martin Procház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E9B89-4993-4EDF-AE5E-0A8E9C1EA04E}" type="datetimeFigureOut">
              <a:rPr lang="cs-CZ" smtClean="0"/>
              <a:t>26.10.2021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429FD-16AF-4CE4-8194-F49B1F588635}" type="slidenum">
              <a:rPr lang="cs-CZ" smtClean="0"/>
              <a:t>‹#›</a:t>
            </a:fld>
            <a:endParaRPr lang="cs-CZ"/>
          </a:p>
        </p:txBody>
      </p:sp>
    </p:spTree>
    <p:extLst>
      <p:ext uri="{BB962C8B-B14F-4D97-AF65-F5344CB8AC3E}">
        <p14:creationId xmlns:p14="http://schemas.microsoft.com/office/powerpoint/2010/main" val="279080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F429FD-16AF-4CE4-8194-F49B1F588635}" type="slidenum">
              <a:rPr lang="cs-CZ" smtClean="0"/>
              <a:t>5</a:t>
            </a:fld>
            <a:endParaRPr lang="cs-CZ"/>
          </a:p>
        </p:txBody>
      </p:sp>
    </p:spTree>
    <p:extLst>
      <p:ext uri="{BB962C8B-B14F-4D97-AF65-F5344CB8AC3E}">
        <p14:creationId xmlns:p14="http://schemas.microsoft.com/office/powerpoint/2010/main" val="28673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91851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0430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189274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52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1550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0850E2-836D-40BA-A314-13B5CAD10F46}" type="datetimeFigureOut">
              <a:rPr lang="cs-CZ" smtClean="0"/>
              <a:t>26.10.2021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89106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F0850E2-836D-40BA-A314-13B5CAD10F46}" type="datetimeFigureOut">
              <a:rPr lang="cs-CZ" smtClean="0"/>
              <a:t>26.10.2021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74778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F0850E2-836D-40BA-A314-13B5CAD10F46}" type="datetimeFigureOut">
              <a:rPr lang="cs-CZ" smtClean="0"/>
              <a:t>26.10.2021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9913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0850E2-836D-40BA-A314-13B5CAD10F46}" type="datetimeFigureOut">
              <a:rPr lang="cs-CZ" smtClean="0"/>
              <a:t>26.10.2021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59019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F0850E2-836D-40BA-A314-13B5CAD10F46}" type="datetimeFigureOut">
              <a:rPr lang="cs-CZ" smtClean="0"/>
              <a:t>26.10.2021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8556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F0850E2-836D-40BA-A314-13B5CAD10F46}" type="datetimeFigureOut">
              <a:rPr lang="cs-CZ" smtClean="0"/>
              <a:t>26.10.2021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73403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850E2-836D-40BA-A314-13B5CAD10F46}" type="datetimeFigureOut">
              <a:rPr lang="cs-CZ" smtClean="0"/>
              <a:t>26.10.2021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63E9C-16EB-4219-97BD-5F79A5A60AC2}" type="slidenum">
              <a:rPr lang="cs-CZ" smtClean="0"/>
              <a:t>‹#›</a:t>
            </a:fld>
            <a:endParaRPr lang="cs-CZ"/>
          </a:p>
        </p:txBody>
      </p:sp>
    </p:spTree>
    <p:extLst>
      <p:ext uri="{BB962C8B-B14F-4D97-AF65-F5344CB8AC3E}">
        <p14:creationId xmlns:p14="http://schemas.microsoft.com/office/powerpoint/2010/main" val="363281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14037" y="0"/>
            <a:ext cx="11600872" cy="1325563"/>
          </a:xfrm>
        </p:spPr>
        <p:txBody>
          <a:bodyPr>
            <a:normAutofit/>
          </a:bodyPr>
          <a:lstStyle/>
          <a:p>
            <a:pPr algn="ctr"/>
            <a:r>
              <a:rPr lang="en-GB" sz="3600" dirty="0" smtClean="0">
                <a:latin typeface="Arial Black" panose="020B0A04020102020204" pitchFamily="34" charset="0"/>
              </a:rPr>
              <a:t>Eighteenth Century:</a:t>
            </a:r>
            <a:br>
              <a:rPr lang="en-GB" sz="3600" dirty="0" smtClean="0">
                <a:latin typeface="Arial Black" panose="020B0A04020102020204" pitchFamily="34" charset="0"/>
              </a:rPr>
            </a:br>
            <a:r>
              <a:rPr lang="en-GB" sz="3600" dirty="0" smtClean="0">
                <a:latin typeface="Arial Black" panose="020B0A04020102020204" pitchFamily="34" charset="0"/>
              </a:rPr>
              <a:t>The Great Awakening and the Enlightenment</a:t>
            </a:r>
            <a:endParaRPr lang="en-GB" sz="3600" dirty="0">
              <a:latin typeface="Arial Black" panose="020B0A04020102020204" pitchFamily="34" charset="0"/>
            </a:endParaRPr>
          </a:p>
        </p:txBody>
      </p:sp>
      <p:sp>
        <p:nvSpPr>
          <p:cNvPr id="5" name="Zástupný symbol pro obsah 4"/>
          <p:cNvSpPr>
            <a:spLocks noGrp="1"/>
          </p:cNvSpPr>
          <p:nvPr>
            <p:ph sz="half" idx="1"/>
          </p:nvPr>
        </p:nvSpPr>
        <p:spPr>
          <a:xfrm>
            <a:off x="314037" y="1140834"/>
            <a:ext cx="6559374" cy="5928560"/>
          </a:xfrm>
        </p:spPr>
        <p:txBody>
          <a:bodyPr>
            <a:normAutofit fontScale="92500" lnSpcReduction="10000"/>
          </a:bodyPr>
          <a:lstStyle/>
          <a:p>
            <a:pPr marL="0" indent="0">
              <a:buNone/>
            </a:pPr>
            <a:r>
              <a:rPr lang="en-GB" sz="2400" b="1" dirty="0" smtClean="0">
                <a:solidFill>
                  <a:srgbClr val="7030A0"/>
                </a:solidFill>
              </a:rPr>
              <a:t>Social and Cultural Changes 1700-1776</a:t>
            </a:r>
          </a:p>
          <a:p>
            <a:r>
              <a:rPr lang="en-GB" sz="2200" b="1" dirty="0" smtClean="0"/>
              <a:t>Increasing Population of the Colonies: </a:t>
            </a:r>
            <a:r>
              <a:rPr lang="en-GB" sz="2200" dirty="0" smtClean="0"/>
              <a:t>grew fifteen times from 1670 to 1760</a:t>
            </a:r>
          </a:p>
          <a:p>
            <a:r>
              <a:rPr lang="en-GB" sz="2200" b="1" dirty="0" smtClean="0"/>
              <a:t>The End of Puritan Theocracy: </a:t>
            </a:r>
            <a:r>
              <a:rPr lang="en-GB" sz="2200" dirty="0" smtClean="0"/>
              <a:t>original Puritan communities, whose </a:t>
            </a:r>
            <a:r>
              <a:rPr lang="en-GB" sz="2200" b="1" dirty="0" smtClean="0"/>
              <a:t>coherence had been based on the authority of spiritual leaders and religious rules in all areas of life</a:t>
            </a:r>
            <a:r>
              <a:rPr lang="en-GB" sz="2200" dirty="0" smtClean="0"/>
              <a:t>, were </a:t>
            </a:r>
            <a:r>
              <a:rPr lang="en-GB" sz="2200" b="1" dirty="0" smtClean="0"/>
              <a:t>overwhelmed by heterogeneous groups of immigrants</a:t>
            </a:r>
            <a:r>
              <a:rPr lang="en-GB" sz="2200" dirty="0" smtClean="0"/>
              <a:t> with different religious beliefs, whose </a:t>
            </a:r>
            <a:r>
              <a:rPr lang="en-GB" sz="2200" b="1" dirty="0" smtClean="0"/>
              <a:t>major interests were material</a:t>
            </a:r>
            <a:r>
              <a:rPr lang="en-GB" sz="2200" dirty="0" smtClean="0"/>
              <a:t>: to get richer than they could in Europe.</a:t>
            </a:r>
          </a:p>
          <a:p>
            <a:r>
              <a:rPr lang="en-GB" sz="2200" b="1" dirty="0" smtClean="0"/>
              <a:t>Changing Idea of Society: </a:t>
            </a:r>
            <a:r>
              <a:rPr lang="en-GB" sz="2200" dirty="0" smtClean="0"/>
              <a:t>Decay and disappearance of the</a:t>
            </a:r>
            <a:r>
              <a:rPr lang="en-GB" sz="2200" b="1" dirty="0" smtClean="0"/>
              <a:t> </a:t>
            </a:r>
            <a:r>
              <a:rPr lang="en-GB" sz="2200" dirty="0" smtClean="0"/>
              <a:t>Puritan belief that society was the result of the </a:t>
            </a:r>
            <a:r>
              <a:rPr lang="en-GB" sz="2200" b="1" dirty="0" smtClean="0"/>
              <a:t>covenant </a:t>
            </a:r>
            <a:r>
              <a:rPr lang="en-GB" sz="2200" dirty="0" smtClean="0"/>
              <a:t>(solemn agreement and oath as the Jews made with God in the Old Testament). Spread of </a:t>
            </a:r>
            <a:r>
              <a:rPr lang="en-GB" sz="2200" b="1" dirty="0" smtClean="0"/>
              <a:t>John Locke</a:t>
            </a:r>
            <a:r>
              <a:rPr lang="en-GB" sz="2200" dirty="0" smtClean="0"/>
              <a:t>‘s idea of society as a </a:t>
            </a:r>
            <a:r>
              <a:rPr lang="en-GB" sz="2200" b="1" dirty="0" smtClean="0"/>
              <a:t>contract </a:t>
            </a:r>
            <a:r>
              <a:rPr lang="en-GB" sz="2200" dirty="0" smtClean="0"/>
              <a:t>made among individuals.   </a:t>
            </a:r>
          </a:p>
          <a:p>
            <a:r>
              <a:rPr lang="en-GB" sz="2200" b="1" dirty="0" smtClean="0"/>
              <a:t>Deism and Ethics of Natural Goodness: </a:t>
            </a:r>
            <a:r>
              <a:rPr lang="en-GB" sz="2200" dirty="0" smtClean="0"/>
              <a:t>the “Angry God” of the Puritans replaced by </a:t>
            </a:r>
            <a:r>
              <a:rPr lang="en-GB" sz="2200" b="1" dirty="0" smtClean="0"/>
              <a:t>Nature as</a:t>
            </a:r>
            <a:r>
              <a:rPr lang="en-GB" sz="2200" dirty="0" smtClean="0"/>
              <a:t> </a:t>
            </a:r>
            <a:r>
              <a:rPr lang="en-GB" sz="2200" b="1" dirty="0" smtClean="0"/>
              <a:t>the evidence of the perfection of Divine Creation</a:t>
            </a:r>
            <a:r>
              <a:rPr lang="cs-CZ" sz="2200" b="1" dirty="0" smtClean="0"/>
              <a:t> </a:t>
            </a:r>
            <a:r>
              <a:rPr lang="cs-CZ" sz="2200" dirty="0" smtClean="0"/>
              <a:t>(</a:t>
            </a:r>
            <a:r>
              <a:rPr lang="en-GB" sz="2200" dirty="0" smtClean="0"/>
              <a:t>God represented as a perfect clockmaker</a:t>
            </a:r>
            <a:r>
              <a:rPr lang="cs-CZ" sz="2200" dirty="0" smtClean="0"/>
              <a:t>)</a:t>
            </a:r>
            <a:r>
              <a:rPr lang="en-GB" sz="2200" dirty="0" smtClean="0"/>
              <a:t>; the ethics determined by the Original Sin supplanted  by the belief in innate human goodness and benevolence.</a:t>
            </a:r>
            <a:endParaRPr lang="en-GB" sz="2200" b="1" dirty="0"/>
          </a:p>
        </p:txBody>
      </p:sp>
      <p:pic>
        <p:nvPicPr>
          <p:cNvPr id="7" name="Zástupný symbol pro obsah 6" descr="Moses with the New Tablets of the Covenant (Exodus 34) : Stock Illustration"/>
          <p:cNvPicPr>
            <a:picLocks noGrp="1"/>
          </p:cNvPicPr>
          <p:nvPr>
            <p:ph sz="half" idx="2"/>
          </p:nvPr>
        </p:nvPicPr>
        <p:blipFill rotWithShape="1">
          <a:blip r:embed="rId2" cstate="print">
            <a:extLst>
              <a:ext uri="{28A0092B-C50C-407E-A947-70E740481C1C}">
                <a14:useLocalDpi xmlns:a14="http://schemas.microsoft.com/office/drawing/2010/main" val="0"/>
              </a:ext>
            </a:extLst>
          </a:blip>
          <a:srcRect l="2479" t="3312" r="2484" b="4873"/>
          <a:stretch/>
        </p:blipFill>
        <p:spPr bwMode="auto">
          <a:xfrm>
            <a:off x="6873409" y="1151959"/>
            <a:ext cx="4239491" cy="3195783"/>
          </a:xfrm>
          <a:prstGeom prst="rect">
            <a:avLst/>
          </a:prstGeom>
          <a:noFill/>
          <a:ln>
            <a:noFill/>
          </a:ln>
        </p:spPr>
      </p:pic>
      <p:pic>
        <p:nvPicPr>
          <p:cNvPr id="8" name="Obrázek 7" descr="locke2"/>
          <p:cNvPicPr>
            <a:picLocks noChangeAspect="1"/>
          </p:cNvPicPr>
          <p:nvPr/>
        </p:nvPicPr>
        <p:blipFill rotWithShape="1">
          <a:blip r:embed="rId3">
            <a:extLst>
              <a:ext uri="{28A0092B-C50C-407E-A947-70E740481C1C}">
                <a14:useLocalDpi xmlns:a14="http://schemas.microsoft.com/office/drawing/2010/main" val="0"/>
              </a:ext>
            </a:extLst>
          </a:blip>
          <a:srcRect l="8375"/>
          <a:stretch/>
        </p:blipFill>
        <p:spPr bwMode="auto">
          <a:xfrm>
            <a:off x="9277564" y="4336617"/>
            <a:ext cx="2914436" cy="2376000"/>
          </a:xfrm>
          <a:prstGeom prst="rect">
            <a:avLst/>
          </a:prstGeom>
          <a:noFill/>
          <a:ln>
            <a:noFill/>
          </a:ln>
        </p:spPr>
      </p:pic>
      <p:sp>
        <p:nvSpPr>
          <p:cNvPr id="2" name="TextovéPole 1"/>
          <p:cNvSpPr txBox="1"/>
          <p:nvPr/>
        </p:nvSpPr>
        <p:spPr>
          <a:xfrm>
            <a:off x="6873409" y="4448709"/>
            <a:ext cx="2476073" cy="2308324"/>
          </a:xfrm>
          <a:prstGeom prst="rect">
            <a:avLst/>
          </a:prstGeom>
          <a:noFill/>
        </p:spPr>
        <p:txBody>
          <a:bodyPr wrap="square" rtlCol="0">
            <a:spAutoFit/>
          </a:bodyPr>
          <a:lstStyle/>
          <a:p>
            <a:r>
              <a:rPr lang="cs-CZ" b="1" dirty="0" smtClean="0"/>
              <a:t>Covenant:</a:t>
            </a:r>
          </a:p>
          <a:p>
            <a:r>
              <a:rPr lang="en-GB" dirty="0" smtClean="0"/>
              <a:t>Moses showing</a:t>
            </a:r>
          </a:p>
          <a:p>
            <a:r>
              <a:rPr lang="en-GB" dirty="0" smtClean="0"/>
              <a:t>the Ten Commandments</a:t>
            </a:r>
          </a:p>
          <a:p>
            <a:r>
              <a:rPr lang="en-GB" dirty="0" smtClean="0"/>
              <a:t>(after Rafael) </a:t>
            </a:r>
          </a:p>
          <a:p>
            <a:r>
              <a:rPr lang="en-GB" b="1" dirty="0" smtClean="0"/>
              <a:t>Contract:</a:t>
            </a:r>
          </a:p>
          <a:p>
            <a:r>
              <a:rPr lang="en-GB" dirty="0" smtClean="0"/>
              <a:t>John Locke and his</a:t>
            </a:r>
          </a:p>
          <a:p>
            <a:r>
              <a:rPr lang="en-GB" i="1" dirty="0" smtClean="0"/>
              <a:t>Essay on Civil Government</a:t>
            </a:r>
            <a:r>
              <a:rPr lang="en-GB" dirty="0" smtClean="0"/>
              <a:t> (1690)</a:t>
            </a:r>
            <a:endParaRPr lang="en-GB" dirty="0"/>
          </a:p>
        </p:txBody>
      </p:sp>
    </p:spTree>
    <p:extLst>
      <p:ext uri="{BB962C8B-B14F-4D97-AF65-F5344CB8AC3E}">
        <p14:creationId xmlns:p14="http://schemas.microsoft.com/office/powerpoint/2010/main" val="335600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50833"/>
            <a:ext cx="10884613" cy="1315851"/>
          </a:xfrm>
        </p:spPr>
        <p:txBody>
          <a:bodyPr>
            <a:normAutofit/>
          </a:bodyPr>
          <a:lstStyle/>
          <a:p>
            <a:pPr algn="ctr"/>
            <a:r>
              <a:rPr lang="cs-CZ" sz="3600" dirty="0" err="1">
                <a:latin typeface="Arial Black" panose="020B0A04020102020204" pitchFamily="34" charset="0"/>
              </a:rPr>
              <a:t>First</a:t>
            </a:r>
            <a:r>
              <a:rPr lang="cs-CZ" sz="3600" dirty="0">
                <a:latin typeface="Arial Black" panose="020B0A04020102020204" pitchFamily="34" charset="0"/>
              </a:rPr>
              <a:t> (1734-1750) </a:t>
            </a:r>
            <a:r>
              <a:rPr lang="cs-CZ" sz="3600" dirty="0" smtClean="0">
                <a:latin typeface="Arial Black" panose="020B0A04020102020204" pitchFamily="34" charset="0"/>
              </a:rPr>
              <a:t>and Second </a:t>
            </a:r>
            <a:r>
              <a:rPr lang="cs-CZ" sz="3600" dirty="0">
                <a:latin typeface="Arial Black" panose="020B0A04020102020204" pitchFamily="34" charset="0"/>
              </a:rPr>
              <a:t>(1800-1850) </a:t>
            </a:r>
            <a:r>
              <a:rPr lang="cs-CZ" sz="3600" dirty="0" smtClean="0">
                <a:latin typeface="Arial Black" panose="020B0A04020102020204" pitchFamily="34" charset="0"/>
              </a:rPr>
              <a:t/>
            </a:r>
            <a:br>
              <a:rPr lang="cs-CZ" sz="3600" dirty="0" smtClean="0">
                <a:latin typeface="Arial Black" panose="020B0A04020102020204" pitchFamily="34" charset="0"/>
              </a:rPr>
            </a:br>
            <a:r>
              <a:rPr lang="cs-CZ" sz="3600" dirty="0" smtClean="0">
                <a:latin typeface="Arial Black" panose="020B0A04020102020204" pitchFamily="34" charset="0"/>
              </a:rPr>
              <a:t>Great </a:t>
            </a:r>
            <a:r>
              <a:rPr lang="cs-CZ" sz="3600" dirty="0" err="1" smtClean="0">
                <a:latin typeface="Arial Black" panose="020B0A04020102020204" pitchFamily="34" charset="0"/>
              </a:rPr>
              <a:t>Awakenings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47781" y="1238866"/>
            <a:ext cx="6616813" cy="5801032"/>
          </a:xfrm>
        </p:spPr>
        <p:txBody>
          <a:bodyPr>
            <a:normAutofit fontScale="92500" lnSpcReduction="10000"/>
          </a:bodyPr>
          <a:lstStyle/>
          <a:p>
            <a:pPr>
              <a:lnSpc>
                <a:spcPct val="120000"/>
              </a:lnSpc>
              <a:spcBef>
                <a:spcPts val="0"/>
              </a:spcBef>
            </a:pPr>
            <a:r>
              <a:rPr lang="en-GB" sz="2000" b="1" dirty="0" smtClean="0"/>
              <a:t>Movements of religious and cultural transformation</a:t>
            </a:r>
            <a:r>
              <a:rPr lang="en-GB" sz="2000" dirty="0" smtClean="0"/>
              <a:t>, often </a:t>
            </a:r>
            <a:r>
              <a:rPr lang="en-GB" sz="2000" b="1" dirty="0" smtClean="0"/>
              <a:t>inspired by itinerant “missionary” preachers </a:t>
            </a:r>
            <a:r>
              <a:rPr lang="en-GB" sz="2000" dirty="0" smtClean="0"/>
              <a:t>advocating </a:t>
            </a:r>
            <a:r>
              <a:rPr lang="en-GB" sz="2000" b="1" dirty="0" smtClean="0"/>
              <a:t>radical Protestant, even Puritan habits</a:t>
            </a:r>
            <a:r>
              <a:rPr lang="en-GB" sz="2000" dirty="0" smtClean="0"/>
              <a:t>, but spreading also the teachings of other religious movements, especially the </a:t>
            </a:r>
            <a:r>
              <a:rPr lang="en-GB" sz="2000" b="1" dirty="0" smtClean="0"/>
              <a:t>Methodists.</a:t>
            </a:r>
            <a:endParaRPr lang="en-GB" sz="2000" dirty="0" smtClean="0"/>
          </a:p>
          <a:p>
            <a:pPr marL="0" indent="0">
              <a:buNone/>
            </a:pPr>
            <a:r>
              <a:rPr lang="en-GB" sz="2000" b="1" dirty="0" smtClean="0"/>
              <a:t>Methodism,</a:t>
            </a:r>
            <a:r>
              <a:rPr lang="en-GB" sz="2000" dirty="0" smtClean="0"/>
              <a:t> which </a:t>
            </a:r>
            <a:r>
              <a:rPr lang="en-GB" sz="2000" dirty="0" smtClean="0"/>
              <a:t>or</a:t>
            </a:r>
            <a:r>
              <a:rPr lang="cs-CZ" sz="2000" dirty="0" smtClean="0"/>
              <a:t>i</a:t>
            </a:r>
            <a:r>
              <a:rPr lang="en-GB" sz="2000" dirty="0" err="1" smtClean="0"/>
              <a:t>ginated</a:t>
            </a:r>
            <a:r>
              <a:rPr lang="en-GB" sz="2000" dirty="0" smtClean="0"/>
              <a:t> </a:t>
            </a:r>
            <a:r>
              <a:rPr lang="en-GB" sz="2000" dirty="0" smtClean="0"/>
              <a:t>in Oxford and Bristol (England) at the beginning of the 18th century,  drew from the religious traditions of the Moravian Brethren, who considered Scripture the sole guide of their religious life. The Church of Moravian </a:t>
            </a:r>
            <a:r>
              <a:rPr lang="en-GB" sz="2000" dirty="0" err="1" smtClean="0"/>
              <a:t>Brethr</a:t>
            </a:r>
            <a:r>
              <a:rPr lang="cs-CZ" sz="2000" dirty="0" smtClean="0"/>
              <a:t>e</a:t>
            </a:r>
            <a:r>
              <a:rPr lang="en-GB" sz="2000" dirty="0" smtClean="0"/>
              <a:t>n</a:t>
            </a:r>
            <a:r>
              <a:rPr lang="en-GB" sz="2000" dirty="0" smtClean="0"/>
              <a:t>, originally following the doctrines of Jan Hus and the Czech Brethren, was instituted in Pennsylvania by Count Nicolaus Ludwig Zinzendorf, who brought it from Saxony and founded a colony at Bethlehem, PA. The most important representative of Methodism who visited America many times was George Whitefield (1714-1770). </a:t>
            </a:r>
          </a:p>
          <a:p>
            <a:pPr>
              <a:lnSpc>
                <a:spcPct val="120000"/>
              </a:lnSpc>
              <a:spcBef>
                <a:spcPts val="0"/>
              </a:spcBef>
            </a:pPr>
            <a:r>
              <a:rPr lang="en-GB" sz="2000" dirty="0" smtClean="0"/>
              <a:t>Great Awakenings </a:t>
            </a:r>
            <a:r>
              <a:rPr lang="en-GB" sz="2000" b="1" dirty="0" smtClean="0"/>
              <a:t>rekindled religious faith</a:t>
            </a:r>
            <a:r>
              <a:rPr lang="en-GB" sz="2000" dirty="0" smtClean="0"/>
              <a:t> in the gradually secularizing colonial society and caused numerous religious conversions.</a:t>
            </a:r>
          </a:p>
          <a:p>
            <a:pPr>
              <a:lnSpc>
                <a:spcPct val="120000"/>
              </a:lnSpc>
              <a:spcBef>
                <a:spcPts val="0"/>
              </a:spcBef>
            </a:pPr>
            <a:r>
              <a:rPr lang="en-GB" sz="2000" b="1" dirty="0" smtClean="0"/>
              <a:t>General effect: </a:t>
            </a:r>
            <a:r>
              <a:rPr lang="en-GB" sz="2000" dirty="0" smtClean="0"/>
              <a:t>multiplication of sects and personal approaches to religion; reinforcement of patriarchal authority.</a:t>
            </a:r>
            <a:endParaRPr lang="en-GB" sz="2000" dirty="0"/>
          </a:p>
        </p:txBody>
      </p:sp>
      <p:sp>
        <p:nvSpPr>
          <p:cNvPr id="5" name="TextovéPole 4"/>
          <p:cNvSpPr txBox="1"/>
          <p:nvPr/>
        </p:nvSpPr>
        <p:spPr>
          <a:xfrm>
            <a:off x="10099497" y="-318499"/>
            <a:ext cx="184731" cy="369332"/>
          </a:xfrm>
          <a:prstGeom prst="rect">
            <a:avLst/>
          </a:prstGeom>
          <a:noFill/>
        </p:spPr>
        <p:txBody>
          <a:bodyPr wrap="none" rtlCol="0">
            <a:spAutoFit/>
          </a:bodyPr>
          <a:lstStyle/>
          <a:p>
            <a:endParaRPr lang="cs-CZ" dirty="0"/>
          </a:p>
        </p:txBody>
      </p:sp>
      <p:pic>
        <p:nvPicPr>
          <p:cNvPr id="6" name="Zástupný symbol pro obsah 5" descr="https://cdn.britannica.com/42/70342-050-7CEE8FDE/camp-meeting-Methodist-engraving-drawing-Jacques-Milbert-1819.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50931" y="1690688"/>
            <a:ext cx="5421312" cy="3805083"/>
          </a:xfrm>
          <a:prstGeom prst="rect">
            <a:avLst/>
          </a:prstGeom>
          <a:noFill/>
          <a:ln>
            <a:noFill/>
          </a:ln>
        </p:spPr>
      </p:pic>
      <p:sp>
        <p:nvSpPr>
          <p:cNvPr id="7" name="TextovéPole 6"/>
          <p:cNvSpPr txBox="1"/>
          <p:nvPr/>
        </p:nvSpPr>
        <p:spPr>
          <a:xfrm>
            <a:off x="7647097" y="5956262"/>
            <a:ext cx="3575979" cy="646331"/>
          </a:xfrm>
          <a:prstGeom prst="rect">
            <a:avLst/>
          </a:prstGeom>
          <a:noFill/>
        </p:spPr>
        <p:txBody>
          <a:bodyPr wrap="none" rtlCol="0">
            <a:spAutoFit/>
          </a:bodyPr>
          <a:lstStyle/>
          <a:p>
            <a:pPr algn="ctr"/>
            <a:r>
              <a:rPr lang="cs-CZ" dirty="0" err="1" smtClean="0"/>
              <a:t>Methodist</a:t>
            </a:r>
            <a:r>
              <a:rPr lang="cs-CZ" dirty="0" smtClean="0"/>
              <a:t> </a:t>
            </a:r>
            <a:r>
              <a:rPr lang="cs-CZ" dirty="0" err="1" smtClean="0"/>
              <a:t>religious</a:t>
            </a:r>
            <a:r>
              <a:rPr lang="cs-CZ" dirty="0" smtClean="0"/>
              <a:t> </a:t>
            </a:r>
            <a:r>
              <a:rPr lang="cs-CZ" dirty="0" err="1" smtClean="0"/>
              <a:t>revival</a:t>
            </a:r>
            <a:r>
              <a:rPr lang="cs-CZ" dirty="0" smtClean="0"/>
              <a:t> </a:t>
            </a:r>
            <a:r>
              <a:rPr lang="cs-CZ" dirty="0" err="1" smtClean="0"/>
              <a:t>at</a:t>
            </a:r>
            <a:r>
              <a:rPr lang="cs-CZ" dirty="0" smtClean="0"/>
              <a:t> a </a:t>
            </a:r>
          </a:p>
          <a:p>
            <a:pPr algn="ctr"/>
            <a:r>
              <a:rPr lang="cs-CZ" dirty="0" smtClean="0"/>
              <a:t>“camp meeting”(early 19th </a:t>
            </a:r>
            <a:r>
              <a:rPr lang="cs-CZ" dirty="0" err="1" smtClean="0"/>
              <a:t>century</a:t>
            </a:r>
            <a:r>
              <a:rPr lang="cs-CZ" dirty="0" smtClean="0"/>
              <a:t>)</a:t>
            </a:r>
            <a:endParaRPr lang="cs-CZ" dirty="0"/>
          </a:p>
        </p:txBody>
      </p:sp>
    </p:spTree>
    <p:extLst>
      <p:ext uri="{BB962C8B-B14F-4D97-AF65-F5344CB8AC3E}">
        <p14:creationId xmlns:p14="http://schemas.microsoft.com/office/powerpoint/2010/main" val="126335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8155"/>
            <a:ext cx="10515600" cy="816077"/>
          </a:xfrm>
        </p:spPr>
        <p:txBody>
          <a:bodyPr>
            <a:normAutofit/>
          </a:bodyPr>
          <a:lstStyle/>
          <a:p>
            <a:pPr algn="ctr"/>
            <a:r>
              <a:rPr lang="cs-CZ" sz="3600" dirty="0">
                <a:latin typeface="Arial Black" panose="020B0A04020102020204" pitchFamily="34" charset="0"/>
              </a:rPr>
              <a:t>Jonathan </a:t>
            </a:r>
            <a:r>
              <a:rPr lang="cs-CZ" sz="3600" dirty="0" err="1">
                <a:latin typeface="Arial Black" panose="020B0A04020102020204" pitchFamily="34" charset="0"/>
              </a:rPr>
              <a:t>Edwards</a:t>
            </a:r>
            <a:r>
              <a:rPr lang="cs-CZ" sz="3600" dirty="0">
                <a:latin typeface="Arial Black" panose="020B0A04020102020204" pitchFamily="34" charset="0"/>
              </a:rPr>
              <a:t> (1703-1758</a:t>
            </a:r>
            <a:r>
              <a:rPr lang="cs-CZ" sz="3600" dirty="0" smtClean="0">
                <a:latin typeface="Arial Black" panose="020B0A04020102020204" pitchFamily="34" charset="0"/>
              </a:rPr>
              <a:t>): </a:t>
            </a:r>
            <a:r>
              <a:rPr lang="cs-CZ" sz="3600" dirty="0" err="1" smtClean="0">
                <a:latin typeface="Arial Black" panose="020B0A04020102020204" pitchFamily="34" charset="0"/>
              </a:rPr>
              <a:t>Life</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265471" y="924232"/>
            <a:ext cx="7828934" cy="5830529"/>
          </a:xfrm>
        </p:spPr>
        <p:txBody>
          <a:bodyPr>
            <a:normAutofit/>
          </a:bodyPr>
          <a:lstStyle/>
          <a:p>
            <a:r>
              <a:rPr lang="cs-CZ" sz="1800" dirty="0" smtClean="0"/>
              <a:t>Born in </a:t>
            </a:r>
            <a:r>
              <a:rPr lang="cs-CZ" sz="1800" dirty="0" err="1" smtClean="0"/>
              <a:t>the</a:t>
            </a:r>
            <a:r>
              <a:rPr lang="cs-CZ" sz="1800" dirty="0" smtClean="0"/>
              <a:t> </a:t>
            </a:r>
            <a:r>
              <a:rPr lang="cs-CZ" sz="1800" b="1" dirty="0" err="1" smtClean="0"/>
              <a:t>family</a:t>
            </a:r>
            <a:r>
              <a:rPr lang="cs-CZ" sz="1800" b="1" dirty="0" smtClean="0"/>
              <a:t> </a:t>
            </a:r>
            <a:r>
              <a:rPr lang="cs-CZ" sz="1800" b="1" dirty="0" err="1" smtClean="0"/>
              <a:t>of</a:t>
            </a:r>
            <a:r>
              <a:rPr lang="cs-CZ" sz="1800" b="1" dirty="0" smtClean="0"/>
              <a:t> </a:t>
            </a:r>
            <a:r>
              <a:rPr lang="cs-CZ" sz="1800" b="1" dirty="0" err="1" smtClean="0"/>
              <a:t>renowned</a:t>
            </a:r>
            <a:r>
              <a:rPr lang="cs-CZ" sz="1800" b="1" dirty="0" smtClean="0"/>
              <a:t> </a:t>
            </a:r>
            <a:r>
              <a:rPr lang="cs-CZ" sz="1800" b="1" dirty="0" err="1" smtClean="0"/>
              <a:t>church</a:t>
            </a:r>
            <a:r>
              <a:rPr lang="cs-CZ" sz="1800" b="1" dirty="0" smtClean="0"/>
              <a:t> </a:t>
            </a:r>
            <a:r>
              <a:rPr lang="cs-CZ" sz="1800" b="1" dirty="0" err="1" smtClean="0"/>
              <a:t>ministers</a:t>
            </a:r>
            <a:r>
              <a:rPr lang="cs-CZ" sz="1800" b="1" dirty="0" smtClean="0"/>
              <a:t> and </a:t>
            </a:r>
            <a:r>
              <a:rPr lang="cs-CZ" sz="1800" b="1" dirty="0" err="1" smtClean="0"/>
              <a:t>preachers</a:t>
            </a:r>
            <a:r>
              <a:rPr lang="cs-CZ" sz="1800" dirty="0" smtClean="0"/>
              <a:t>: </a:t>
            </a:r>
            <a:r>
              <a:rPr lang="en-US" sz="1800" dirty="0" smtClean="0"/>
              <a:t>maternal </a:t>
            </a:r>
            <a:r>
              <a:rPr lang="en-US" sz="1800" dirty="0"/>
              <a:t>grandfather Solomon Stoddard </a:t>
            </a:r>
            <a:r>
              <a:rPr lang="en-US" sz="1800" dirty="0" smtClean="0"/>
              <a:t>was</a:t>
            </a:r>
            <a:r>
              <a:rPr lang="cs-CZ" sz="1800" dirty="0" smtClean="0"/>
              <a:t> </a:t>
            </a:r>
            <a:r>
              <a:rPr lang="en-US" sz="1800" dirty="0" smtClean="0"/>
              <a:t>nicknamed </a:t>
            </a:r>
            <a:r>
              <a:rPr lang="en-US" sz="1800" dirty="0"/>
              <a:t>“</a:t>
            </a:r>
            <a:r>
              <a:rPr lang="en-US" sz="1800" dirty="0" smtClean="0"/>
              <a:t>the </a:t>
            </a:r>
            <a:r>
              <a:rPr lang="en-US" sz="1800" dirty="0"/>
              <a:t>Pope of the Connecticut Valley</a:t>
            </a:r>
            <a:r>
              <a:rPr lang="en-US" sz="1800" dirty="0" smtClean="0"/>
              <a:t>.”</a:t>
            </a:r>
            <a:endParaRPr lang="cs-CZ" sz="1800" dirty="0" smtClean="0"/>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13 </a:t>
            </a:r>
            <a:r>
              <a:rPr lang="cs-CZ" sz="1800" dirty="0" err="1" smtClean="0"/>
              <a:t>admitted</a:t>
            </a:r>
            <a:r>
              <a:rPr lang="cs-CZ" sz="1800" dirty="0" smtClean="0"/>
              <a:t> to a </a:t>
            </a:r>
            <a:r>
              <a:rPr lang="cs-CZ" sz="1800" dirty="0" err="1" smtClean="0"/>
              <a:t>newly</a:t>
            </a:r>
            <a:r>
              <a:rPr lang="cs-CZ" sz="1800" dirty="0" smtClean="0"/>
              <a:t> </a:t>
            </a:r>
            <a:r>
              <a:rPr lang="cs-CZ" sz="1800" dirty="0" err="1" smtClean="0"/>
              <a:t>established</a:t>
            </a:r>
            <a:r>
              <a:rPr lang="cs-CZ" sz="1800" b="1" dirty="0" smtClean="0"/>
              <a:t> </a:t>
            </a:r>
            <a:r>
              <a:rPr lang="cs-CZ" sz="1800" b="1" dirty="0" err="1" smtClean="0"/>
              <a:t>Yale</a:t>
            </a:r>
            <a:r>
              <a:rPr lang="cs-CZ" sz="1800" b="1" dirty="0" smtClean="0"/>
              <a:t> </a:t>
            </a:r>
            <a:r>
              <a:rPr lang="cs-CZ" sz="1800" b="1" dirty="0" err="1" smtClean="0"/>
              <a:t>College</a:t>
            </a:r>
            <a:r>
              <a:rPr lang="cs-CZ" sz="1800" b="1" dirty="0" smtClean="0"/>
              <a:t> to study </a:t>
            </a:r>
            <a:r>
              <a:rPr lang="cs-CZ" sz="1800" b="1" dirty="0" err="1" smtClean="0"/>
              <a:t>theology</a:t>
            </a:r>
            <a:r>
              <a:rPr lang="cs-CZ" sz="1800" dirty="0" smtClean="0"/>
              <a:t> (</a:t>
            </a:r>
            <a:r>
              <a:rPr lang="cs-CZ" sz="1800" dirty="0" err="1" smtClean="0"/>
              <a:t>graduated</a:t>
            </a:r>
            <a:r>
              <a:rPr lang="cs-CZ" sz="1800" dirty="0" smtClean="0"/>
              <a:t> </a:t>
            </a:r>
            <a:r>
              <a:rPr lang="cs-CZ" sz="1800" dirty="0" err="1" smtClean="0"/>
              <a:t>at</a:t>
            </a:r>
            <a:r>
              <a:rPr lang="cs-CZ" sz="1800" dirty="0" smtClean="0"/>
              <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17). </a:t>
            </a:r>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24 </a:t>
            </a:r>
            <a:r>
              <a:rPr lang="cs-CZ" sz="1800" b="1" dirty="0" err="1" smtClean="0"/>
              <a:t>married</a:t>
            </a:r>
            <a:r>
              <a:rPr lang="cs-CZ" sz="1800" b="1" dirty="0" smtClean="0"/>
              <a:t> Sarah </a:t>
            </a:r>
            <a:r>
              <a:rPr lang="cs-CZ" sz="1800" b="1" dirty="0" err="1" smtClean="0"/>
              <a:t>Pierrepont</a:t>
            </a:r>
            <a:r>
              <a:rPr lang="cs-CZ" sz="1800" dirty="0" smtClean="0"/>
              <a:t> </a:t>
            </a:r>
            <a:r>
              <a:rPr lang="cs-CZ" sz="1800" dirty="0" err="1" smtClean="0"/>
              <a:t>who</a:t>
            </a:r>
            <a:r>
              <a:rPr lang="cs-CZ" sz="1800" dirty="0" smtClean="0"/>
              <a:t> had </a:t>
            </a:r>
            <a:r>
              <a:rPr lang="cs-CZ" sz="1800" dirty="0" err="1" smtClean="0"/>
              <a:t>religious</a:t>
            </a:r>
            <a:r>
              <a:rPr lang="cs-CZ" sz="1800" dirty="0" smtClean="0"/>
              <a:t> </a:t>
            </a:r>
            <a:r>
              <a:rPr lang="cs-CZ" sz="1800" dirty="0" err="1" smtClean="0"/>
              <a:t>visions</a:t>
            </a:r>
            <a:r>
              <a:rPr lang="cs-CZ" sz="1800" dirty="0" smtClean="0"/>
              <a:t> and </a:t>
            </a:r>
            <a:r>
              <a:rPr lang="cs-CZ" sz="1800" dirty="0" err="1" smtClean="0"/>
              <a:t>was</a:t>
            </a:r>
            <a:r>
              <a:rPr lang="cs-CZ" sz="1800" dirty="0" smtClean="0"/>
              <a:t>, </a:t>
            </a:r>
            <a:r>
              <a:rPr lang="cs-CZ" sz="1800" dirty="0" err="1" smtClean="0"/>
              <a:t>according</a:t>
            </a:r>
            <a:r>
              <a:rPr lang="cs-CZ" sz="1800" dirty="0" smtClean="0"/>
              <a:t> to </a:t>
            </a:r>
            <a:r>
              <a:rPr lang="cs-CZ" sz="1800" dirty="0" err="1" smtClean="0"/>
              <a:t>Edwards</a:t>
            </a:r>
            <a:r>
              <a:rPr lang="cs-CZ" sz="1800" dirty="0" smtClean="0"/>
              <a:t>, </a:t>
            </a:r>
            <a:r>
              <a:rPr lang="cs-CZ" sz="1800" dirty="0" err="1" smtClean="0"/>
              <a:t>distinguished</a:t>
            </a:r>
            <a:r>
              <a:rPr lang="cs-CZ" sz="1800" dirty="0" smtClean="0"/>
              <a:t> by “</a:t>
            </a:r>
            <a:r>
              <a:rPr lang="en-US" sz="1800" dirty="0"/>
              <a:t>the strange sweetness in her mind and singular purity of her affections</a:t>
            </a:r>
            <a:r>
              <a:rPr lang="en-US" sz="1800" dirty="0" smtClean="0"/>
              <a:t>.</a:t>
            </a:r>
            <a:r>
              <a:rPr lang="cs-CZ" sz="1800" dirty="0" smtClean="0"/>
              <a:t>”</a:t>
            </a:r>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26 </a:t>
            </a:r>
            <a:r>
              <a:rPr lang="cs-CZ" sz="1800" dirty="0" err="1" smtClean="0"/>
              <a:t>became</a:t>
            </a:r>
            <a:r>
              <a:rPr lang="cs-CZ" sz="1800" dirty="0" smtClean="0"/>
              <a:t> </a:t>
            </a:r>
            <a:r>
              <a:rPr lang="cs-CZ" sz="1800" b="1" dirty="0" smtClean="0"/>
              <a:t>a </a:t>
            </a:r>
            <a:r>
              <a:rPr lang="cs-CZ" sz="1800" b="1" dirty="0" err="1" smtClean="0"/>
              <a:t>minister</a:t>
            </a:r>
            <a:r>
              <a:rPr lang="cs-CZ" sz="1800" b="1" dirty="0" smtClean="0"/>
              <a:t> in </a:t>
            </a:r>
            <a:r>
              <a:rPr lang="cs-CZ" sz="1800" b="1" dirty="0" err="1" smtClean="0"/>
              <a:t>Northampton</a:t>
            </a:r>
            <a:r>
              <a:rPr lang="cs-CZ" sz="1800" dirty="0" smtClean="0"/>
              <a:t>, western Massachusetts (</a:t>
            </a:r>
            <a:r>
              <a:rPr lang="cs-CZ" sz="1800" dirty="0" err="1" smtClean="0"/>
              <a:t>the</a:t>
            </a:r>
            <a:r>
              <a:rPr lang="cs-CZ" sz="1800" dirty="0" smtClean="0"/>
              <a:t> Connecticut River </a:t>
            </a:r>
            <a:r>
              <a:rPr lang="cs-CZ" sz="1800" dirty="0" err="1" smtClean="0"/>
              <a:t>valley</a:t>
            </a:r>
            <a:r>
              <a:rPr lang="cs-CZ" sz="1800" dirty="0" smtClean="0"/>
              <a:t>). </a:t>
            </a:r>
          </a:p>
          <a:p>
            <a:r>
              <a:rPr lang="cs-CZ" sz="1800" dirty="0" smtClean="0"/>
              <a:t>In a </a:t>
            </a:r>
            <a:r>
              <a:rPr lang="cs-CZ" sz="1800" dirty="0" err="1" smtClean="0"/>
              <a:t>few</a:t>
            </a:r>
            <a:r>
              <a:rPr lang="cs-CZ" sz="1800" dirty="0" smtClean="0"/>
              <a:t> </a:t>
            </a:r>
            <a:r>
              <a:rPr lang="cs-CZ" sz="1800" dirty="0" err="1" smtClean="0"/>
              <a:t>years</a:t>
            </a:r>
            <a:r>
              <a:rPr lang="cs-CZ" sz="1800" dirty="0" smtClean="0"/>
              <a:t> (by 1735)</a:t>
            </a:r>
            <a:r>
              <a:rPr lang="cs-CZ" sz="1800" b="1" dirty="0" smtClean="0"/>
              <a:t> his </a:t>
            </a:r>
            <a:r>
              <a:rPr lang="cs-CZ" sz="1800" b="1" dirty="0" err="1" smtClean="0"/>
              <a:t>sermons</a:t>
            </a:r>
            <a:r>
              <a:rPr lang="cs-CZ" sz="1800" b="1" dirty="0" smtClean="0"/>
              <a:t> </a:t>
            </a:r>
            <a:r>
              <a:rPr lang="cs-CZ" sz="1800" b="1" dirty="0" err="1" smtClean="0"/>
              <a:t>caused</a:t>
            </a:r>
            <a:r>
              <a:rPr lang="cs-CZ" sz="1800" b="1" dirty="0" smtClean="0"/>
              <a:t> a </a:t>
            </a:r>
            <a:r>
              <a:rPr lang="cs-CZ" sz="1800" b="1" dirty="0" err="1" smtClean="0"/>
              <a:t>great</a:t>
            </a:r>
            <a:r>
              <a:rPr lang="cs-CZ" sz="1800" b="1" dirty="0" smtClean="0"/>
              <a:t> </a:t>
            </a:r>
            <a:r>
              <a:rPr lang="cs-CZ" sz="1800" b="1" dirty="0" err="1" smtClean="0"/>
              <a:t>wave</a:t>
            </a:r>
            <a:r>
              <a:rPr lang="cs-CZ" sz="1800" b="1" dirty="0" smtClean="0"/>
              <a:t> </a:t>
            </a:r>
            <a:r>
              <a:rPr lang="cs-CZ" sz="1800" b="1" dirty="0" err="1" smtClean="0"/>
              <a:t>of</a:t>
            </a:r>
            <a:r>
              <a:rPr lang="cs-CZ" sz="1800" b="1" dirty="0" smtClean="0"/>
              <a:t> </a:t>
            </a:r>
            <a:r>
              <a:rPr lang="cs-CZ" sz="1800" b="1" dirty="0" err="1" smtClean="0"/>
              <a:t>conversions</a:t>
            </a:r>
            <a:r>
              <a:rPr lang="cs-CZ" sz="1800" b="1" dirty="0" smtClean="0"/>
              <a:t> </a:t>
            </a:r>
            <a:r>
              <a:rPr lang="cs-CZ" sz="1800" dirty="0" smtClean="0"/>
              <a:t>(600 </a:t>
            </a:r>
            <a:r>
              <a:rPr lang="cs-CZ" sz="1800" dirty="0" err="1" smtClean="0"/>
              <a:t>people</a:t>
            </a:r>
            <a:r>
              <a:rPr lang="cs-CZ" sz="1800" dirty="0" smtClean="0"/>
              <a:t> </a:t>
            </a:r>
            <a:r>
              <a:rPr lang="cs-CZ" sz="1800" dirty="0" err="1" smtClean="0"/>
              <a:t>joined</a:t>
            </a:r>
            <a:r>
              <a:rPr lang="cs-CZ" sz="1800" dirty="0" smtClean="0"/>
              <a:t> his </a:t>
            </a:r>
            <a:r>
              <a:rPr lang="cs-CZ" sz="1800" dirty="0" err="1" smtClean="0"/>
              <a:t>church</a:t>
            </a:r>
            <a:r>
              <a:rPr lang="cs-CZ" sz="1800" dirty="0" smtClean="0"/>
              <a:t>). He </a:t>
            </a:r>
            <a:r>
              <a:rPr lang="cs-CZ" sz="1800" dirty="0" err="1" smtClean="0"/>
              <a:t>became</a:t>
            </a:r>
            <a:r>
              <a:rPr lang="cs-CZ" sz="1800" b="1" dirty="0" smtClean="0"/>
              <a:t> a prototype </a:t>
            </a:r>
            <a:r>
              <a:rPr lang="cs-CZ" sz="1800" b="1" dirty="0" err="1" smtClean="0"/>
              <a:t>of</a:t>
            </a:r>
            <a:r>
              <a:rPr lang="cs-CZ" sz="1800" b="1" dirty="0" smtClean="0"/>
              <a:t> </a:t>
            </a:r>
            <a:r>
              <a:rPr lang="cs-CZ" sz="1800" b="1" dirty="0" err="1" smtClean="0"/>
              <a:t>modern</a:t>
            </a:r>
            <a:r>
              <a:rPr lang="cs-CZ" sz="1800" b="1" dirty="0" smtClean="0"/>
              <a:t> </a:t>
            </a:r>
            <a:r>
              <a:rPr lang="cs-CZ" sz="1800" b="1" dirty="0" err="1" smtClean="0"/>
              <a:t>American</a:t>
            </a:r>
            <a:r>
              <a:rPr lang="cs-CZ" sz="1800" b="1" dirty="0" smtClean="0"/>
              <a:t> </a:t>
            </a:r>
            <a:r>
              <a:rPr lang="cs-CZ" sz="1800" b="1" dirty="0" err="1" smtClean="0"/>
              <a:t>minister</a:t>
            </a:r>
            <a:r>
              <a:rPr lang="cs-CZ" sz="1800" dirty="0" smtClean="0"/>
              <a:t>: a </a:t>
            </a:r>
            <a:r>
              <a:rPr lang="cs-CZ" sz="1800" dirty="0" err="1" smtClean="0"/>
              <a:t>charismatic</a:t>
            </a:r>
            <a:r>
              <a:rPr lang="cs-CZ" sz="1800" dirty="0" smtClean="0"/>
              <a:t> person </a:t>
            </a:r>
            <a:r>
              <a:rPr lang="cs-CZ" sz="1800" dirty="0" err="1" smtClean="0"/>
              <a:t>whose</a:t>
            </a:r>
            <a:r>
              <a:rPr lang="cs-CZ" sz="1800" dirty="0" smtClean="0"/>
              <a:t> </a:t>
            </a:r>
            <a:r>
              <a:rPr lang="cs-CZ" sz="1800" dirty="0" err="1" smtClean="0"/>
              <a:t>control</a:t>
            </a:r>
            <a:r>
              <a:rPr lang="cs-CZ" sz="1800" dirty="0" smtClean="0"/>
              <a:t> </a:t>
            </a:r>
            <a:r>
              <a:rPr lang="cs-CZ" sz="1800" dirty="0" err="1" smtClean="0"/>
              <a:t>over</a:t>
            </a:r>
            <a:r>
              <a:rPr lang="cs-CZ" sz="1800" dirty="0" smtClean="0"/>
              <a:t> his audience </a:t>
            </a:r>
            <a:r>
              <a:rPr lang="cs-CZ" sz="1800" dirty="0" err="1" smtClean="0"/>
              <a:t>stemmed</a:t>
            </a:r>
            <a:r>
              <a:rPr lang="cs-CZ" sz="1800" dirty="0" smtClean="0"/>
              <a:t> </a:t>
            </a:r>
            <a:r>
              <a:rPr lang="cs-CZ" sz="1800" dirty="0" err="1" smtClean="0"/>
              <a:t>from</a:t>
            </a:r>
            <a:r>
              <a:rPr lang="cs-CZ" sz="1800" dirty="0" smtClean="0"/>
              <a:t> </a:t>
            </a:r>
            <a:r>
              <a:rPr lang="cs-CZ" sz="1800" dirty="0" err="1" smtClean="0"/>
              <a:t>the</a:t>
            </a:r>
            <a:r>
              <a:rPr lang="cs-CZ" sz="1800" dirty="0" smtClean="0"/>
              <a:t> </a:t>
            </a:r>
            <a:r>
              <a:rPr lang="cs-CZ" sz="1800" dirty="0" err="1" smtClean="0"/>
              <a:t>emotional</a:t>
            </a:r>
            <a:r>
              <a:rPr lang="cs-CZ" sz="1800" dirty="0" smtClean="0"/>
              <a:t> </a:t>
            </a:r>
            <a:r>
              <a:rPr lang="cs-CZ" sz="1800" dirty="0" err="1" smtClean="0"/>
              <a:t>excitement</a:t>
            </a:r>
            <a:r>
              <a:rPr lang="cs-CZ" sz="1800" dirty="0" smtClean="0"/>
              <a:t> his </a:t>
            </a:r>
            <a:r>
              <a:rPr lang="cs-CZ" sz="1800" dirty="0" err="1" smtClean="0"/>
              <a:t>sermons</a:t>
            </a:r>
            <a:r>
              <a:rPr lang="cs-CZ" sz="1800" dirty="0" smtClean="0"/>
              <a:t> </a:t>
            </a:r>
            <a:r>
              <a:rPr lang="cs-CZ" sz="1800" dirty="0" err="1" smtClean="0"/>
              <a:t>caused</a:t>
            </a:r>
            <a:r>
              <a:rPr lang="cs-CZ" sz="1800" dirty="0" smtClean="0"/>
              <a:t>.</a:t>
            </a:r>
          </a:p>
          <a:p>
            <a:r>
              <a:rPr lang="cs-CZ" sz="1800" b="1" dirty="0" smtClean="0"/>
              <a:t>In 1749 </a:t>
            </a:r>
            <a:r>
              <a:rPr lang="cs-CZ" sz="1800" b="1" dirty="0" err="1" smtClean="0"/>
              <a:t>dismissed</a:t>
            </a:r>
            <a:r>
              <a:rPr lang="cs-CZ" sz="1800" b="1" dirty="0" smtClean="0"/>
              <a:t> </a:t>
            </a:r>
            <a:r>
              <a:rPr lang="en-US" sz="1800" b="1" dirty="0" smtClean="0"/>
              <a:t>from </a:t>
            </a:r>
            <a:r>
              <a:rPr lang="en-US" sz="1800" b="1" dirty="0"/>
              <a:t>his church and silenced by his </a:t>
            </a:r>
            <a:r>
              <a:rPr lang="en-US" sz="1800" b="1" dirty="0" smtClean="0"/>
              <a:t>own</a:t>
            </a:r>
            <a:r>
              <a:rPr lang="cs-CZ" sz="1800" b="1" dirty="0" smtClean="0"/>
              <a:t> </a:t>
            </a:r>
            <a:r>
              <a:rPr lang="en-US" sz="1800" b="1" dirty="0" smtClean="0"/>
              <a:t>congregation</a:t>
            </a:r>
            <a:r>
              <a:rPr lang="cs-CZ" sz="1800" b="1" dirty="0" smtClean="0"/>
              <a:t>. </a:t>
            </a:r>
            <a:r>
              <a:rPr lang="cs-CZ" sz="1800" dirty="0" smtClean="0"/>
              <a:t>T</a:t>
            </a:r>
            <a:r>
              <a:rPr lang="en-US" sz="1800" dirty="0" smtClean="0"/>
              <a:t>his </a:t>
            </a:r>
            <a:r>
              <a:rPr lang="en-US" sz="1800" dirty="0"/>
              <a:t>happened when </a:t>
            </a:r>
            <a:r>
              <a:rPr lang="en-US" sz="1800" b="1" dirty="0"/>
              <a:t>he intended</a:t>
            </a:r>
            <a:r>
              <a:rPr lang="en-US" sz="1800" dirty="0"/>
              <a:t> </a:t>
            </a:r>
            <a:r>
              <a:rPr lang="en-US" sz="1800" b="1" dirty="0"/>
              <a:t>to complete the return to earlier Puritanism</a:t>
            </a:r>
            <a:r>
              <a:rPr lang="en-US" sz="1800" dirty="0"/>
              <a:t> </a:t>
            </a:r>
            <a:r>
              <a:rPr lang="en-US" sz="1800" dirty="0" smtClean="0"/>
              <a:t>by</a:t>
            </a:r>
            <a:r>
              <a:rPr lang="cs-CZ" sz="1800" dirty="0" smtClean="0"/>
              <a:t> </a:t>
            </a:r>
            <a:r>
              <a:rPr lang="en-US" sz="1800" dirty="0" smtClean="0"/>
              <a:t>introducing </a:t>
            </a:r>
            <a:r>
              <a:rPr lang="en-US" sz="1800" dirty="0"/>
              <a:t>the public declaration of the believers that they had undergone their </a:t>
            </a:r>
            <a:r>
              <a:rPr lang="en-US" sz="1800" b="1" dirty="0" smtClean="0"/>
              <a:t>spiritual</a:t>
            </a:r>
            <a:r>
              <a:rPr lang="cs-CZ" sz="1800" b="1" dirty="0" smtClean="0"/>
              <a:t> </a:t>
            </a:r>
            <a:r>
              <a:rPr lang="en-US" sz="1800" b="1" dirty="0" smtClean="0"/>
              <a:t>regeneration</a:t>
            </a:r>
            <a:r>
              <a:rPr lang="cs-CZ" sz="1800" dirty="0" smtClean="0"/>
              <a:t>,</a:t>
            </a:r>
            <a:r>
              <a:rPr lang="en-US" sz="1800" dirty="0" smtClean="0"/>
              <a:t> as </a:t>
            </a:r>
            <a:r>
              <a:rPr lang="en-US" sz="1800" b="1" dirty="0"/>
              <a:t>the condition for their taking the </a:t>
            </a:r>
            <a:r>
              <a:rPr lang="en-US" sz="1800" b="1" dirty="0" smtClean="0"/>
              <a:t>Sacrament</a:t>
            </a:r>
            <a:r>
              <a:rPr lang="cs-CZ" sz="1800" dirty="0" smtClean="0"/>
              <a:t>.</a:t>
            </a:r>
          </a:p>
          <a:p>
            <a:r>
              <a:rPr lang="cs-CZ" sz="1800" dirty="0" err="1" smtClean="0"/>
              <a:t>After</a:t>
            </a:r>
            <a:r>
              <a:rPr lang="cs-CZ" sz="1800" dirty="0" smtClean="0"/>
              <a:t> a </a:t>
            </a:r>
            <a:r>
              <a:rPr lang="cs-CZ" sz="1800" b="1" dirty="0" err="1" smtClean="0"/>
              <a:t>missionary</a:t>
            </a:r>
            <a:r>
              <a:rPr lang="cs-CZ" sz="1800" b="1" dirty="0" smtClean="0"/>
              <a:t> </a:t>
            </a:r>
            <a:r>
              <a:rPr lang="cs-CZ" sz="1800" b="1" dirty="0" err="1" smtClean="0"/>
              <a:t>work</a:t>
            </a:r>
            <a:r>
              <a:rPr lang="cs-CZ" sz="1800" b="1" dirty="0" smtClean="0"/>
              <a:t> </a:t>
            </a:r>
            <a:r>
              <a:rPr lang="cs-CZ" sz="1800" b="1" dirty="0" err="1" smtClean="0"/>
              <a:t>among</a:t>
            </a:r>
            <a:r>
              <a:rPr lang="cs-CZ" sz="1800" b="1" dirty="0" smtClean="0"/>
              <a:t> </a:t>
            </a:r>
            <a:r>
              <a:rPr lang="cs-CZ" sz="1800" b="1" dirty="0" err="1" smtClean="0"/>
              <a:t>Native</a:t>
            </a:r>
            <a:r>
              <a:rPr lang="cs-CZ" sz="1800" b="1" dirty="0" smtClean="0"/>
              <a:t> </a:t>
            </a:r>
            <a:r>
              <a:rPr lang="cs-CZ" sz="1800" b="1" dirty="0" err="1" smtClean="0"/>
              <a:t>American</a:t>
            </a:r>
            <a:r>
              <a:rPr lang="cs-CZ" sz="1800" dirty="0" err="1" smtClean="0"/>
              <a:t>s</a:t>
            </a:r>
            <a:r>
              <a:rPr lang="cs-CZ" sz="1800" dirty="0" smtClean="0"/>
              <a:t>, he </a:t>
            </a:r>
            <a:r>
              <a:rPr lang="cs-CZ" sz="1800" dirty="0" err="1" smtClean="0"/>
              <a:t>was</a:t>
            </a:r>
            <a:r>
              <a:rPr lang="cs-CZ" sz="1800" dirty="0" smtClean="0"/>
              <a:t> </a:t>
            </a:r>
            <a:r>
              <a:rPr lang="cs-CZ" sz="1800" dirty="0" err="1" smtClean="0"/>
              <a:t>appointed</a:t>
            </a:r>
            <a:r>
              <a:rPr lang="cs-CZ" sz="1800" dirty="0" smtClean="0"/>
              <a:t> </a:t>
            </a:r>
            <a:r>
              <a:rPr lang="cs-CZ" sz="1800" b="1" dirty="0" smtClean="0"/>
              <a:t>President </a:t>
            </a:r>
            <a:r>
              <a:rPr lang="cs-CZ" sz="1800" b="1" dirty="0" err="1" smtClean="0"/>
              <a:t>of</a:t>
            </a:r>
            <a:r>
              <a:rPr lang="cs-CZ" sz="1800" b="1" dirty="0" smtClean="0"/>
              <a:t> </a:t>
            </a:r>
            <a:r>
              <a:rPr lang="cs-CZ" sz="1800" b="1" dirty="0" err="1" smtClean="0"/>
              <a:t>the</a:t>
            </a:r>
            <a:r>
              <a:rPr lang="cs-CZ" sz="1800" b="1" dirty="0" smtClean="0"/>
              <a:t> New Jersey </a:t>
            </a:r>
            <a:r>
              <a:rPr lang="cs-CZ" sz="1800" b="1" dirty="0" err="1" smtClean="0"/>
              <a:t>College</a:t>
            </a:r>
            <a:r>
              <a:rPr lang="cs-CZ" sz="1800" dirty="0" smtClean="0"/>
              <a:t> (</a:t>
            </a:r>
            <a:r>
              <a:rPr lang="cs-CZ" sz="1800" dirty="0" err="1" smtClean="0"/>
              <a:t>later</a:t>
            </a:r>
            <a:r>
              <a:rPr lang="cs-CZ" sz="1800" dirty="0" smtClean="0"/>
              <a:t> </a:t>
            </a:r>
            <a:r>
              <a:rPr lang="cs-CZ" sz="1800" dirty="0" err="1" smtClean="0"/>
              <a:t>Princeton</a:t>
            </a:r>
            <a:r>
              <a:rPr lang="cs-CZ" sz="1800" dirty="0" smtClean="0"/>
              <a:t> University).</a:t>
            </a:r>
            <a:endParaRPr lang="cs-CZ" sz="1800" dirty="0"/>
          </a:p>
        </p:txBody>
      </p:sp>
      <p:pic>
        <p:nvPicPr>
          <p:cNvPr id="1026" name="Picture 2" descr="https://upload.wikimedia.org/wikipedia/commons/c/c1/Jonathan_Edward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251825" y="1673465"/>
            <a:ext cx="3940175" cy="43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0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7653"/>
            <a:ext cx="10515600" cy="855406"/>
          </a:xfrm>
        </p:spPr>
        <p:txBody>
          <a:bodyPr>
            <a:normAutofit/>
          </a:bodyPr>
          <a:lstStyle/>
          <a:p>
            <a:pPr algn="ctr"/>
            <a:r>
              <a:rPr lang="cs-CZ" sz="3600" dirty="0">
                <a:latin typeface="Arial Black" panose="020B0A04020102020204" pitchFamily="34" charset="0"/>
              </a:rPr>
              <a:t>Jonathan </a:t>
            </a:r>
            <a:r>
              <a:rPr lang="cs-CZ" sz="3600" dirty="0" err="1" smtClean="0">
                <a:latin typeface="Arial Black" panose="020B0A04020102020204" pitchFamily="34" charset="0"/>
              </a:rPr>
              <a:t>Edwards</a:t>
            </a:r>
            <a:r>
              <a:rPr lang="cs-CZ" sz="3600" dirty="0" smtClean="0">
                <a:latin typeface="Arial Black" panose="020B0A04020102020204" pitchFamily="34" charset="0"/>
              </a:rPr>
              <a:t>: Works</a:t>
            </a:r>
            <a:endParaRPr lang="cs-CZ" sz="3600" dirty="0"/>
          </a:p>
        </p:txBody>
      </p:sp>
      <p:sp>
        <p:nvSpPr>
          <p:cNvPr id="3" name="Zástupný symbol pro obsah 2"/>
          <p:cNvSpPr>
            <a:spLocks noGrp="1"/>
          </p:cNvSpPr>
          <p:nvPr>
            <p:ph sz="half" idx="1"/>
          </p:nvPr>
        </p:nvSpPr>
        <p:spPr>
          <a:xfrm>
            <a:off x="1" y="993058"/>
            <a:ext cx="8455742" cy="5864942"/>
          </a:xfrm>
        </p:spPr>
        <p:txBody>
          <a:bodyPr>
            <a:normAutofit fontScale="92500" lnSpcReduction="10000"/>
          </a:bodyPr>
          <a:lstStyle/>
          <a:p>
            <a:pPr>
              <a:lnSpc>
                <a:spcPct val="100000"/>
              </a:lnSpc>
              <a:spcBef>
                <a:spcPts val="0"/>
              </a:spcBef>
            </a:pPr>
            <a:r>
              <a:rPr lang="en-GB" sz="2000" b="1" dirty="0" smtClean="0"/>
              <a:t>Influence of modern science</a:t>
            </a:r>
            <a:r>
              <a:rPr lang="en-GB" sz="2000" dirty="0" smtClean="0"/>
              <a:t>: </a:t>
            </a:r>
          </a:p>
          <a:p>
            <a:pPr marL="457200">
              <a:lnSpc>
                <a:spcPct val="100000"/>
              </a:lnSpc>
              <a:spcBef>
                <a:spcPts val="0"/>
              </a:spcBef>
              <a:buFontTx/>
              <a:buChar char="-"/>
            </a:pPr>
            <a:r>
              <a:rPr lang="en-GB" sz="2000" b="1" dirty="0" smtClean="0"/>
              <a:t>Isaac Newton</a:t>
            </a:r>
            <a:r>
              <a:rPr lang="en-GB" sz="2000" dirty="0" smtClean="0"/>
              <a:t>‘s theories of gravitation and optics,</a:t>
            </a:r>
          </a:p>
          <a:p>
            <a:pPr marL="457200">
              <a:lnSpc>
                <a:spcPct val="100000"/>
              </a:lnSpc>
              <a:spcBef>
                <a:spcPts val="0"/>
              </a:spcBef>
              <a:buFontTx/>
              <a:buChar char="-"/>
            </a:pPr>
            <a:r>
              <a:rPr lang="en-GB" sz="2000" b="1" dirty="0" smtClean="0"/>
              <a:t>John Locke</a:t>
            </a:r>
            <a:r>
              <a:rPr lang="en-GB" sz="2000" dirty="0" smtClean="0"/>
              <a:t>‘s (a) emphasis on </a:t>
            </a:r>
            <a:r>
              <a:rPr lang="en-GB" sz="2000" b="1" dirty="0" smtClean="0"/>
              <a:t>human senses</a:t>
            </a:r>
            <a:r>
              <a:rPr lang="en-GB" sz="2000" dirty="0" smtClean="0"/>
              <a:t> as the channels of knowledge</a:t>
            </a:r>
          </a:p>
          <a:p>
            <a:pPr marL="457200" indent="0">
              <a:lnSpc>
                <a:spcPct val="100000"/>
              </a:lnSpc>
              <a:spcBef>
                <a:spcPts val="0"/>
              </a:spcBef>
              <a:buNone/>
            </a:pPr>
            <a:r>
              <a:rPr lang="en-GB" sz="2000" dirty="0" smtClean="0"/>
              <a:t>    (according to E., both “natural” and “supernatural”), (b) scientific knowledge</a:t>
            </a:r>
          </a:p>
          <a:p>
            <a:pPr marL="457200" indent="0">
              <a:lnSpc>
                <a:spcPct val="100000"/>
              </a:lnSpc>
              <a:spcBef>
                <a:spcPts val="0"/>
              </a:spcBef>
              <a:buNone/>
            </a:pPr>
            <a:r>
              <a:rPr lang="en-GB" sz="2000" dirty="0" smtClean="0"/>
              <a:t>    must be supported by religious faith nourished by our feelings </a:t>
            </a:r>
          </a:p>
          <a:p>
            <a:pPr marL="457200" indent="0">
              <a:lnSpc>
                <a:spcPct val="100000"/>
              </a:lnSpc>
              <a:spcBef>
                <a:spcPts val="0"/>
              </a:spcBef>
              <a:buNone/>
            </a:pPr>
            <a:r>
              <a:rPr lang="en-GB" sz="2000" dirty="0" smtClean="0"/>
              <a:t>    (John Locke, </a:t>
            </a:r>
            <a:r>
              <a:rPr lang="en-GB" sz="2000" i="1" dirty="0" smtClean="0"/>
              <a:t>Reasonableness of Christianity</a:t>
            </a:r>
            <a:r>
              <a:rPr lang="en-GB" sz="2000" dirty="0" smtClean="0"/>
              <a:t>, 1697).</a:t>
            </a:r>
          </a:p>
          <a:p>
            <a:pPr>
              <a:lnSpc>
                <a:spcPct val="110000"/>
              </a:lnSpc>
              <a:spcBef>
                <a:spcPts val="0"/>
              </a:spcBef>
              <a:spcAft>
                <a:spcPts val="600"/>
              </a:spcAft>
            </a:pPr>
            <a:r>
              <a:rPr lang="en-GB" sz="2000" b="1" dirty="0" smtClean="0"/>
              <a:t>The art of rhetoric: </a:t>
            </a:r>
          </a:p>
          <a:p>
            <a:pPr marL="230400" indent="0">
              <a:lnSpc>
                <a:spcPct val="110000"/>
              </a:lnSpc>
              <a:spcBef>
                <a:spcPts val="0"/>
              </a:spcBef>
              <a:spcAft>
                <a:spcPts val="600"/>
              </a:spcAft>
              <a:buNone/>
            </a:pPr>
            <a:r>
              <a:rPr lang="en-GB" sz="2000" b="1" dirty="0" err="1" smtClean="0"/>
              <a:t>Skillful</a:t>
            </a:r>
            <a:r>
              <a:rPr lang="en-GB" sz="2000" b="1" dirty="0" smtClean="0"/>
              <a:t> use of figures</a:t>
            </a:r>
            <a:r>
              <a:rPr lang="en-GB" sz="2000" dirty="0" smtClean="0"/>
              <a:t> (parallelisms, antitheses, asyndeton, ellipsis). </a:t>
            </a:r>
            <a:r>
              <a:rPr lang="en-GB" sz="2000" b="1" dirty="0" smtClean="0"/>
              <a:t>Emotional power of his style</a:t>
            </a:r>
            <a:r>
              <a:rPr lang="en-GB" sz="2000" dirty="0" smtClean="0"/>
              <a:t> is strongest when he depicts </a:t>
            </a:r>
            <a:r>
              <a:rPr lang="en-GB" sz="2000" b="1" dirty="0" smtClean="0"/>
              <a:t>the wrath of God</a:t>
            </a:r>
            <a:r>
              <a:rPr lang="en-GB" sz="2000" dirty="0" smtClean="0"/>
              <a:t>. Here he shatters all certainties of human life, and opens a yawning hell directly under our feet. </a:t>
            </a:r>
            <a:r>
              <a:rPr lang="en-GB" sz="2000" b="1" dirty="0" smtClean="0"/>
              <a:t>The sermon </a:t>
            </a:r>
            <a:r>
              <a:rPr lang="en-GB" sz="2000" b="1" i="1" dirty="0" smtClean="0"/>
              <a:t>Sinners in the Hands of an Angry God</a:t>
            </a:r>
            <a:r>
              <a:rPr lang="en-GB" sz="2000" b="1" dirty="0" smtClean="0"/>
              <a:t> </a:t>
            </a:r>
            <a:r>
              <a:rPr lang="en-GB" sz="2000" dirty="0" smtClean="0"/>
              <a:t>(1741) caused emotions of fear, although it was delivered in a calm, almost monotonous voice:</a:t>
            </a:r>
          </a:p>
          <a:p>
            <a:pPr marL="230400" indent="0">
              <a:spcBef>
                <a:spcPts val="0"/>
              </a:spcBef>
              <a:buNone/>
            </a:pPr>
            <a:r>
              <a:rPr lang="en-GB" sz="1800" dirty="0" smtClean="0"/>
              <a:t>“Your wickedness makes you as it were heavy as lead, and to tend downwards with great weight and pressure towards hell; and if God should let you go, you would immediately sink and swiftly descend and plunge into the bottomless gulf,… There are black clouds of God’s wrath now hanging directly over your heads, full of the dreadful storm, and big with thunder; and were it not for the restraining hand of God, it would immediately burst upon you.”</a:t>
            </a:r>
          </a:p>
          <a:p>
            <a:r>
              <a:rPr lang="en-GB" sz="2000" dirty="0" smtClean="0"/>
              <a:t>Puritan </a:t>
            </a:r>
            <a:r>
              <a:rPr lang="en-GB" sz="2000" b="1" dirty="0" smtClean="0"/>
              <a:t>interpretation of reality as a text of symbols</a:t>
            </a:r>
            <a:r>
              <a:rPr lang="en-GB" sz="2000" dirty="0" smtClean="0"/>
              <a:t>, by which </a:t>
            </a:r>
            <a:r>
              <a:rPr lang="en-GB" sz="2000" b="1" dirty="0" smtClean="0"/>
              <a:t>God communicates spiritual meaning</a:t>
            </a:r>
            <a:r>
              <a:rPr lang="en-GB" sz="2000" dirty="0" smtClean="0"/>
              <a:t>: </a:t>
            </a:r>
            <a:r>
              <a:rPr lang="en-GB" sz="2000" i="1" dirty="0" smtClean="0"/>
              <a:t>Images and Shadows of Divine Things</a:t>
            </a:r>
            <a:r>
              <a:rPr lang="en-GB" sz="2000" dirty="0" smtClean="0"/>
              <a:t> (a MS discovered in 1948). </a:t>
            </a:r>
            <a:r>
              <a:rPr lang="en-GB" sz="2000" b="1" dirty="0" smtClean="0"/>
              <a:t>Influence on Transcendentalism – R.W. Emerson.</a:t>
            </a:r>
            <a:endParaRPr lang="en-GB" sz="2000" b="1" dirty="0"/>
          </a:p>
        </p:txBody>
      </p:sp>
      <p:pic>
        <p:nvPicPr>
          <p:cNvPr id="2050" name="Picture 2" descr="https://www.newenglandhistoricalsociety.com/wp-content/uploads/2015/06/jonathan-edwards-preaching.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026"/>
          <a:stretch/>
        </p:blipFill>
        <p:spPr bwMode="auto">
          <a:xfrm>
            <a:off x="8455742" y="993057"/>
            <a:ext cx="3736258" cy="486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685282" y="6032363"/>
            <a:ext cx="3277179" cy="646331"/>
          </a:xfrm>
          <a:prstGeom prst="rect">
            <a:avLst/>
          </a:prstGeom>
          <a:noFill/>
        </p:spPr>
        <p:txBody>
          <a:bodyPr wrap="none" rtlCol="0">
            <a:spAutoFit/>
          </a:bodyPr>
          <a:lstStyle/>
          <a:p>
            <a:pPr algn="ctr"/>
            <a:r>
              <a:rPr lang="cs-CZ" dirty="0" smtClean="0"/>
              <a:t>A </a:t>
            </a:r>
            <a:r>
              <a:rPr lang="cs-CZ" dirty="0" err="1"/>
              <a:t>h</a:t>
            </a:r>
            <a:r>
              <a:rPr lang="cs-CZ" dirty="0" err="1" smtClean="0"/>
              <a:t>ypothetical</a:t>
            </a:r>
            <a:r>
              <a:rPr lang="cs-CZ" dirty="0" smtClean="0"/>
              <a:t> </a:t>
            </a:r>
            <a:r>
              <a:rPr lang="cs-CZ" dirty="0" err="1" smtClean="0"/>
              <a:t>representation</a:t>
            </a:r>
            <a:r>
              <a:rPr lang="cs-CZ" dirty="0" smtClean="0"/>
              <a:t> </a:t>
            </a:r>
            <a:r>
              <a:rPr lang="cs-CZ" dirty="0" err="1" smtClean="0"/>
              <a:t>of</a:t>
            </a:r>
            <a:r>
              <a:rPr lang="cs-CZ" dirty="0" smtClean="0"/>
              <a:t> </a:t>
            </a:r>
          </a:p>
          <a:p>
            <a:pPr algn="ctr"/>
            <a:r>
              <a:rPr lang="cs-CZ" dirty="0" err="1" smtClean="0"/>
              <a:t>Edwards</a:t>
            </a:r>
            <a:r>
              <a:rPr lang="cs-CZ" dirty="0" smtClean="0"/>
              <a:t> and his audience</a:t>
            </a:r>
            <a:endParaRPr lang="cs-CZ" dirty="0"/>
          </a:p>
        </p:txBody>
      </p:sp>
    </p:spTree>
    <p:extLst>
      <p:ext uri="{BB962C8B-B14F-4D97-AF65-F5344CB8AC3E}">
        <p14:creationId xmlns:p14="http://schemas.microsoft.com/office/powerpoint/2010/main" val="196203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747252"/>
          </a:xfrm>
        </p:spPr>
        <p:txBody>
          <a:bodyPr>
            <a:normAutofit/>
          </a:bodyPr>
          <a:lstStyle/>
          <a:p>
            <a:r>
              <a:rPr lang="cs-CZ" sz="3600" dirty="0" smtClean="0">
                <a:latin typeface="Arial Black" panose="020B0A04020102020204" pitchFamily="34" charset="0"/>
              </a:rPr>
              <a:t>Benjamin Franklin and </a:t>
            </a:r>
            <a:r>
              <a:rPr lang="cs-CZ" sz="3600" dirty="0" err="1" smtClean="0">
                <a:latin typeface="Arial Black" panose="020B0A04020102020204" pitchFamily="34" charset="0"/>
              </a:rPr>
              <a:t>the</a:t>
            </a:r>
            <a:r>
              <a:rPr lang="cs-CZ" sz="3600" dirty="0" smtClean="0">
                <a:latin typeface="Arial Black" panose="020B0A04020102020204" pitchFamily="34" charset="0"/>
              </a:rPr>
              <a:t> </a:t>
            </a:r>
            <a:r>
              <a:rPr lang="cs-CZ" sz="3600" dirty="0" err="1" smtClean="0">
                <a:latin typeface="Arial Black" panose="020B0A04020102020204" pitchFamily="34" charset="0"/>
              </a:rPr>
              <a:t>Enlightenment</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08154" y="747252"/>
            <a:ext cx="9035845" cy="6110748"/>
          </a:xfrm>
        </p:spPr>
        <p:txBody>
          <a:bodyPr>
            <a:normAutofit fontScale="92500" lnSpcReduction="20000"/>
          </a:bodyPr>
          <a:lstStyle/>
          <a:p>
            <a:r>
              <a:rPr lang="en-GB" sz="2000" dirty="0" smtClean="0"/>
              <a:t>Franklin (1706-90) was a </a:t>
            </a:r>
            <a:r>
              <a:rPr lang="en-GB" sz="2000" b="1" dirty="0" smtClean="0"/>
              <a:t>highly practical thinker</a:t>
            </a:r>
            <a:r>
              <a:rPr lang="en-GB" sz="2000" dirty="0" smtClean="0"/>
              <a:t>, but was </a:t>
            </a:r>
            <a:r>
              <a:rPr lang="en-GB" sz="2000" b="1" dirty="0" smtClean="0"/>
              <a:t>acknowledged by the European intellectual elite of the Enlightenment</a:t>
            </a:r>
            <a:r>
              <a:rPr lang="en-GB" sz="2000" dirty="0" smtClean="0"/>
              <a:t>, due to his</a:t>
            </a:r>
            <a:r>
              <a:rPr lang="en-GB" sz="2000" b="1" dirty="0" smtClean="0"/>
              <a:t> scientific research</a:t>
            </a:r>
            <a:r>
              <a:rPr lang="en-GB" sz="2000" dirty="0" smtClean="0"/>
              <a:t> (e.g., </a:t>
            </a:r>
            <a:r>
              <a:rPr lang="en-GB" sz="2000" i="1" dirty="0" smtClean="0"/>
              <a:t>Experiments and Observations on Electricity, </a:t>
            </a:r>
            <a:r>
              <a:rPr lang="en-GB" sz="2000" dirty="0" smtClean="0"/>
              <a:t>1751), art of </a:t>
            </a:r>
            <a:r>
              <a:rPr lang="en-GB" sz="2000" b="1" dirty="0" smtClean="0"/>
              <a:t>letter-writing and diplomatic activities </a:t>
            </a:r>
            <a:r>
              <a:rPr lang="en-GB" sz="2000" dirty="0" smtClean="0"/>
              <a:t>(he was the first U.S. ambassador to France). He was also an </a:t>
            </a:r>
            <a:r>
              <a:rPr lang="en-GB" sz="2000" b="1" dirty="0" smtClean="0"/>
              <a:t>inventor: </a:t>
            </a:r>
            <a:r>
              <a:rPr lang="en-GB" sz="2000" dirty="0" smtClean="0"/>
              <a:t>lightning rod, bifocals, Franklin stove…</a:t>
            </a:r>
          </a:p>
          <a:p>
            <a:r>
              <a:rPr lang="en-GB" sz="2000" b="1" dirty="0" smtClean="0"/>
              <a:t>Born in Boston, in a Puritan family</a:t>
            </a:r>
            <a:r>
              <a:rPr lang="en-GB" sz="2000" dirty="0" smtClean="0"/>
              <a:t>.</a:t>
            </a:r>
            <a:r>
              <a:rPr lang="en-GB" sz="2000" b="1" dirty="0" smtClean="0"/>
              <a:t> At 17 he ran away from home to Philadelphia, PA</a:t>
            </a:r>
            <a:r>
              <a:rPr lang="en-GB" sz="2000" dirty="0" smtClean="0"/>
              <a:t>, where he </a:t>
            </a:r>
            <a:r>
              <a:rPr lang="en-GB" sz="2000" b="1" dirty="0" smtClean="0"/>
              <a:t>worked at several printing shops</a:t>
            </a:r>
            <a:r>
              <a:rPr lang="en-GB" sz="2000" dirty="0" smtClean="0"/>
              <a:t>. Still in Boston he contributed to the newspaper </a:t>
            </a:r>
            <a:r>
              <a:rPr lang="en-GB" sz="2000" b="1" i="1" dirty="0" smtClean="0"/>
              <a:t>New England Courant</a:t>
            </a:r>
            <a:r>
              <a:rPr lang="en-GB" sz="2000" dirty="0" smtClean="0"/>
              <a:t>, published by his elder brother James. He was the author of letters written by a fictitious </a:t>
            </a:r>
            <a:r>
              <a:rPr lang="en-GB" sz="2000" b="1" dirty="0" smtClean="0"/>
              <a:t>Mrs. Silence </a:t>
            </a:r>
            <a:r>
              <a:rPr lang="en-GB" sz="2000" b="1" dirty="0" err="1" smtClean="0"/>
              <a:t>Dogood</a:t>
            </a:r>
            <a:r>
              <a:rPr lang="en-GB" sz="2000" b="1" dirty="0" smtClean="0"/>
              <a:t> </a:t>
            </a:r>
            <a:r>
              <a:rPr lang="en-GB" sz="2000" dirty="0" smtClean="0"/>
              <a:t>and published in the paper. </a:t>
            </a:r>
          </a:p>
          <a:p>
            <a:r>
              <a:rPr lang="en-GB" sz="2000" dirty="0" smtClean="0"/>
              <a:t>Sir William Keith, the Governor of Pennsylvania, persuaded Franklin to go to </a:t>
            </a:r>
            <a:r>
              <a:rPr lang="en-GB" sz="2000" b="1" dirty="0" smtClean="0"/>
              <a:t>London</a:t>
            </a:r>
            <a:r>
              <a:rPr lang="en-GB" sz="2000" dirty="0" smtClean="0"/>
              <a:t> to bring an equipment for publishing a new newspaper. </a:t>
            </a:r>
            <a:r>
              <a:rPr lang="en-GB" sz="2000" b="1" dirty="0" smtClean="0"/>
              <a:t>Franklin distrusted Keith</a:t>
            </a:r>
            <a:r>
              <a:rPr lang="en-GB" sz="2000" dirty="0" smtClean="0"/>
              <a:t> and decided </a:t>
            </a:r>
            <a:r>
              <a:rPr lang="en-GB" sz="2000" b="1" dirty="0" smtClean="0"/>
              <a:t>to work in London as a printer</a:t>
            </a:r>
            <a:r>
              <a:rPr lang="en-GB" sz="2000" dirty="0" smtClean="0"/>
              <a:t>. When other printers drank beer </a:t>
            </a:r>
            <a:r>
              <a:rPr lang="cs-CZ" sz="2000" dirty="0" smtClean="0"/>
              <a:t>and </a:t>
            </a:r>
            <a:r>
              <a:rPr lang="cs-CZ" sz="2000" dirty="0" err="1" smtClean="0"/>
              <a:t>played</a:t>
            </a:r>
            <a:r>
              <a:rPr lang="cs-CZ" sz="2000" dirty="0" smtClean="0"/>
              <a:t> </a:t>
            </a:r>
            <a:r>
              <a:rPr lang="cs-CZ" sz="2000" dirty="0" err="1" smtClean="0"/>
              <a:t>cards</a:t>
            </a:r>
            <a:r>
              <a:rPr lang="cs-CZ" sz="2000" dirty="0" smtClean="0"/>
              <a:t> </a:t>
            </a:r>
            <a:r>
              <a:rPr lang="en-GB" sz="2000" dirty="0" smtClean="0"/>
              <a:t>during breaks, he read voraciously. He was especially attracted by </a:t>
            </a:r>
            <a:r>
              <a:rPr lang="en-GB" sz="2000" b="1" dirty="0" smtClean="0"/>
              <a:t>Joseph Addison‘s and Richard Steele‘s periodical </a:t>
            </a:r>
            <a:r>
              <a:rPr lang="en-GB" sz="2000" b="1" i="1" dirty="0" smtClean="0"/>
              <a:t>The Spectator </a:t>
            </a:r>
            <a:r>
              <a:rPr lang="en-GB" sz="2000" b="1" dirty="0" smtClean="0"/>
              <a:t>(1711-12)</a:t>
            </a:r>
            <a:r>
              <a:rPr lang="en-GB" sz="2000" dirty="0" smtClean="0"/>
              <a:t>, on which the style of his subsequent writings </a:t>
            </a:r>
            <a:r>
              <a:rPr lang="cs-CZ" sz="2000" dirty="0"/>
              <a:t>i</a:t>
            </a:r>
            <a:r>
              <a:rPr lang="en-GB" sz="2000" dirty="0" smtClean="0"/>
              <a:t>s modelled. </a:t>
            </a:r>
          </a:p>
          <a:p>
            <a:r>
              <a:rPr lang="en-GB" sz="2000" dirty="0" smtClean="0"/>
              <a:t>Back in Philadelphia he</a:t>
            </a:r>
            <a:r>
              <a:rPr lang="en-GB" sz="2000" b="1" dirty="0" smtClean="0"/>
              <a:t> founded a discussion club (The Junto)</a:t>
            </a:r>
            <a:r>
              <a:rPr lang="en-GB" sz="2000" dirty="0" smtClean="0"/>
              <a:t>, established </a:t>
            </a:r>
            <a:r>
              <a:rPr lang="en-GB" sz="2000" b="1" dirty="0" smtClean="0"/>
              <a:t>the first circulation library in America</a:t>
            </a:r>
            <a:r>
              <a:rPr lang="en-GB" sz="2000" dirty="0" smtClean="0"/>
              <a:t> and published </a:t>
            </a:r>
            <a:r>
              <a:rPr lang="en-GB" sz="2000" b="1" i="1" dirty="0" smtClean="0"/>
              <a:t>The Pennsylvania Gazette</a:t>
            </a:r>
            <a:r>
              <a:rPr lang="en-GB" sz="2000" dirty="0" smtClean="0"/>
              <a:t>. He also issued a newspaper in German for the German-speaking immigrants. He founded </a:t>
            </a:r>
            <a:r>
              <a:rPr lang="en-GB" sz="2000" b="1" dirty="0" smtClean="0"/>
              <a:t>a post-office</a:t>
            </a:r>
            <a:r>
              <a:rPr lang="en-GB" sz="2000" dirty="0" smtClean="0"/>
              <a:t> in Philadelphia</a:t>
            </a:r>
            <a:r>
              <a:rPr lang="cs-CZ" sz="2000" dirty="0" smtClean="0"/>
              <a:t>,</a:t>
            </a:r>
            <a:r>
              <a:rPr lang="en-GB" sz="2000" dirty="0" smtClean="0"/>
              <a:t> and in 1775 he became </a:t>
            </a:r>
            <a:r>
              <a:rPr lang="en-GB" sz="2000" b="1" dirty="0" smtClean="0"/>
              <a:t>the first Postmaster-General.</a:t>
            </a:r>
          </a:p>
          <a:p>
            <a:r>
              <a:rPr lang="en-GB" sz="2000" dirty="0" smtClean="0"/>
              <a:t>He became a supporter of </a:t>
            </a:r>
            <a:r>
              <a:rPr lang="en-GB" sz="2000" b="1" dirty="0" smtClean="0"/>
              <a:t>Deism </a:t>
            </a:r>
            <a:r>
              <a:rPr lang="en-GB" sz="2000" dirty="0" smtClean="0"/>
              <a:t>and a </a:t>
            </a:r>
            <a:r>
              <a:rPr lang="en-GB" sz="2000" b="1" dirty="0" smtClean="0"/>
              <a:t>Freemason. </a:t>
            </a:r>
            <a:r>
              <a:rPr lang="en-GB" sz="2000" dirty="0" smtClean="0"/>
              <a:t>In 1730 he married Deborah Reed in </a:t>
            </a:r>
            <a:r>
              <a:rPr lang="en-GB" sz="2000" b="1" dirty="0" smtClean="0"/>
              <a:t>common-law marriage.</a:t>
            </a:r>
          </a:p>
          <a:p>
            <a:r>
              <a:rPr lang="en-GB" sz="2000" dirty="0" smtClean="0"/>
              <a:t>Between 1757 and 1775 he was at numerous </a:t>
            </a:r>
            <a:r>
              <a:rPr lang="en-GB" sz="2000" b="1" dirty="0" smtClean="0"/>
              <a:t>missions in London</a:t>
            </a:r>
            <a:r>
              <a:rPr lang="en-GB" sz="2000" dirty="0" smtClean="0"/>
              <a:t>, mostly as a representative of Pennsylvania. He became famous for his </a:t>
            </a:r>
            <a:r>
              <a:rPr lang="en-GB" sz="2000" b="1" dirty="0" smtClean="0"/>
              <a:t>protest against the British taxation of the American colonies</a:t>
            </a:r>
            <a:r>
              <a:rPr lang="en-GB" sz="2000" dirty="0" smtClean="0"/>
              <a:t>, by means of the</a:t>
            </a:r>
            <a:r>
              <a:rPr lang="en-GB" sz="2000" b="1" dirty="0" smtClean="0"/>
              <a:t> Stamp Act (1765). </a:t>
            </a:r>
            <a:r>
              <a:rPr lang="en-GB" sz="2000" dirty="0" smtClean="0"/>
              <a:t>In 1775 he became </a:t>
            </a:r>
            <a:r>
              <a:rPr lang="en-GB" sz="2000" b="1" dirty="0" smtClean="0"/>
              <a:t>a member of the Second Continental Congress</a:t>
            </a:r>
            <a:r>
              <a:rPr lang="en-GB" sz="2000" dirty="0" smtClean="0"/>
              <a:t> and in 1776 he was on </a:t>
            </a:r>
            <a:r>
              <a:rPr lang="en-GB" sz="2000" b="1" dirty="0" smtClean="0"/>
              <a:t>The Committee of Five, which drafted </a:t>
            </a:r>
            <a:r>
              <a:rPr lang="en-GB" sz="2000" b="1" i="1" dirty="0" smtClean="0"/>
              <a:t>The</a:t>
            </a:r>
            <a:r>
              <a:rPr lang="en-GB" sz="2000" b="1" dirty="0" smtClean="0"/>
              <a:t> </a:t>
            </a:r>
            <a:r>
              <a:rPr lang="en-GB" sz="2000" b="1" i="1" dirty="0" smtClean="0"/>
              <a:t>Declaration of Independence.</a:t>
            </a:r>
            <a:endParaRPr lang="en-GB" sz="2000" b="1" dirty="0"/>
          </a:p>
        </p:txBody>
      </p:sp>
      <p:pic>
        <p:nvPicPr>
          <p:cNvPr id="1026" name="Picture 2" descr="https://upload.wikimedia.org/wikipedia/commons/8/87/Joseph_Siffrein_Duplessis_-_Benjamin_Franklin_-_Google_Art_Project.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7217" r="13108"/>
          <a:stretch/>
        </p:blipFill>
        <p:spPr bwMode="auto">
          <a:xfrm>
            <a:off x="9143999" y="747252"/>
            <a:ext cx="3048000" cy="4677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9053449" y="5712542"/>
            <a:ext cx="3138551" cy="646331"/>
          </a:xfrm>
          <a:prstGeom prst="rect">
            <a:avLst/>
          </a:prstGeom>
          <a:noFill/>
        </p:spPr>
        <p:txBody>
          <a:bodyPr wrap="none" rtlCol="0">
            <a:spAutoFit/>
          </a:bodyPr>
          <a:lstStyle/>
          <a:p>
            <a:pPr algn="ctr"/>
            <a:r>
              <a:rPr lang="cs-CZ" dirty="0" smtClean="0"/>
              <a:t>Franklin </a:t>
            </a:r>
            <a:r>
              <a:rPr lang="cs-CZ" dirty="0" err="1" smtClean="0"/>
              <a:t>portrayed</a:t>
            </a:r>
            <a:r>
              <a:rPr lang="cs-CZ" dirty="0" smtClean="0"/>
              <a:t> by </a:t>
            </a:r>
          </a:p>
          <a:p>
            <a:pPr algn="ctr"/>
            <a:r>
              <a:rPr lang="cs-CZ" dirty="0" smtClean="0"/>
              <a:t>Joseph </a:t>
            </a:r>
            <a:r>
              <a:rPr lang="cs-CZ" dirty="0" err="1" smtClean="0"/>
              <a:t>Siffrein</a:t>
            </a:r>
            <a:r>
              <a:rPr lang="cs-CZ" dirty="0" smtClean="0"/>
              <a:t> </a:t>
            </a:r>
            <a:r>
              <a:rPr lang="cs-CZ" dirty="0" err="1" smtClean="0"/>
              <a:t>Duplessis</a:t>
            </a:r>
            <a:r>
              <a:rPr lang="cs-CZ" dirty="0" smtClean="0"/>
              <a:t> (1778)</a:t>
            </a:r>
            <a:endParaRPr lang="cs-CZ" dirty="0"/>
          </a:p>
        </p:txBody>
      </p:sp>
    </p:spTree>
    <p:extLst>
      <p:ext uri="{BB962C8B-B14F-4D97-AF65-F5344CB8AC3E}">
        <p14:creationId xmlns:p14="http://schemas.microsoft.com/office/powerpoint/2010/main" val="397906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448456"/>
          </a:xfrm>
        </p:spPr>
        <p:txBody>
          <a:bodyPr>
            <a:normAutofit fontScale="90000"/>
          </a:bodyPr>
          <a:lstStyle/>
          <a:p>
            <a:pPr algn="ctr"/>
            <a:r>
              <a:rPr lang="cs-CZ" sz="3600" dirty="0" smtClean="0">
                <a:latin typeface="Arial Black" panose="020B0A04020102020204" pitchFamily="34" charset="0"/>
              </a:rPr>
              <a:t>Benjamin Franklin: Major Works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78658" y="344129"/>
            <a:ext cx="9281652" cy="6853084"/>
          </a:xfrm>
        </p:spPr>
        <p:txBody>
          <a:bodyPr>
            <a:normAutofit fontScale="92500" lnSpcReduction="10000"/>
          </a:bodyPr>
          <a:lstStyle/>
          <a:p>
            <a:pPr marL="0" indent="0">
              <a:buNone/>
            </a:pPr>
            <a:r>
              <a:rPr lang="en-GB" sz="2000" b="1" i="1" dirty="0" smtClean="0"/>
              <a:t>Poor Richard‘s </a:t>
            </a:r>
            <a:r>
              <a:rPr lang="en-GB" sz="2000" b="1" i="1" dirty="0" err="1" smtClean="0"/>
              <a:t>Almanack</a:t>
            </a:r>
            <a:r>
              <a:rPr lang="en-GB" sz="2000" b="1" dirty="0" smtClean="0"/>
              <a:t> (1733-58) </a:t>
            </a:r>
            <a:r>
              <a:rPr lang="en-GB" sz="2000" dirty="0" smtClean="0"/>
              <a:t> is an annual containing advice for the poor as well as a calendar, astronomical and astrological information, poems, proverbs and wise sayings. The advice was mainly concerned with reaching economic success and summarized in an essay </a:t>
            </a:r>
            <a:r>
              <a:rPr lang="en-GB" sz="2000" b="1" i="1" dirty="0" smtClean="0"/>
              <a:t>The Way to Wealth</a:t>
            </a:r>
            <a:r>
              <a:rPr lang="en-GB" sz="2000" dirty="0" smtClean="0"/>
              <a:t> (1758).</a:t>
            </a:r>
          </a:p>
          <a:p>
            <a:pPr marL="0" indent="0">
              <a:spcBef>
                <a:spcPts val="600"/>
              </a:spcBef>
              <a:buNone/>
            </a:pPr>
            <a:r>
              <a:rPr lang="en-GB" sz="2000" b="1" i="1" dirty="0" smtClean="0"/>
              <a:t>Autobiography </a:t>
            </a:r>
            <a:r>
              <a:rPr lang="en-GB" sz="2000" dirty="0" smtClean="0"/>
              <a:t>(published posthumously 1793 – parts I and II, 1816 – parts I-III, 1868 – </a:t>
            </a:r>
            <a:r>
              <a:rPr lang="cs-CZ" sz="2000" dirty="0" err="1" smtClean="0"/>
              <a:t>complete</a:t>
            </a:r>
            <a:r>
              <a:rPr lang="cs-CZ" sz="2000" dirty="0" smtClean="0"/>
              <a:t> </a:t>
            </a:r>
            <a:r>
              <a:rPr lang="en-GB" sz="2000" dirty="0" smtClean="0"/>
              <a:t>with unfinished part IV) </a:t>
            </a:r>
            <a:r>
              <a:rPr lang="en-GB" sz="2000" b="1" dirty="0" smtClean="0"/>
              <a:t> </a:t>
            </a:r>
            <a:r>
              <a:rPr lang="en-GB" sz="2000" dirty="0" smtClean="0"/>
              <a:t>is Franklin‘s most famous work, </a:t>
            </a:r>
            <a:r>
              <a:rPr lang="en-GB" sz="2000" b="1" dirty="0" smtClean="0"/>
              <a:t>the first American success story </a:t>
            </a:r>
            <a:r>
              <a:rPr lang="en-GB" sz="2000" dirty="0" smtClean="0"/>
              <a:t>(parodied in the 20th century – F.S. Fitzgerald, </a:t>
            </a:r>
            <a:r>
              <a:rPr lang="en-GB" sz="2000" i="1" dirty="0" smtClean="0"/>
              <a:t>The Great Gatsby</a:t>
            </a:r>
            <a:r>
              <a:rPr lang="en-GB" sz="2000" dirty="0" smtClean="0"/>
              <a:t>). It has</a:t>
            </a:r>
            <a:r>
              <a:rPr lang="en-GB" sz="2000" b="1" dirty="0" smtClean="0"/>
              <a:t> four parts</a:t>
            </a:r>
            <a:r>
              <a:rPr lang="en-GB" sz="2000" dirty="0" smtClean="0"/>
              <a:t>: the first describes his early life until his marriage; the second </a:t>
            </a:r>
            <a:r>
              <a:rPr lang="cs-CZ" sz="2000" dirty="0" err="1" smtClean="0"/>
              <a:t>deals</a:t>
            </a:r>
            <a:r>
              <a:rPr lang="cs-CZ" sz="2000" dirty="0" smtClean="0"/>
              <a:t> </a:t>
            </a:r>
            <a:r>
              <a:rPr lang="cs-CZ" sz="2000" dirty="0" err="1" smtClean="0"/>
              <a:t>with</a:t>
            </a:r>
            <a:r>
              <a:rPr lang="cs-CZ" sz="2000" dirty="0" smtClean="0"/>
              <a:t> </a:t>
            </a:r>
            <a:r>
              <a:rPr lang="en-GB" sz="2000" dirty="0" smtClean="0"/>
              <a:t>Franklin‘s </a:t>
            </a:r>
            <a:r>
              <a:rPr lang="cs-CZ" sz="2000" dirty="0" err="1" smtClean="0"/>
              <a:t>first</a:t>
            </a:r>
            <a:r>
              <a:rPr lang="cs-CZ" sz="2000" dirty="0" smtClean="0"/>
              <a:t> </a:t>
            </a:r>
            <a:r>
              <a:rPr lang="en-GB" sz="2000" dirty="0" smtClean="0"/>
              <a:t>stay in France, plans for the foundation of a public library and practical organization of his daily life; the third and </a:t>
            </a:r>
            <a:r>
              <a:rPr lang="en-GB" sz="2000" b="1" dirty="0" smtClean="0"/>
              <a:t>the unfinished fourth part </a:t>
            </a:r>
            <a:r>
              <a:rPr lang="cs-CZ" sz="2000" dirty="0" err="1" smtClean="0"/>
              <a:t>describe</a:t>
            </a:r>
            <a:r>
              <a:rPr lang="cs-CZ" sz="2000" dirty="0" smtClean="0"/>
              <a:t> </a:t>
            </a:r>
            <a:r>
              <a:rPr lang="en-GB" sz="2000" dirty="0" smtClean="0"/>
              <a:t>his later public activities in Philadelphia and then in London, until 1757.</a:t>
            </a:r>
          </a:p>
          <a:p>
            <a:pPr>
              <a:spcBef>
                <a:spcPts val="600"/>
              </a:spcBef>
            </a:pPr>
            <a:r>
              <a:rPr lang="en-GB" sz="2000" dirty="0" smtClean="0"/>
              <a:t>Franklin present</a:t>
            </a:r>
            <a:r>
              <a:rPr lang="cs-CZ" sz="2000" dirty="0" smtClean="0"/>
              <a:t>s</a:t>
            </a:r>
            <a:r>
              <a:rPr lang="en-GB" sz="2000" dirty="0" smtClean="0"/>
              <a:t> himself a</a:t>
            </a:r>
            <a:r>
              <a:rPr lang="cs-CZ" sz="2000" dirty="0" smtClean="0"/>
              <a:t>s</a:t>
            </a:r>
            <a:r>
              <a:rPr lang="en-GB" sz="2000" dirty="0" smtClean="0"/>
              <a:t> </a:t>
            </a:r>
            <a:r>
              <a:rPr lang="en-GB" sz="2000" b="1" dirty="0" smtClean="0"/>
              <a:t>an exemplary American and the first self</a:t>
            </a:r>
            <a:r>
              <a:rPr lang="cs-CZ" sz="2000" b="1" dirty="0" smtClean="0"/>
              <a:t>-</a:t>
            </a:r>
            <a:r>
              <a:rPr lang="en-GB" sz="2000" b="1" dirty="0" err="1" smtClean="0"/>
              <a:t>mademan</a:t>
            </a:r>
            <a:r>
              <a:rPr lang="en-GB" sz="2000" b="1" dirty="0" smtClean="0"/>
              <a:t>. </a:t>
            </a:r>
            <a:r>
              <a:rPr lang="en-GB" sz="2000" dirty="0" smtClean="0"/>
              <a:t>Two </a:t>
            </a:r>
            <a:r>
              <a:rPr lang="en-GB" sz="2000" b="1" dirty="0" smtClean="0"/>
              <a:t>letters</a:t>
            </a:r>
            <a:r>
              <a:rPr lang="en-GB" sz="2000" dirty="0" smtClean="0"/>
              <a:t> written by readers and </a:t>
            </a:r>
            <a:r>
              <a:rPr lang="en-GB" sz="2000" b="1" dirty="0" smtClean="0"/>
              <a:t>prefixed to the second part </a:t>
            </a:r>
            <a:r>
              <a:rPr lang="en-GB" sz="2000" dirty="0" smtClean="0"/>
              <a:t>of </a:t>
            </a:r>
            <a:r>
              <a:rPr lang="en-GB" sz="2000" i="1" dirty="0" smtClean="0"/>
              <a:t>Autobiography </a:t>
            </a:r>
            <a:r>
              <a:rPr lang="en-GB" sz="2000" dirty="0" smtClean="0"/>
              <a:t>praise him for </a:t>
            </a:r>
            <a:r>
              <a:rPr lang="en-GB" sz="2000" b="1" dirty="0" smtClean="0"/>
              <a:t>promoting </a:t>
            </a:r>
            <a:r>
              <a:rPr lang="en-GB" sz="2000" dirty="0" smtClean="0"/>
              <a:t>“a greater </a:t>
            </a:r>
            <a:r>
              <a:rPr lang="en-GB" sz="2000" b="1" dirty="0" smtClean="0"/>
              <a:t>spirit of industry</a:t>
            </a:r>
            <a:r>
              <a:rPr lang="en-GB" sz="2000" dirty="0" smtClean="0"/>
              <a:t> and early attention to Business, Frugality and Temperance in </a:t>
            </a:r>
            <a:r>
              <a:rPr lang="en-GB" sz="2000" b="1" dirty="0" smtClean="0"/>
              <a:t>American Youth</a:t>
            </a:r>
            <a:r>
              <a:rPr lang="en-GB" sz="2000" dirty="0" smtClean="0"/>
              <a:t>,” giving  “a noble rule and </a:t>
            </a:r>
            <a:r>
              <a:rPr lang="en-GB" sz="2000" b="1" dirty="0" smtClean="0"/>
              <a:t>example of </a:t>
            </a:r>
            <a:r>
              <a:rPr lang="en-GB" sz="2000" b="1" i="1" dirty="0" smtClean="0"/>
              <a:t>self-education</a:t>
            </a:r>
            <a:r>
              <a:rPr lang="en-GB" sz="2000" dirty="0" smtClean="0"/>
              <a:t>” and becoming the model of a “</a:t>
            </a:r>
            <a:r>
              <a:rPr lang="en-GB" sz="2000" i="1" dirty="0" smtClean="0"/>
              <a:t>wise man” </a:t>
            </a:r>
            <a:r>
              <a:rPr lang="en-GB" sz="2000" dirty="0" smtClean="0"/>
              <a:t>able</a:t>
            </a:r>
            <a:r>
              <a:rPr lang="en-GB" sz="2000" i="1" dirty="0" smtClean="0"/>
              <a:t> </a:t>
            </a:r>
            <a:r>
              <a:rPr lang="en-GB" sz="2000" dirty="0" smtClean="0"/>
              <a:t>to</a:t>
            </a:r>
            <a:r>
              <a:rPr lang="en-GB" sz="2000" i="1" dirty="0" smtClean="0"/>
              <a:t> </a:t>
            </a:r>
            <a:r>
              <a:rPr lang="en-GB" sz="2000" dirty="0" smtClean="0"/>
              <a:t>“</a:t>
            </a:r>
            <a:r>
              <a:rPr lang="en-GB" sz="2000" b="1" dirty="0" smtClean="0"/>
              <a:t>arrange his conduct so as to suit the </a:t>
            </a:r>
            <a:r>
              <a:rPr lang="en-GB" sz="2000" b="1" i="1" dirty="0" smtClean="0"/>
              <a:t>whole </a:t>
            </a:r>
            <a:r>
              <a:rPr lang="en-GB" sz="2000" b="1" dirty="0" smtClean="0"/>
              <a:t>of life.</a:t>
            </a:r>
            <a:r>
              <a:rPr lang="en-GB" sz="2000" dirty="0" smtClean="0"/>
              <a:t>”</a:t>
            </a:r>
          </a:p>
          <a:p>
            <a:pPr>
              <a:spcBef>
                <a:spcPts val="600"/>
              </a:spcBef>
            </a:pPr>
            <a:r>
              <a:rPr lang="en-GB" sz="2000" dirty="0" smtClean="0"/>
              <a:t>The most important aspect of Franklin‘s self-presentation is the use of </a:t>
            </a:r>
            <a:r>
              <a:rPr lang="en-GB" sz="2000" b="1" dirty="0" smtClean="0"/>
              <a:t>the book metaphor</a:t>
            </a:r>
            <a:r>
              <a:rPr lang="en-GB" sz="2000" dirty="0" smtClean="0"/>
              <a:t> for his life: </a:t>
            </a:r>
            <a:r>
              <a:rPr lang="en-GB" sz="2000" b="1" dirty="0" smtClean="0"/>
              <a:t>“life-book”</a:t>
            </a:r>
            <a:r>
              <a:rPr lang="en-GB" sz="2000" dirty="0" smtClean="0"/>
              <a:t>. This enables Franklin to present himself</a:t>
            </a:r>
            <a:r>
              <a:rPr lang="cs-CZ" sz="2000" dirty="0" smtClean="0"/>
              <a:t> -</a:t>
            </a:r>
            <a:r>
              <a:rPr lang="en-GB" sz="2000" dirty="0" smtClean="0"/>
              <a:t> </a:t>
            </a:r>
            <a:r>
              <a:rPr lang="en-GB" sz="2000" b="1" dirty="0" smtClean="0"/>
              <a:t>in keeping with his trade of printer and publisher </a:t>
            </a:r>
            <a:r>
              <a:rPr lang="en-GB" sz="2000" dirty="0" smtClean="0"/>
              <a:t>- as </a:t>
            </a:r>
            <a:r>
              <a:rPr lang="en-GB" sz="2000" b="1" dirty="0" smtClean="0"/>
              <a:t>the author, editor </a:t>
            </a:r>
            <a:r>
              <a:rPr lang="en-GB" sz="2000" dirty="0" smtClean="0"/>
              <a:t>(who can correct the errors/typos in the book)</a:t>
            </a:r>
            <a:r>
              <a:rPr lang="cs-CZ" sz="2000" dirty="0" smtClean="0"/>
              <a:t>,</a:t>
            </a:r>
            <a:r>
              <a:rPr lang="en-GB" sz="2000" dirty="0" smtClean="0"/>
              <a:t> and </a:t>
            </a:r>
            <a:r>
              <a:rPr lang="cs-CZ" sz="2000" dirty="0" err="1" smtClean="0"/>
              <a:t>the</a:t>
            </a:r>
            <a:r>
              <a:rPr lang="cs-CZ" sz="2000" dirty="0" smtClean="0"/>
              <a:t> </a:t>
            </a:r>
            <a:r>
              <a:rPr lang="en-GB" sz="2000" b="1" dirty="0" smtClean="0"/>
              <a:t>printer of his life.</a:t>
            </a:r>
            <a:r>
              <a:rPr lang="en-GB" sz="2000" dirty="0" smtClean="0"/>
              <a:t> This is </a:t>
            </a:r>
            <a:r>
              <a:rPr lang="en-GB" sz="2000" b="1" dirty="0" smtClean="0"/>
              <a:t>opposed to the repressive ways of Puritans</a:t>
            </a:r>
            <a:r>
              <a:rPr lang="en-GB" sz="2000" dirty="0" smtClean="0"/>
              <a:t>, who believed in the supremacy of God‘s will. Franklin presents his life in keeping with his </a:t>
            </a:r>
            <a:r>
              <a:rPr lang="en-GB" sz="2000" b="1" dirty="0" smtClean="0"/>
              <a:t>Deist opinions, as governed by his practical reason</a:t>
            </a:r>
            <a:r>
              <a:rPr lang="en-GB" sz="2000" dirty="0" smtClean="0"/>
              <a:t>. In the second part, </a:t>
            </a:r>
            <a:r>
              <a:rPr lang="en-GB" sz="2000" b="1" dirty="0" smtClean="0"/>
              <a:t>the will of God and introspection are replaced by time-management</a:t>
            </a:r>
            <a:r>
              <a:rPr lang="en-GB" sz="2000" dirty="0" smtClean="0"/>
              <a:t> (by means of schedules</a:t>
            </a:r>
            <a:r>
              <a:rPr lang="cs-CZ" sz="2000" dirty="0" smtClean="0"/>
              <a:t> </a:t>
            </a:r>
            <a:r>
              <a:rPr lang="cs-CZ" sz="2000" dirty="0" err="1" smtClean="0"/>
              <a:t>of</a:t>
            </a:r>
            <a:r>
              <a:rPr lang="cs-CZ" sz="2000" dirty="0" smtClean="0"/>
              <a:t> </a:t>
            </a:r>
            <a:r>
              <a:rPr lang="cs-CZ" sz="2000" dirty="0" err="1" smtClean="0"/>
              <a:t>daily</a:t>
            </a:r>
            <a:r>
              <a:rPr lang="cs-CZ" sz="2000" dirty="0" smtClean="0"/>
              <a:t> </a:t>
            </a:r>
            <a:r>
              <a:rPr lang="cs-CZ" sz="2000" dirty="0" err="1" smtClean="0"/>
              <a:t>activities</a:t>
            </a:r>
            <a:r>
              <a:rPr lang="en-GB" sz="2000" dirty="0" smtClean="0"/>
              <a:t>) and </a:t>
            </a:r>
            <a:r>
              <a:rPr lang="en-GB" sz="2000" b="1" dirty="0" smtClean="0"/>
              <a:t>“moral </a:t>
            </a:r>
            <a:r>
              <a:rPr lang="en-GB" sz="2000" b="1" dirty="0" err="1" smtClean="0"/>
              <a:t>aritmetics</a:t>
            </a:r>
            <a:r>
              <a:rPr lang="en-GB" sz="2000" b="1" dirty="0" smtClean="0"/>
              <a:t>” </a:t>
            </a:r>
            <a:r>
              <a:rPr lang="en-GB" sz="2000" dirty="0" smtClean="0"/>
              <a:t>(making daily balances of good and bad deeds). As a result, </a:t>
            </a:r>
            <a:r>
              <a:rPr lang="en-GB" sz="2000" b="1" i="1" dirty="0" smtClean="0"/>
              <a:t>Autobiography</a:t>
            </a:r>
            <a:r>
              <a:rPr lang="en-GB" sz="2000" b="1" dirty="0" smtClean="0"/>
              <a:t> presents itself as a secular Scripture</a:t>
            </a:r>
            <a:r>
              <a:rPr lang="en-GB" sz="2000" dirty="0" smtClean="0"/>
              <a:t>, replacing the Bible in everyday life.</a:t>
            </a:r>
            <a:endParaRPr lang="en-GB" sz="2000" b="1" dirty="0"/>
          </a:p>
        </p:txBody>
      </p:sp>
      <p:pic>
        <p:nvPicPr>
          <p:cNvPr id="1026" name="Picture 2" descr="https://upload.wikimedia.org/wikipedia/commons/0/04/Memoirs_of_Frankli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386111" y="639097"/>
            <a:ext cx="2736256" cy="4685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9242323" y="5515693"/>
            <a:ext cx="3023833" cy="1077218"/>
          </a:xfrm>
          <a:prstGeom prst="rect">
            <a:avLst/>
          </a:prstGeom>
          <a:noFill/>
        </p:spPr>
        <p:txBody>
          <a:bodyPr wrap="square" rtlCol="0">
            <a:spAutoFit/>
          </a:bodyPr>
          <a:lstStyle/>
          <a:p>
            <a:pPr algn="ctr"/>
            <a:r>
              <a:rPr lang="en-GB" sz="1600" dirty="0" smtClean="0"/>
              <a:t>The first edition of</a:t>
            </a:r>
            <a:r>
              <a:rPr lang="cs-CZ" sz="1600" dirty="0" smtClean="0"/>
              <a:t> </a:t>
            </a:r>
            <a:r>
              <a:rPr lang="en-GB" sz="1600" i="1" dirty="0"/>
              <a:t>Autobiography </a:t>
            </a:r>
            <a:endParaRPr lang="en-GB" sz="1600" i="1" dirty="0" smtClean="0"/>
          </a:p>
          <a:p>
            <a:pPr algn="ctr"/>
            <a:r>
              <a:rPr lang="cs-CZ" sz="1600" dirty="0" err="1"/>
              <a:t>t</a:t>
            </a:r>
            <a:r>
              <a:rPr lang="cs-CZ" sz="1600" dirty="0" err="1" smtClean="0"/>
              <a:t>ranslated</a:t>
            </a:r>
            <a:r>
              <a:rPr lang="cs-CZ" sz="1600" dirty="0" smtClean="0"/>
              <a:t> </a:t>
            </a:r>
            <a:r>
              <a:rPr lang="cs-CZ" sz="1600" dirty="0" err="1" smtClean="0"/>
              <a:t>from</a:t>
            </a:r>
            <a:r>
              <a:rPr lang="cs-CZ" sz="1600" dirty="0" smtClean="0"/>
              <a:t> </a:t>
            </a:r>
            <a:r>
              <a:rPr lang="cs-CZ" sz="1600" dirty="0" err="1" smtClean="0"/>
              <a:t>the</a:t>
            </a:r>
            <a:r>
              <a:rPr lang="cs-CZ" sz="1600" dirty="0" smtClean="0"/>
              <a:t> </a:t>
            </a:r>
            <a:r>
              <a:rPr lang="cs-CZ" sz="1600" dirty="0" err="1" smtClean="0"/>
              <a:t>French</a:t>
            </a:r>
            <a:r>
              <a:rPr lang="cs-CZ" sz="1600" dirty="0" smtClean="0"/>
              <a:t>: </a:t>
            </a:r>
            <a:r>
              <a:rPr lang="cs-CZ" sz="1600" dirty="0" err="1" smtClean="0"/>
              <a:t>translation</a:t>
            </a:r>
            <a:r>
              <a:rPr lang="cs-CZ" sz="1600" dirty="0" smtClean="0"/>
              <a:t> made </a:t>
            </a:r>
            <a:r>
              <a:rPr lang="cs-CZ" sz="1600" dirty="0" err="1" smtClean="0"/>
              <a:t>from</a:t>
            </a:r>
            <a:r>
              <a:rPr lang="cs-CZ" sz="1600" dirty="0" smtClean="0"/>
              <a:t> a </a:t>
            </a:r>
            <a:r>
              <a:rPr lang="cs-CZ" sz="1600" dirty="0" err="1" smtClean="0"/>
              <a:t>lost</a:t>
            </a:r>
            <a:r>
              <a:rPr lang="cs-CZ" sz="1600" dirty="0" smtClean="0"/>
              <a:t> MS</a:t>
            </a:r>
          </a:p>
          <a:p>
            <a:pPr algn="ctr"/>
            <a:r>
              <a:rPr lang="cs-CZ" sz="1600" dirty="0"/>
              <a:t>a</a:t>
            </a:r>
            <a:r>
              <a:rPr lang="cs-CZ" sz="1600" dirty="0" smtClean="0"/>
              <a:t>nd </a:t>
            </a:r>
            <a:r>
              <a:rPr lang="en-GB" sz="1600" dirty="0" smtClean="0"/>
              <a:t>published in London in 1793</a:t>
            </a:r>
            <a:endParaRPr lang="en-GB" sz="1600" i="1" dirty="0"/>
          </a:p>
        </p:txBody>
      </p:sp>
    </p:spTree>
    <p:extLst>
      <p:ext uri="{BB962C8B-B14F-4D97-AF65-F5344CB8AC3E}">
        <p14:creationId xmlns:p14="http://schemas.microsoft.com/office/powerpoint/2010/main" val="121370551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1736</Words>
  <Application>Microsoft Office PowerPoint</Application>
  <PresentationFormat>Širokoúhlá obrazovka</PresentationFormat>
  <Paragraphs>59</Paragraphs>
  <Slides>6</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Arial</vt:lpstr>
      <vt:lpstr>Arial Black</vt:lpstr>
      <vt:lpstr>Calibri</vt:lpstr>
      <vt:lpstr>Calibri Light</vt:lpstr>
      <vt:lpstr>Motiv Office</vt:lpstr>
      <vt:lpstr>Eighteenth Century: The Great Awakening and the Enlightenment</vt:lpstr>
      <vt:lpstr>First (1734-1750) and Second (1800-1850)  Great Awakenings</vt:lpstr>
      <vt:lpstr>Jonathan Edwards (1703-1758): Life</vt:lpstr>
      <vt:lpstr>Jonathan Edwards: Works</vt:lpstr>
      <vt:lpstr>Benjamin Franklin and the Enlightenment</vt:lpstr>
      <vt:lpstr>Benjamin Franklin: Major Works</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Eighteenth Century: The Great Awakening and the Enlightenment</dc:title>
  <dc:creator>Martin Procházka</dc:creator>
  <cp:lastModifiedBy>Martin Procházka</cp:lastModifiedBy>
  <cp:revision>48</cp:revision>
  <dcterms:created xsi:type="dcterms:W3CDTF">2020-10-28T12:47:44Z</dcterms:created>
  <dcterms:modified xsi:type="dcterms:W3CDTF">2021-10-26T11:03:15Z</dcterms:modified>
</cp:coreProperties>
</file>