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4" r:id="rId1"/>
  </p:sldMasterIdLst>
  <p:notesMasterIdLst>
    <p:notesMasterId r:id="rId31"/>
  </p:notesMasterIdLst>
  <p:handoutMasterIdLst>
    <p:handoutMasterId r:id="rId32"/>
  </p:handoutMasterIdLst>
  <p:sldIdLst>
    <p:sldId id="268" r:id="rId2"/>
    <p:sldId id="279" r:id="rId3"/>
    <p:sldId id="280" r:id="rId4"/>
    <p:sldId id="281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84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pos="959">
          <p15:clr>
            <a:srgbClr val="A4A3A4"/>
          </p15:clr>
        </p15:guide>
        <p15:guide id="5" pos="67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9" d="100"/>
          <a:sy n="69" d="100"/>
        </p:scale>
        <p:origin x="564" y="44"/>
      </p:cViewPr>
      <p:guideLst>
        <p:guide orient="horz" pos="2160"/>
        <p:guide orient="horz" pos="384"/>
        <p:guide orient="horz" pos="3792"/>
        <p:guide pos="959"/>
        <p:guide pos="671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9" d="100"/>
          <a:sy n="89" d="100"/>
        </p:scale>
        <p:origin x="300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79F56DB-D0FA-4DF2-9859-5947A3C1B6E4}" type="datetime1">
              <a:rPr lang="cs-CZ" smtClean="0">
                <a:latin typeface="Calibri" panose="020F0502020204030204" pitchFamily="34" charset="0"/>
              </a:rPr>
              <a:t>22.12.2020</a:t>
            </a:fld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4886E15-F82A-4596-A46C-375C6D3981E1}" type="slidenum">
              <a:rPr lang="cs-CZ" smtClean="0">
                <a:latin typeface="Calibri" panose="020F0502020204030204" pitchFamily="34" charset="0"/>
              </a:rPr>
              <a:t>‹#›</a:t>
            </a:fld>
            <a:endParaRPr 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3081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0EC208E-F402-4F20-820B-D5A20CDAE630}" type="datetime1">
              <a:rPr lang="cs-CZ" noProof="0" smtClean="0"/>
              <a:t>22.12.2020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F105DB2-FD3E-441D-8B7E-7AE83ECE27B3}" type="slidenum">
              <a:rPr lang="cs-CZ" noProof="0" smtClean="0"/>
              <a:pPr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8947205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105DB2-FD3E-441D-8B7E-7AE83ECE27B3}" type="slidenum">
              <a:rPr lang="cs-CZ" smtClean="0">
                <a:latin typeface="Calibri" panose="020F0502020204030204" pitchFamily="34" charset="0"/>
              </a:rPr>
              <a:t>1</a:t>
            </a:fld>
            <a:endParaRPr 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276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5180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lok názvu"/>
          <p:cNvSpPr/>
          <p:nvPr/>
        </p:nvSpPr>
        <p:spPr bwMode="invGray">
          <a:xfrm>
            <a:off x="1141413" y="1600200"/>
            <a:ext cx="11047412" cy="3276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>
              <a:latin typeface="Calibri" panose="020F0502020204030204" pitchFamily="34" charset="0"/>
            </a:endParaRPr>
          </a:p>
        </p:txBody>
      </p:sp>
      <p:grpSp>
        <p:nvGrpSpPr>
          <p:cNvPr id="7" name="horní grafika"/>
          <p:cNvGrpSpPr/>
          <p:nvPr/>
        </p:nvGrpSpPr>
        <p:grpSpPr>
          <a:xfrm>
            <a:off x="1279" y="0"/>
            <a:ext cx="12188952" cy="429768"/>
            <a:chOff x="1279" y="0"/>
            <a:chExt cx="12188952" cy="429768"/>
          </a:xfrm>
        </p:grpSpPr>
        <p:sp>
          <p:nvSpPr>
            <p:cNvPr id="8" name="Obdélník 7"/>
            <p:cNvSpPr/>
            <p:nvPr/>
          </p:nvSpPr>
          <p:spPr>
            <a:xfrm>
              <a:off x="1279" y="0"/>
              <a:ext cx="12188952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>
                <a:latin typeface="Calibri" panose="020F0502020204030204" pitchFamily="34" charset="0"/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1279" y="228600"/>
              <a:ext cx="12188952" cy="20116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>
                <a:latin typeface="Calibri" panose="020F0502020204030204" pitchFamily="34" charset="0"/>
              </a:endParaRPr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279" y="306324"/>
              <a:ext cx="12188952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3" name="dolní grafika"/>
          <p:cNvGrpSpPr/>
          <p:nvPr/>
        </p:nvGrpSpPr>
        <p:grpSpPr>
          <a:xfrm>
            <a:off x="0" y="6080760"/>
            <a:ext cx="12190231" cy="777240"/>
            <a:chOff x="0" y="6080760"/>
            <a:chExt cx="12190231" cy="777240"/>
          </a:xfrm>
        </p:grpSpPr>
        <p:sp>
          <p:nvSpPr>
            <p:cNvPr id="13" name="Obdélník 12"/>
            <p:cNvSpPr/>
            <p:nvPr/>
          </p:nvSpPr>
          <p:spPr>
            <a:xfrm>
              <a:off x="0" y="6217920"/>
              <a:ext cx="12188825" cy="6400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>
                <a:latin typeface="Calibri" panose="020F0502020204030204" pitchFamily="34" charset="0"/>
              </a:endParaRPr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279" y="6080760"/>
              <a:ext cx="12188952" cy="972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>
                <a:latin typeface="Calibri" panose="020F0502020204030204" pitchFamily="34" charset="0"/>
              </a:endParaRPr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279" y="6172200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 bwMode="invGray">
          <a:xfrm>
            <a:off x="1522414" y="1905000"/>
            <a:ext cx="9143998" cy="2667000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522413" y="5029200"/>
            <a:ext cx="8229598" cy="838200"/>
          </a:xfrm>
        </p:spPr>
        <p:txBody>
          <a:bodyPr rtlCol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cs-CZ"/>
              <a:t>Kliknutím můžete upravit styl předlohy podnadpisů.</a:t>
            </a:r>
            <a:endParaRPr lang="cs-CZ" dirty="0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  <a:endParaRPr lang="cs-CZ" dirty="0"/>
          </a:p>
        </p:txBody>
      </p:sp>
      <p:sp>
        <p:nvSpPr>
          <p:cNvPr id="20" name="Zástupný symbol pro datum 1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4114FA1-A3FF-4F2F-AFC6-D89715099C51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8169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cs-CZ"/>
              <a:t>Kliknutím můžete upravit styly předlohy textu.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F9BC836-3ECE-4921-9E9B-E3D5046688F7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3790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9494507" y="609600"/>
            <a:ext cx="1143001" cy="5410200"/>
          </a:xfrm>
        </p:spPr>
        <p:txBody>
          <a:bodyPr vert="eaVert"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2413" y="609600"/>
            <a:ext cx="7696198" cy="5410200"/>
          </a:xfrm>
        </p:spPr>
        <p:txBody>
          <a:bodyPr vert="eaVert"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cs-CZ"/>
              <a:t>Kliknutím můžete upravit styly předlohy textu.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F7686BE-29D4-4493-B32E-64FB800EF9AB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3419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l">
              <a:defRPr sz="3200"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 rtl="0"/>
            <a:r>
              <a:rPr lang="cs-CZ"/>
              <a:t>Kliknutím můžete upravit styly předlohy textu.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0E57431-BF1B-4C03-8D18-8F763457959B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6475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l">
              <a:defRPr sz="3200"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 rtl="0"/>
            <a:r>
              <a:rPr lang="cs-CZ"/>
              <a:t>Kliknutím můžete upravit styly předlohy textu.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AC872AB-6C62-416B-A8F8-2D17CBC332E3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4591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522413" y="1905000"/>
            <a:ext cx="9144000" cy="2667000"/>
          </a:xfrm>
        </p:spPr>
        <p:txBody>
          <a:bodyPr rtlCol="0" anchor="b">
            <a:normAutofit/>
          </a:bodyPr>
          <a:lstStyle>
            <a:lvl1pPr algn="l">
              <a:defRPr sz="5400" b="0" cap="none" baseline="0"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522413" y="4876800"/>
            <a:ext cx="8229598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Kliknutím můžete upravit styly předlohy textu.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5157081E-E7E9-41FB-9E50-6E8C53793A1B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4106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522413" y="1904999"/>
            <a:ext cx="4435564" cy="4088921"/>
          </a:xfrm>
        </p:spPr>
        <p:txBody>
          <a:bodyPr rtlCol="0">
            <a:normAutofit/>
          </a:bodyPr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/>
              <a:t>Kliknutím můžete upravit styly předlohy textu.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230849" y="1904999"/>
            <a:ext cx="4435564" cy="4088921"/>
          </a:xfrm>
        </p:spPr>
        <p:txBody>
          <a:bodyPr rtlCol="0">
            <a:normAutofit/>
          </a:bodyPr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cs-CZ"/>
              <a:t>Kliknutím můžete upravit styly předlohy textu.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9E089DC-854C-4BB8-91A4-83D3A54269EA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2259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522413" y="1828800"/>
            <a:ext cx="4419599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Kliknutím můžete upravit styly předlohy textu.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1522413" y="2590801"/>
            <a:ext cx="4419599" cy="3429000"/>
          </a:xfrm>
        </p:spPr>
        <p:txBody>
          <a:bodyPr rtlCol="0">
            <a:normAutofit/>
          </a:bodyPr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Kliknutím můžete upravit styly předlohy textu.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246814" y="1828800"/>
            <a:ext cx="4419599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Kliknutím můžete upravit styly předlohy textu.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246814" y="2590801"/>
            <a:ext cx="4419599" cy="3429000"/>
          </a:xfrm>
        </p:spPr>
        <p:txBody>
          <a:bodyPr rtlCol="0">
            <a:normAutofit/>
          </a:bodyPr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Kliknutím můžete upravit styly předlohy textu.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EC98AFD-08D8-472E-922C-94A9E9B04D0C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7700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74515DE-4A21-4E54-A47D-6246D02C5E7D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1316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dolní grafika"/>
          <p:cNvGrpSpPr/>
          <p:nvPr userDrawn="1"/>
        </p:nvGrpSpPr>
        <p:grpSpPr>
          <a:xfrm>
            <a:off x="0" y="6309360"/>
            <a:ext cx="12190231" cy="548640"/>
            <a:chOff x="0" y="6309360"/>
            <a:chExt cx="12190231" cy="548640"/>
          </a:xfrm>
        </p:grpSpPr>
        <p:sp>
          <p:nvSpPr>
            <p:cNvPr id="7" name="Obdélník 6"/>
            <p:cNvSpPr/>
            <p:nvPr/>
          </p:nvSpPr>
          <p:spPr>
            <a:xfrm>
              <a:off x="0" y="6400800"/>
              <a:ext cx="12188825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>
                <a:latin typeface="Calibri" panose="020F0502020204030204" pitchFamily="34" charset="0"/>
              </a:endParaRPr>
            </a:p>
          </p:txBody>
        </p:sp>
        <p:sp>
          <p:nvSpPr>
            <p:cNvPr id="8" name="Obdélník 7"/>
            <p:cNvSpPr/>
            <p:nvPr/>
          </p:nvSpPr>
          <p:spPr>
            <a:xfrm>
              <a:off x="1279" y="6309360"/>
              <a:ext cx="12188952" cy="972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>
                <a:latin typeface="Calibri" panose="020F0502020204030204" pitchFamily="34" charset="0"/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1279" y="6379143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>
                <a:latin typeface="Calibri" panose="020F0502020204030204" pitchFamily="34" charset="0"/>
              </a:endParaRPr>
            </a:p>
          </p:txBody>
        </p:sp>
      </p:grp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84B77053-CF94-4260-91B4-2A9A4C1512D7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0035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ámeček"/>
          <p:cNvSpPr/>
          <p:nvPr/>
        </p:nvSpPr>
        <p:spPr>
          <a:xfrm>
            <a:off x="1217610" y="1019175"/>
            <a:ext cx="6126480" cy="4572000"/>
          </a:xfrm>
          <a:prstGeom prst="rect">
            <a:avLst/>
          </a:prstGeom>
          <a:noFill/>
          <a:ln w="1016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923214" y="1371600"/>
            <a:ext cx="3124200" cy="2057400"/>
          </a:xfrm>
        </p:spPr>
        <p:txBody>
          <a:bodyPr rtlCol="0" anchor="b">
            <a:normAutofit/>
          </a:bodyPr>
          <a:lstStyle>
            <a:lvl1pPr algn="l">
              <a:defRPr sz="32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491930" y="1293495"/>
            <a:ext cx="5577840" cy="4023360"/>
          </a:xfrm>
        </p:spPr>
        <p:txBody>
          <a:bodyPr rtlCol="0">
            <a:normAutofit/>
          </a:bodyPr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Kliknutím můžete upravit styly předlohy textu.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7923214" y="3536829"/>
            <a:ext cx="3124200" cy="1797169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6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Kliknutím můžete upravit styly předlohy textu.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2D990D3-8C57-4889-AC1A-4D6436173874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6132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ámeček"/>
          <p:cNvSpPr/>
          <p:nvPr/>
        </p:nvSpPr>
        <p:spPr>
          <a:xfrm>
            <a:off x="1217610" y="1019175"/>
            <a:ext cx="6126480" cy="4572000"/>
          </a:xfrm>
          <a:prstGeom prst="rect">
            <a:avLst/>
          </a:prstGeom>
          <a:noFill/>
          <a:ln w="1016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923214" y="1371600"/>
            <a:ext cx="3124200" cy="2057400"/>
          </a:xfrm>
        </p:spPr>
        <p:txBody>
          <a:bodyPr rtlCol="0" anchor="b">
            <a:normAutofit/>
          </a:bodyPr>
          <a:lstStyle>
            <a:lvl1pPr algn="l">
              <a:defRPr sz="3200" b="0"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 hasCustomPrompt="1"/>
          </p:nvPr>
        </p:nvSpPr>
        <p:spPr>
          <a:xfrm>
            <a:off x="1400490" y="1202055"/>
            <a:ext cx="5760720" cy="4206240"/>
          </a:xfrm>
          <a:solidFill>
            <a:schemeClr val="bg1">
              <a:lumMod val="95000"/>
            </a:schemeClr>
          </a:solidFill>
        </p:spPr>
        <p:txBody>
          <a:bodyPr tIns="9144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/>
              <a:t>Po kliknutí na ikonu můžete přidat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7923214" y="3536829"/>
            <a:ext cx="3124200" cy="1797171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6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Kliknutím můžete upravit styly předlohy textu.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62EC30D-EF24-469A-A5BB-3064DD40CDA9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186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dolní grafika"/>
          <p:cNvGrpSpPr/>
          <p:nvPr/>
        </p:nvGrpSpPr>
        <p:grpSpPr>
          <a:xfrm>
            <a:off x="0" y="6309360"/>
            <a:ext cx="12190231" cy="548640"/>
            <a:chOff x="0" y="6309360"/>
            <a:chExt cx="12190231" cy="548640"/>
          </a:xfrm>
        </p:grpSpPr>
        <p:sp>
          <p:nvSpPr>
            <p:cNvPr id="7" name="Obdélník 6"/>
            <p:cNvSpPr/>
            <p:nvPr/>
          </p:nvSpPr>
          <p:spPr>
            <a:xfrm>
              <a:off x="0" y="6400800"/>
              <a:ext cx="12188825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>
                <a:latin typeface="Calibri" panose="020F0502020204030204" pitchFamily="34" charset="0"/>
              </a:endParaRPr>
            </a:p>
          </p:txBody>
        </p:sp>
        <p:sp>
          <p:nvSpPr>
            <p:cNvPr id="8" name="Obdélník 7"/>
            <p:cNvSpPr/>
            <p:nvPr/>
          </p:nvSpPr>
          <p:spPr>
            <a:xfrm>
              <a:off x="1279" y="6309360"/>
              <a:ext cx="12188952" cy="972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>
                <a:latin typeface="Calibri" panose="020F0502020204030204" pitchFamily="34" charset="0"/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1279" y="6379143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horní grafika"/>
          <p:cNvGrpSpPr/>
          <p:nvPr/>
        </p:nvGrpSpPr>
        <p:grpSpPr>
          <a:xfrm>
            <a:off x="1279" y="0"/>
            <a:ext cx="12188952" cy="320040"/>
            <a:chOff x="1279" y="0"/>
            <a:chExt cx="12188952" cy="320040"/>
          </a:xfrm>
        </p:grpSpPr>
        <p:sp>
          <p:nvSpPr>
            <p:cNvPr id="11" name="Obdélník 10"/>
            <p:cNvSpPr/>
            <p:nvPr/>
          </p:nvSpPr>
          <p:spPr>
            <a:xfrm>
              <a:off x="1279" y="0"/>
              <a:ext cx="12188952" cy="1702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>
                <a:latin typeface="Calibri" panose="020F0502020204030204" pitchFamily="34" charset="0"/>
              </a:endParaRPr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279" y="170234"/>
              <a:ext cx="12188952" cy="14980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>
                <a:latin typeface="Calibri" panose="020F0502020204030204" pitchFamily="34" charset="0"/>
              </a:endParaRPr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279" y="231421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22876" y="609600"/>
            <a:ext cx="9143538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876" y="1905000"/>
            <a:ext cx="9143538" cy="3697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/>
              <a:t>Kliknutím můžete upravit styly předlohy textu.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 bwMode="auto">
          <a:xfrm>
            <a:off x="1507498" y="6516865"/>
            <a:ext cx="606214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 bwMode="auto">
          <a:xfrm>
            <a:off x="7994363" y="6516865"/>
            <a:ext cx="132762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96B9E4FD-B7E2-4D27-9CF8-D10F875DA8A3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 bwMode="auto">
          <a:xfrm>
            <a:off x="9730094" y="6516865"/>
            <a:ext cx="93631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068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1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>
              <a:lumMod val="50000"/>
            </a:schemeClr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100000"/>
        <a:buFont typeface="Arial" pitchFamily="34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fr.wikipedia.org/wiki/Albertine_disparue" TargetMode="External"/><Relationship Id="rId3" Type="http://schemas.openxmlformats.org/officeDocument/2006/relationships/hyperlink" Target="https://fr.wikipedia.org/wiki/Du_c%C3%B4t%C3%A9_de_chez_Swann" TargetMode="External"/><Relationship Id="rId7" Type="http://schemas.openxmlformats.org/officeDocument/2006/relationships/hyperlink" Target="https://fr.wikipedia.org/wiki/La_Prisonni%C3%A8re_(roman)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r.wikipedia.org/wiki/Sodome_et_Gomorrhe_(Proust)" TargetMode="External"/><Relationship Id="rId5" Type="http://schemas.openxmlformats.org/officeDocument/2006/relationships/hyperlink" Target="https://fr.wikipedia.org/wiki/Le_C%C3%B4t%C3%A9_de_Guermantes" TargetMode="External"/><Relationship Id="rId10" Type="http://schemas.openxmlformats.org/officeDocument/2006/relationships/image" Target="../media/image11.png"/><Relationship Id="rId4" Type="http://schemas.openxmlformats.org/officeDocument/2006/relationships/hyperlink" Target="https://fr.wikipedia.org/wiki/%C3%80_l'ombre_des_jeunes_filles_en_fleurs" TargetMode="External"/><Relationship Id="rId9" Type="http://schemas.openxmlformats.org/officeDocument/2006/relationships/hyperlink" Target="https://fr.wikipedia.org/wiki/Le_Temps_retrouv%C3%A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dirty="0"/>
              <a:t>Roman de la </a:t>
            </a:r>
            <a:r>
              <a:rPr lang="cs-CZ" dirty="0" err="1"/>
              <a:t>pre</a:t>
            </a:r>
            <a:r>
              <a:rPr lang="fr-FR" dirty="0" err="1"/>
              <a:t>mière</a:t>
            </a:r>
            <a:r>
              <a:rPr lang="fr-FR" dirty="0"/>
              <a:t> moitié du XX</a:t>
            </a:r>
            <a:r>
              <a:rPr lang="fr-FR" baseline="30000" dirty="0"/>
              <a:t>e</a:t>
            </a:r>
            <a:r>
              <a:rPr lang="fr-FR" dirty="0"/>
              <a:t> siècle</a:t>
            </a:r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subTitle" idx="1"/>
          </p:nvPr>
        </p:nvSpPr>
        <p:spPr>
          <a:xfrm>
            <a:off x="1550220" y="5085184"/>
            <a:ext cx="8229598" cy="838200"/>
          </a:xfrm>
        </p:spPr>
        <p:txBody>
          <a:bodyPr rtlCol="0">
            <a:normAutofit/>
          </a:bodyPr>
          <a:lstStyle/>
          <a:p>
            <a:pPr rtl="0"/>
            <a:r>
              <a:rPr lang="fr-FR" sz="3600" b="1" dirty="0">
                <a:latin typeface="Calibri" panose="020F0502020204030204" pitchFamily="34" charset="0"/>
              </a:rPr>
              <a:t>Marcel Proust et André Gide</a:t>
            </a:r>
            <a:endParaRPr lang="cs-CZ" sz="3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189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D622BA8-8910-43B9-9BB9-88D8F9C5EACB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                                               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s’ensuit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psychologie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primitive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superficielle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comme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                                               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mauvais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romans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                                               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Bergson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lui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analyse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faits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psychiques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découvre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                                               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réalité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beaucoup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plus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mouvante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’une 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« 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compénétratio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</a:t>
            </a: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                                               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mutuelle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 (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sentiments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luttent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ouvertement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                                               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contre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autres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 x 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« 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contaminent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»,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ils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s’interpénètrent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                                               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émotion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dominante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chasse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autres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e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                                               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« 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contamine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 (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l’amour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fait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« 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oublier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 reste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change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                                               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notre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angle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vue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                                               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L’image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l’armoire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ou de la tête phrénologique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n’est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bonne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                                                il s’agit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plutôt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sorte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magma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insaisissable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AEADF3-5F0D-4174-A904-85F0D41DB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64" y="260648"/>
            <a:ext cx="3379575" cy="633670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7A723F9-4F49-4261-B2B5-28D1C34F28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59"/>
          <a:stretch/>
        </p:blipFill>
        <p:spPr>
          <a:xfrm>
            <a:off x="4078188" y="5492680"/>
            <a:ext cx="8108155" cy="13653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F1B69B6-8D01-4C85-8B9F-44E5888D5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59"/>
          <a:stretch/>
        </p:blipFill>
        <p:spPr>
          <a:xfrm>
            <a:off x="4067447" y="5680"/>
            <a:ext cx="8108155" cy="136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36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2B3D992-34A7-417B-B0B4-FDE98189F4A1}"/>
              </a:ext>
            </a:extLst>
          </p:cNvPr>
          <p:cNvSpPr txBox="1"/>
          <p:nvPr/>
        </p:nvSpPr>
        <p:spPr>
          <a:xfrm>
            <a:off x="261763" y="332656"/>
            <a:ext cx="8670915" cy="5509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commun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fonde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manifestations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sentiments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là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avons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affaire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« 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moi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social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» (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comportement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codifié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société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bienséances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clichés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stéréotypés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notre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« 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moi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profond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» (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véritable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fond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pensées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sentiments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erminologie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reprise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Proust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Contre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Sainte-Beuve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: 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« …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livre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produit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d’un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autre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moi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celui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manifestons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habitudes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société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vices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moi-là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si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voulons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essayer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comprendre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c’est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fond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mêmes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essayant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recréer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pouvons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y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parvenir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 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Rien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peut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dispenser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cet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effort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notre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cœur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Cette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vérité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faut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faire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toutes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pièces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trop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facile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croire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qu’elle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arrivera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beau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matin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notre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courrier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sous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forme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d’une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lettre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inédite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qu’un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bibliothécaire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amis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communiquera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ou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recueillerons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bouche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quelqu’un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qui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a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beaucoup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connu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l’auteur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»</a:t>
            </a:r>
            <a:endParaRPr lang="fr-FR" sz="1800" i="1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Selon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Bergson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« 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moi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profond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échappe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science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positiviste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car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n’est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pensable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catégories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mesurables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n’est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susceptible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d’être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spatialisé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sz="2800" b="1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11F86C7-D893-4B18-ABC7-A2C1466BD92F}"/>
              </a:ext>
            </a:extLst>
          </p:cNvPr>
          <p:cNvSpPr/>
          <p:nvPr/>
        </p:nvSpPr>
        <p:spPr>
          <a:xfrm>
            <a:off x="9118748" y="0"/>
            <a:ext cx="3070077" cy="63093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err="1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39E9580-AC8D-4E87-BE25-711E0DD50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372" y="1124744"/>
            <a:ext cx="255269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89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28AC6C5-E495-46A9-AD03-90C3F61FA3E0}"/>
              </a:ext>
            </a:extLst>
          </p:cNvPr>
          <p:cNvSpPr/>
          <p:nvPr/>
        </p:nvSpPr>
        <p:spPr>
          <a:xfrm>
            <a:off x="-1" y="3501008"/>
            <a:ext cx="12188825" cy="284431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err="1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1CDD2B9-3525-4960-B514-B744A6A0CB1A}"/>
              </a:ext>
            </a:extLst>
          </p:cNvPr>
          <p:cNvSpPr txBox="1"/>
          <p:nvPr/>
        </p:nvSpPr>
        <p:spPr>
          <a:xfrm>
            <a:off x="585799" y="620688"/>
            <a:ext cx="11017224" cy="258532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 moi profond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côté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qualité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quantité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côté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durée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continue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: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vivons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sorte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temps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homogène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où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passé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présent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futur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mêlent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. T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out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y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tout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« 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durée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n’a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rien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voir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avec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succession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simultanéités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notées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points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temps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à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savoir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instants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durée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succession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sans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distinction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multiplicité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compénétration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où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chaque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élément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solidaire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autres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représentatif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conscience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faits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conscience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même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successifs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pénètrent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plus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simple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d’entre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eux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peut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réfléchir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l’âme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entière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 »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4A081B5-7CCF-4FDE-9B1A-995AB8594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01" y="3713069"/>
            <a:ext cx="4001957" cy="252424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ACA9AA4-09EF-4192-BC0F-C70A9E35E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963" y="3713069"/>
            <a:ext cx="3554545" cy="252424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C6E9D1C-4FA9-4566-9463-E8982E7635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91" b="5522"/>
          <a:stretch/>
        </p:blipFill>
        <p:spPr>
          <a:xfrm>
            <a:off x="8390620" y="3713069"/>
            <a:ext cx="3458324" cy="252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6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266055F-24ED-4E2F-8349-4CA23AD928FB}"/>
              </a:ext>
            </a:extLst>
          </p:cNvPr>
          <p:cNvSpPr txBox="1"/>
          <p:nvPr/>
        </p:nvSpPr>
        <p:spPr>
          <a:xfrm>
            <a:off x="405780" y="332656"/>
            <a:ext cx="7992888" cy="56630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000" b="1" cap="all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Mémoire</a:t>
            </a: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passé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physiquement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aboli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 x 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existe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sous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forme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spiritualité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pure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notre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mémoire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mémoire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=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présence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passé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notre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présent</a:t>
            </a:r>
            <a:endParaRPr lang="fr-FR" sz="2800" b="1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Cette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présence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n’est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qu’en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partie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consciente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 (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mémoire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n’est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processus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intentionnel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elle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« 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agit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»),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elle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a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dynamisme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propre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qui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échappe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grande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partie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volonté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Proust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développe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l’idée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parlant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« 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mémoire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involontaire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 : 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« 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qui</a:t>
            </a: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selon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moi</a:t>
            </a:r>
            <a:r>
              <a:rPr lang="fr-FR" i="1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seule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vraie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mémoire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volontaire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mémoire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l’intelligence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yeux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rendant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passé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fac-similés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inexacts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qui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lui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ressemblent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plus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tableaux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mauvais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peintres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ressemblent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printemps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 » </a:t>
            </a:r>
            <a:endParaRPr lang="fr-FR" sz="1800" i="1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i="1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Différence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Bergson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voit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passé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élément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actif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souvenons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choses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dont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avons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« 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actuellement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besoin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 pour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résoudre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problème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c’est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l’urgence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l’action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qui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pousse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souvenir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  x 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Proust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met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l’accent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caractère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inconscient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mémoire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b="1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FDD163A-629C-417C-9F63-A4BE41FB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784" y="764704"/>
            <a:ext cx="3099298" cy="314747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F3FAFAA-FDE5-45E4-9E9A-DFD89E824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784" y="4221088"/>
            <a:ext cx="3099299" cy="124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12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C2978CF-C2C2-4524-9604-03DCC28AF75F}"/>
              </a:ext>
            </a:extLst>
          </p:cNvPr>
          <p:cNvSpPr/>
          <p:nvPr/>
        </p:nvSpPr>
        <p:spPr>
          <a:xfrm>
            <a:off x="0" y="0"/>
            <a:ext cx="3574132" cy="63093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err="1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209CAE3-A7D2-4F0F-B544-62458A0CC18E}"/>
              </a:ext>
            </a:extLst>
          </p:cNvPr>
          <p:cNvSpPr txBox="1"/>
          <p:nvPr/>
        </p:nvSpPr>
        <p:spPr>
          <a:xfrm>
            <a:off x="3934172" y="548680"/>
            <a:ext cx="7776864" cy="50783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oi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profond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volonté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revivre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passé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souvenirs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représenter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œuvre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d’art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afin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lui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donner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sens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oi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social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sorte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Comédie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humaine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XX</a:t>
            </a:r>
            <a:r>
              <a:rPr lang="ru-RU" sz="1800" baseline="300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siècle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(230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personnages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autre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dichotomie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: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temps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perdu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d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mondanités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moi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social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  x 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temps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retrouvé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l’écriture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connaissance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soi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).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Genre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problématique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–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véritable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autobiographie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: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"/>
              <a:tabLst>
                <a:tab pos="457200" algn="l"/>
              </a:tabLst>
            </a:pP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Proust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j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uif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mère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 x 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héros</a:t>
            </a:r>
            <a:endParaRPr lang="fr-FR" sz="1800" dirty="0">
              <a:effectLst/>
              <a:latin typeface="Symbol" panose="05050102010706020507" pitchFamily="18" charset="2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"/>
              <a:tabLst>
                <a:tab pos="457200" algn="l"/>
              </a:tabLst>
            </a:pP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Proust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a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eu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frère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Robert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x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héros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fils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unique</a:t>
            </a: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"/>
              <a:tabLst>
                <a:tab pos="457200" algn="l"/>
              </a:tabLst>
            </a:pP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Proust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homosexuel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x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héros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 y a tout de même Albertine, inspirée d’ </a:t>
            </a:r>
            <a:r>
              <a:rPr lang="fr-FR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Agostinelli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le baron de </a:t>
            </a:r>
            <a:r>
              <a:rPr lang="fr-FR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Charlus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…)</a:t>
            </a:r>
            <a:endParaRPr lang="fr-FR" sz="1800" dirty="0">
              <a:effectLst/>
              <a:latin typeface="Symbol" panose="05050102010706020507" pitchFamily="18" charset="2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"/>
              <a:tabLst>
                <a:tab pos="457200" algn="l"/>
              </a:tabLst>
            </a:pP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Proust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1871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x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narrateur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dix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cadet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(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volonté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d’écrire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roman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d’apprentissage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: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héros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s’émerveille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choses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Proust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connaissait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déjà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FCDC57B-909A-474C-B5A7-745313EC7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2" y="1052736"/>
            <a:ext cx="289251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89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9A49815-328B-435B-885D-403B4D34BDBC}"/>
              </a:ext>
            </a:extLst>
          </p:cNvPr>
          <p:cNvSpPr/>
          <p:nvPr/>
        </p:nvSpPr>
        <p:spPr>
          <a:xfrm>
            <a:off x="0" y="3501008"/>
            <a:ext cx="12188825" cy="28083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l’art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seulement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pouvons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sortir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savoir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voit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autre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univers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qui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n’est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même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nôtre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dont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paysages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seraient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restés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aussi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inconnus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ceux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qu’il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peut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avoir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lune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Grâce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l’art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lieu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voir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seul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monde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nôtre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voyons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multiplier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autant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qu’il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 a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d’artistes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originaux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autant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avons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mondes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notre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disposition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plus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différents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autres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ceux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qui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roulent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l’infini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qui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bien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siècles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après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qu’est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éteint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foyer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dont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émanait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qu’il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s’appelât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Rembrandt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ou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Ver</a:t>
            </a:r>
            <a:r>
              <a:rPr lang="fr-FR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eer,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envoient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encore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leur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rayon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spécial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travail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l’artiste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de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chercher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à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apercevoir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sous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matière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sous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l’expérience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sous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des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mots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quelque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chose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différent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c’est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exactement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travail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inverse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celui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à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chaque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minute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quand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nous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vivons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détourné</a:t>
            </a:r>
            <a:r>
              <a:rPr lang="fr-FR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nous-même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l’amour-propre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passion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l’intelligence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l’habitude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aussi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accomplissent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nous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quand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elles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amassent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au-dessus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impressions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vraies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pour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nous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cacher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entièrement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nomenclatures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buts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pratiques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nous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appelons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faussement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vie</a:t>
            </a:r>
            <a:r>
              <a:rPr lang="ru-RU" sz="16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».</a:t>
            </a:r>
            <a:endParaRPr lang="cs-CZ" sz="1600" dirty="0" err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7DDEF67-6BCA-4038-BE0B-D864E1CF0CAB}"/>
              </a:ext>
            </a:extLst>
          </p:cNvPr>
          <p:cNvSpPr txBox="1"/>
          <p:nvPr/>
        </p:nvSpPr>
        <p:spPr>
          <a:xfrm>
            <a:off x="333772" y="332656"/>
            <a:ext cx="11521280" cy="27392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ombreuses i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nfluences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littéraires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Saint-Simon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: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opposition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entre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les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journées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mondaines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qu’il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vécues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et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les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nuits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passées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à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rédaction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des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Mémoires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Mille</a:t>
            </a:r>
            <a:r>
              <a:rPr lang="ru-RU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et</a:t>
            </a:r>
            <a:r>
              <a:rPr lang="ru-RU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une</a:t>
            </a:r>
            <a:r>
              <a:rPr lang="ru-RU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nuits</a:t>
            </a:r>
            <a:r>
              <a:rPr lang="ru-RU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endParaRPr lang="fr-FR" sz="2800" i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Chateaubriand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: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Mémoires</a:t>
            </a:r>
            <a:r>
              <a:rPr lang="ru-RU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d’outre</a:t>
            </a:r>
            <a:r>
              <a:rPr lang="ru-RU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tombe</a:t>
            </a:r>
            <a:r>
              <a:rPr lang="ru-RU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réminiscences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involontaires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: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grive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qui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transporte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 narrateur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dans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château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Combourg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Nerval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ru-RU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Sylvie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état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demi-sommeil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qui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provoque des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réminiscences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Baudelaire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: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Fleurs</a:t>
            </a:r>
            <a:r>
              <a:rPr lang="ru-RU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du</a:t>
            </a:r>
            <a:r>
              <a:rPr lang="ru-RU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Mal</a:t>
            </a:r>
            <a:r>
              <a:rPr lang="ru-RU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(à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sentir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parfum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est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transporté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dans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ses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rêves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362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6BA58CC-48DF-4F2C-A2B0-4DC55BB7ADE8}"/>
              </a:ext>
            </a:extLst>
          </p:cNvPr>
          <p:cNvSpPr txBox="1"/>
          <p:nvPr/>
        </p:nvSpPr>
        <p:spPr>
          <a:xfrm>
            <a:off x="527785" y="4221088"/>
            <a:ext cx="2209914" cy="6771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André </a:t>
            </a:r>
            <a:r>
              <a:rPr lang="cs-CZ" sz="20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Gide</a:t>
            </a:r>
            <a:endParaRPr lang="fr-FR" sz="2000" dirty="0">
              <a:solidFill>
                <a:schemeClr val="bg2">
                  <a:lumMod val="2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(1869-1951)</a:t>
            </a:r>
            <a:endParaRPr lang="fr-F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4309388-9482-4580-B8A0-8DC17C8E6489}"/>
              </a:ext>
            </a:extLst>
          </p:cNvPr>
          <p:cNvSpPr txBox="1"/>
          <p:nvPr/>
        </p:nvSpPr>
        <p:spPr>
          <a:xfrm>
            <a:off x="3214092" y="476672"/>
            <a:ext cx="8410047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939DA9D-519E-4C1B-AEF5-0E10D4B0576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3151" y="445071"/>
            <a:ext cx="2559182" cy="3543482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8D3B7FE-7B10-42B1-8A67-1694386D7249}"/>
              </a:ext>
            </a:extLst>
          </p:cNvPr>
          <p:cNvSpPr/>
          <p:nvPr/>
        </p:nvSpPr>
        <p:spPr>
          <a:xfrm>
            <a:off x="2591837" y="476672"/>
            <a:ext cx="301751" cy="2880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err="1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2437226-7A16-4E47-83D3-29004B9B29AC}"/>
              </a:ext>
            </a:extLst>
          </p:cNvPr>
          <p:cNvSpPr txBox="1"/>
          <p:nvPr/>
        </p:nvSpPr>
        <p:spPr>
          <a:xfrm>
            <a:off x="3214092" y="442045"/>
            <a:ext cx="8621582" cy="56323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Fils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unique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famille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la haute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bourgeoisie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protestante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Son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père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Paul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Gide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professeur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Faculté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Droit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Uzès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femme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née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Rouen.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Fameuse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citation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Gide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fr-FR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« 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Né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Paris,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d'un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père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uzétien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d'une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mère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normande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où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voulez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vous</a:t>
            </a:r>
            <a:r>
              <a:rPr lang="fr-FR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Monsieur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Barrès</a:t>
            </a:r>
            <a:r>
              <a:rPr lang="fr-FR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je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m'enracine</a:t>
            </a:r>
            <a:r>
              <a:rPr lang="fr-FR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?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J’ai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donc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pris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parti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voyager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r>
              <a:rPr lang="fr-FR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endant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toute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Gide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l’abri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soucis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matériels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être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super-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sensible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« 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Je ne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suis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comme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autres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crises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pleurs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crises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nerfs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Renvoyé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l’école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primaire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au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bout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quelques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mois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pour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« 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mauvaises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habitudes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».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enfant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doué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mais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peu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discipliné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qui supporte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mal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milieu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scolaire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Par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suite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santé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précaire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Gide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sera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réformé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l’armée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pour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tuberculose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1880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mort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son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père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(André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Gide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n'a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encore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12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.)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très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affecté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perdre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père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érudit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généreux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qu'il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admire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Durant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son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enfance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son adolescence,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Gide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sera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entouré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quasi-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exclusivement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femmes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: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mère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l'ancienne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gouvernante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celle-ci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bonne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ses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tantes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ses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trois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cousines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55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052F9BC-4EEB-4F66-8431-3D6FC5B46260}"/>
              </a:ext>
            </a:extLst>
          </p:cNvPr>
          <p:cNvSpPr/>
          <p:nvPr/>
        </p:nvSpPr>
        <p:spPr>
          <a:xfrm>
            <a:off x="-1" y="908720"/>
            <a:ext cx="12188825" cy="42484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fr-FR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  Dès l’âge de treize ans, Gide est a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moureux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cousine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Madeleine </a:t>
            </a:r>
            <a:endParaRPr lang="fr-FR" sz="1800" b="1" dirty="0">
              <a:solidFill>
                <a:schemeClr val="bg1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b="1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  </a:t>
            </a:r>
            <a:r>
              <a:rPr lang="cs-CZ" sz="1800" b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Rondeaux</a:t>
            </a:r>
            <a:r>
              <a:rPr lang="cs-CZ" sz="1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(de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trois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ans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son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aînée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qu’il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trouve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pleurs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en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prière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fr-FR" sz="1800" dirty="0">
              <a:solidFill>
                <a:schemeClr val="bg1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fait de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l'inconduite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conjugale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mère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(la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tante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Gide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fr-FR" sz="1800" dirty="0">
              <a:solidFill>
                <a:schemeClr val="bg1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fr-FR" sz="1800" dirty="0">
              <a:solidFill>
                <a:schemeClr val="bg1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  Un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médecin</a:t>
            </a:r>
            <a:r>
              <a:rPr lang="fr-FR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explique à Gide que 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ses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tendances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homosexuelles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sz="18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« 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disparaîtront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mariage</a:t>
            </a:r>
            <a:r>
              <a:rPr lang="fr-FR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marie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donc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sz="18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Madeleine =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angélisme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l’amour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pur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union b</a:t>
            </a:r>
            <a:r>
              <a:rPr lang="fr-FR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anche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(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elle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sz="18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inspire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bonne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partie des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héroïnes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littéraires</a:t>
            </a:r>
            <a:r>
              <a:rPr lang="fr-FR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Gide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  <a:endParaRPr lang="fr-FR" sz="18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1916</a:t>
            </a:r>
            <a:r>
              <a:rPr lang="fr-FR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Madeleine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ouvre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lettre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adressée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front par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Ghéon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Gide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</a:t>
            </a:r>
            <a:endParaRPr lang="fr-FR" sz="1800" dirty="0">
              <a:solidFill>
                <a:schemeClr val="bg1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découvre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son mari la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trompe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avec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nombreux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hommes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même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800" dirty="0">
              <a:solidFill>
                <a:schemeClr val="bg1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avec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femme (Elisabeth Van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Rysselberghe</a:t>
            </a:r>
            <a:r>
              <a:rPr lang="fr-FR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spcAft>
                <a:spcPts val="0"/>
              </a:spcAft>
            </a:pPr>
            <a:r>
              <a:rPr lang="fr-FR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 la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suite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Madeleine a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brûlé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toutes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lettres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Gide est au bord du </a:t>
            </a: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fr-FR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suicide.</a:t>
            </a:r>
            <a:endParaRPr lang="fr-FR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A1B6DC-E82A-44F2-9205-194079510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748" y="1160748"/>
            <a:ext cx="2808313" cy="3744416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88429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E88C0FE5-80C0-41C5-863E-508C3AC5B646}"/>
              </a:ext>
            </a:extLst>
          </p:cNvPr>
          <p:cNvSpPr/>
          <p:nvPr/>
        </p:nvSpPr>
        <p:spPr>
          <a:xfrm>
            <a:off x="-1" y="0"/>
            <a:ext cx="12188825" cy="12382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« </a:t>
            </a:r>
            <a:r>
              <a:rPr lang="cs-CZ" sz="1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 ne </a:t>
            </a:r>
            <a:r>
              <a:rPr lang="cs-CZ" sz="18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suis</a:t>
            </a:r>
            <a:r>
              <a:rPr lang="cs-CZ" sz="1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qu'un</a:t>
            </a:r>
            <a:r>
              <a:rPr lang="cs-CZ" sz="1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petit </a:t>
            </a:r>
            <a:r>
              <a:rPr lang="cs-CZ" sz="18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garçon</a:t>
            </a:r>
            <a:r>
              <a:rPr lang="cs-CZ" sz="1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qui </a:t>
            </a:r>
            <a:r>
              <a:rPr lang="cs-CZ" sz="18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s'amuse</a:t>
            </a:r>
            <a:r>
              <a:rPr lang="cs-CZ" sz="1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cs-CZ" sz="18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doublé</a:t>
            </a:r>
            <a:r>
              <a:rPr lang="cs-CZ" sz="1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d'un</a:t>
            </a:r>
            <a:r>
              <a:rPr lang="cs-CZ" sz="1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pasteur</a:t>
            </a:r>
            <a:r>
              <a:rPr lang="cs-CZ" sz="1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protestant qui </a:t>
            </a:r>
            <a:r>
              <a:rPr lang="cs-CZ" sz="18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l'ennuie</a:t>
            </a:r>
            <a:r>
              <a:rPr lang="cs-CZ" sz="1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fr-FR" sz="1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»</a:t>
            </a:r>
          </a:p>
          <a:p>
            <a:pPr algn="ctr"/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cs-CZ" sz="18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Journal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22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juin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1907)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2D317BF-399C-4B61-9697-E96D9154E59A}"/>
              </a:ext>
            </a:extLst>
          </p:cNvPr>
          <p:cNvSpPr txBox="1"/>
          <p:nvPr/>
        </p:nvSpPr>
        <p:spPr>
          <a:xfrm>
            <a:off x="441783" y="1412776"/>
            <a:ext cx="11305256" cy="48013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ualité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déchirante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Gide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brave les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lois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s’y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soumettant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veut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être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ascétique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sensuel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blasphémateur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cette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diversité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d’humeur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aussitôt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délivré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livre,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bondir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l’autre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extrémité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lui-même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»</a:t>
            </a:r>
          </a:p>
          <a:p>
            <a:pPr algn="just">
              <a:spcAft>
                <a:spcPts val="0"/>
              </a:spcAft>
            </a:pP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Chaque</a:t>
            </a:r>
            <a:r>
              <a:rPr lang="cs-CZ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livre </a:t>
            </a: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bilan</a:t>
            </a:r>
            <a:r>
              <a:rPr lang="cs-CZ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émotionnel</a:t>
            </a:r>
            <a:r>
              <a:rPr lang="cs-CZ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moment intense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L’Immoraliste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(1902)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–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apologie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désir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de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volonté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puissance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nietzschéenne</a:t>
            </a: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 Porte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étroite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(1909)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–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éthique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renoncement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au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désir</a:t>
            </a: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Caves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Vatican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(1914)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–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provocation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surréaliste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anticléricale</a:t>
            </a: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Symphonie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pastorale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(1919)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– œuvre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imprégnée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 morale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protestant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...</a:t>
            </a: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différentes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expériences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ne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s’effacent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mutuellement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mais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s’ajoutent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l’une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l’autre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Gide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« 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mariage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ciel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l’enfer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»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Instabilité</a:t>
            </a:r>
            <a:r>
              <a:rPr lang="fr-FR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non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seulement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affective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mais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aussi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géographique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Gide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voyageur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infatigable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sorte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d’apologie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nomadisme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Ses héros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toujours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bâtards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des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nomades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des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aventuriers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…)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64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B753D4D-A4D9-4C7D-AAE9-1649EC5BEFB0}"/>
              </a:ext>
            </a:extLst>
          </p:cNvPr>
          <p:cNvSpPr txBox="1"/>
          <p:nvPr/>
        </p:nvSpPr>
        <p:spPr>
          <a:xfrm>
            <a:off x="495042" y="548680"/>
            <a:ext cx="6336704" cy="541686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20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Engagements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		</a:t>
            </a:r>
          </a:p>
          <a:p>
            <a:pPr algn="just"/>
            <a:endParaRPr lang="fr-FR" sz="20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dirty="0" err="1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J'ai</a:t>
            </a:r>
            <a:r>
              <a:rPr lang="cs-CZ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besoin</a:t>
            </a:r>
            <a:r>
              <a:rPr lang="cs-CZ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bonheur</a:t>
            </a:r>
            <a:r>
              <a:rPr lang="cs-CZ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tous</a:t>
            </a:r>
            <a:r>
              <a:rPr lang="cs-CZ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pour </a:t>
            </a:r>
            <a:r>
              <a:rPr lang="cs-CZ" dirty="0" err="1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être</a:t>
            </a:r>
            <a:r>
              <a:rPr lang="cs-CZ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heureux</a:t>
            </a:r>
            <a:r>
              <a:rPr lang="cs-CZ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rabicParenR"/>
            </a:pPr>
            <a:r>
              <a:rPr lang="fr-FR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Affaire Dreyfus (1894-1906)</a:t>
            </a:r>
          </a:p>
          <a:p>
            <a:pPr marL="342900" indent="-342900" algn="just">
              <a:buFontTx/>
              <a:buAutoNum type="arabicParenR"/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Fondation de la </a:t>
            </a:r>
            <a:r>
              <a:rPr lang="fr-FR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Nouvelle Revue Française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(1908)</a:t>
            </a:r>
          </a:p>
          <a:p>
            <a:pPr marL="342900" indent="-342900" algn="just">
              <a:spcAft>
                <a:spcPts val="0"/>
              </a:spcAft>
              <a:buAutoNum type="arabicParenR"/>
            </a:pP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Campagne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contre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injustices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système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colonial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En 1926</a:t>
            </a:r>
            <a:r>
              <a:rPr lang="fr-FR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part pour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l'Afrique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noire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rapporte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long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voyage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deux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livres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sont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réquisitoire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contre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colonialisme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fr-FR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qui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suscitent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commission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d'enquête</a:t>
            </a:r>
            <a:r>
              <a:rPr lang="fr-FR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Voyage</a:t>
            </a: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au </a:t>
            </a:r>
            <a:r>
              <a:rPr lang="cs-CZ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Congo</a:t>
            </a: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(1927) 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 </a:t>
            </a: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 </a:t>
            </a:r>
            <a:r>
              <a:rPr lang="cs-CZ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Retour</a:t>
            </a: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Tchad</a:t>
            </a:r>
            <a:r>
              <a:rPr lang="fr-FR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(1928)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rabicParenR"/>
            </a:pP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1936</a:t>
            </a:r>
            <a:r>
              <a:rPr lang="fr-FR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Gide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invité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gouvernement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soviétique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se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rend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U.R.S.S.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prononce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discours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Place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Roug</a:t>
            </a:r>
            <a:r>
              <a:rPr lang="fr-FR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à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l'occasion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funérailles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Maxime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Gorki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 texte </a:t>
            </a:r>
            <a:r>
              <a:rPr lang="cs-CZ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Retour</a:t>
            </a: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l'U.R.S.S</a:t>
            </a: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(1936)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Gide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cache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pas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déception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communisme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18D5BBA-7F3C-4694-88AE-99DD534D2654}"/>
              </a:ext>
            </a:extLst>
          </p:cNvPr>
          <p:cNvSpPr/>
          <p:nvPr/>
        </p:nvSpPr>
        <p:spPr>
          <a:xfrm>
            <a:off x="7174532" y="0"/>
            <a:ext cx="5014293" cy="63093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err="1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EDDF84-2BC0-4DE7-BD77-ABD6A2ADE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612" y="354412"/>
            <a:ext cx="3799171" cy="249855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5E03767-8DFE-4E46-A37E-5B82DF602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612" y="3122636"/>
            <a:ext cx="3799171" cy="2900719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589357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6BA58CC-48DF-4F2C-A2B0-4DC55BB7ADE8}"/>
              </a:ext>
            </a:extLst>
          </p:cNvPr>
          <p:cNvSpPr txBox="1"/>
          <p:nvPr/>
        </p:nvSpPr>
        <p:spPr>
          <a:xfrm>
            <a:off x="403051" y="3933056"/>
            <a:ext cx="2209914" cy="6771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Marcel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Proust</a:t>
            </a:r>
            <a:endParaRPr lang="fr-FR" sz="2000" b="1" dirty="0">
              <a:solidFill>
                <a:schemeClr val="bg2">
                  <a:lumMod val="2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(1871-1922)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53BCCC3-5155-4CD0-B722-D1D662C3D6D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03051" y="548680"/>
            <a:ext cx="2209914" cy="3181514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4309388-9482-4580-B8A0-8DC17C8E6489}"/>
              </a:ext>
            </a:extLst>
          </p:cNvPr>
          <p:cNvSpPr txBox="1"/>
          <p:nvPr/>
        </p:nvSpPr>
        <p:spPr>
          <a:xfrm>
            <a:off x="3070076" y="476672"/>
            <a:ext cx="8715698" cy="5509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Famille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très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fortunée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: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père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=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professeur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médecine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mère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=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fille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d'un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agent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change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juif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femme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très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cultivée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qui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aime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–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parfois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peu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trop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–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fils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).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Pour le jeune Proust, l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 comble de l'horreur sera 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    </a:t>
            </a:r>
            <a:r>
              <a:rPr lang="ru-RU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«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d'être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séparé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Maman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».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Marcel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enfant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chétif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sensible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souffrant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bronches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de l’asthme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(Une certaine déception pour son père.)</a:t>
            </a: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Verdana" panose="020B0604030504040204" pitchFamily="34" charset="0"/>
                <a:ea typeface="Times New Roman" panose="02020603050405020304" pitchFamily="18" charset="0"/>
              </a:rPr>
              <a:t>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tudes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Lycée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Condorcet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amitié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avec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Jacques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Bizet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fils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compositeur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Georges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Bizet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avec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Lucien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Daudet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fils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romancier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Alphonse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Daudet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).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Proust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mène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libre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suit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d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cours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plusieurs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universités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droit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sciences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politiques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philosophie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Verdana" panose="020B0604030504040204" pitchFamily="34" charset="0"/>
                <a:ea typeface="Times New Roman" panose="02020603050405020304" pitchFamily="18" charset="0"/>
              </a:rPr>
              <a:t>À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Sorbonne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élève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d'Henri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Bergson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cousin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dont la philosophie exercera une certaine influence sur lui).</a:t>
            </a: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R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éputation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« 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mondain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dilettante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»: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fréquente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d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salons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bourgeois et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aristocratiques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d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galeries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d’art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l’opéra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écrit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poésie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décadente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  x  il n’a travaillé que pendant trois mois de toute sa vie.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616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EDC4018-680F-4388-883E-D67AC05F60F3}"/>
              </a:ext>
            </a:extLst>
          </p:cNvPr>
          <p:cNvSpPr txBox="1"/>
          <p:nvPr/>
        </p:nvSpPr>
        <p:spPr>
          <a:xfrm>
            <a:off x="3415845" y="184616"/>
            <a:ext cx="8495514" cy="59400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cs-CZ" sz="20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Paludes</a:t>
            </a:r>
            <a:r>
              <a:rPr lang="cs-CZ" sz="20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(1895)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sotie</a:t>
            </a: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livre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rien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premiers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récits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modernes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selon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Sarraute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ou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Barthes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On ne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connaît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cadre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spatiotemporel exact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ni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nom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narrateur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n’y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aucune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psychologie des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personnages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ni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intrigue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Satire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Paris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littéraire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out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au long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roman,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narrateur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écrit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visite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amis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se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rend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des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réunions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s’efforce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travailler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s’efforce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d’agir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s’efforce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mieux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vivre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mais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finalement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n’y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parvient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pas.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Paludes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c’est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avant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l’histoire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d’une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« 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force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veut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mais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ne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peut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rien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narrateur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veut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rédiger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livre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appelé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Paludes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dont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personnage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principal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nomme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rait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Tityre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en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référence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au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Tytyrus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Bucoliques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Virgile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personnage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ène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isolée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solitaire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tour,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contrastant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avec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publique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narrateur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polémique avec Zola)</a:t>
            </a:r>
          </a:p>
          <a:p>
            <a:pPr algn="just">
              <a:spcAft>
                <a:spcPts val="0"/>
              </a:spcAft>
            </a:pP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É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tymologie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possible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« pas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lude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–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ique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narration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ludique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x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marais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Tityre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espace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stagnant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avec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personnage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qui ne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voyage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pas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7CB6234-B624-44E0-A824-0C8A1E1ADD7E}"/>
              </a:ext>
            </a:extLst>
          </p:cNvPr>
          <p:cNvSpPr/>
          <p:nvPr/>
        </p:nvSpPr>
        <p:spPr>
          <a:xfrm>
            <a:off x="0" y="0"/>
            <a:ext cx="3024336" cy="63093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err="1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A3E9046-3DFA-48A0-8E00-AD93594B5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9"/>
          <a:stretch/>
        </p:blipFill>
        <p:spPr>
          <a:xfrm>
            <a:off x="407211" y="1524471"/>
            <a:ext cx="2209914" cy="3809057"/>
          </a:xfrm>
          <a:prstGeom prst="rect">
            <a:avLst/>
          </a:prstGeom>
          <a:ln w="57150"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11733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49A4D52-1DA8-4107-90C3-3581F5CCA871}"/>
              </a:ext>
            </a:extLst>
          </p:cNvPr>
          <p:cNvSpPr txBox="1"/>
          <p:nvPr/>
        </p:nvSpPr>
        <p:spPr>
          <a:xfrm>
            <a:off x="405780" y="404664"/>
            <a:ext cx="11449272" cy="258532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Paludes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= manifeste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d’un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roman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nouveau,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libéré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ses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contraintes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capable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se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réfléchir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comme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se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penser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cinquantaine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pages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« 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stagnation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totale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 : b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ilan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d’un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génération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décadents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Volonté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bouger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sortir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marasme et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l’impasse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roman réaliste,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 la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poésie complaisante, du vaudeville,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bref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toutes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ces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ornières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littéraires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pour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jeune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Gide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dernière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stérilité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Parodie des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« 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cercles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littéraires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constitués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littérateurs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fainéants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peu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scrupuleux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dont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courte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vue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les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banales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idées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constituent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obstacle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insurmontable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pour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création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littéraire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AFEA9BC-78FD-4C89-BC38-B7DAE014B5D7}"/>
              </a:ext>
            </a:extLst>
          </p:cNvPr>
          <p:cNvSpPr/>
          <p:nvPr/>
        </p:nvSpPr>
        <p:spPr>
          <a:xfrm>
            <a:off x="0" y="3501008"/>
            <a:ext cx="12188825" cy="28083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err="1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53412D6-BB8A-4846-9FA2-BD67C28F1700}"/>
              </a:ext>
            </a:extLst>
          </p:cNvPr>
          <p:cNvSpPr txBox="1"/>
          <p:nvPr/>
        </p:nvSpPr>
        <p:spPr>
          <a:xfrm>
            <a:off x="406127" y="3751002"/>
            <a:ext cx="7416824" cy="230832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[...] Qui est Bernard ? – C’est celui qu’on voit le jeudi chez Octave. – Qui est Octave ? – C’est celui qui reçoit le jeudi Bernard. – Mais encore ? C’est lui qui va le lundi chez Bernard. – Qui est... qui sommes-nous tous, Messieurs ? – Nous sommes ceux qui vont tous les vendredis soir chez Angèle.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Mais, Monsieur, dit Lucien par politesse, d’abord c’est tant mieux ; puis soyez sûr que c’est là notre seul point de tangence !</a:t>
            </a:r>
            <a:endParaRPr lang="fr-FR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DB63C64-8499-4555-B00B-01DEAEEDD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790" y="3638274"/>
            <a:ext cx="3206915" cy="25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73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3514344-4D4D-4B45-963B-4E9B946F6BE0}"/>
              </a:ext>
            </a:extLst>
          </p:cNvPr>
          <p:cNvSpPr txBox="1"/>
          <p:nvPr/>
        </p:nvSpPr>
        <p:spPr>
          <a:xfrm>
            <a:off x="405780" y="260648"/>
            <a:ext cx="8352928" cy="58169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 </a:t>
            </a:r>
            <a:r>
              <a:rPr lang="cs-CZ" sz="20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Nourritures</a:t>
            </a:r>
            <a:r>
              <a:rPr lang="cs-CZ" sz="20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20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terrestres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(1897)</a:t>
            </a: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Nouvelles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Nourritures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terrestres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d’abord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parues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chez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Gallimard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en 1935,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été, à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partir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 1942,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réunies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aux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Nourritures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terrestres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pour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former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seul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volume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.)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L’œuvre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«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convalescent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[...] qui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embrasse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comme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quelque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chose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qu’il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failli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perdre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» </a:t>
            </a: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« 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manuel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d’évasion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délivrance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»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 </a:t>
            </a:r>
            <a:endParaRPr lang="fr-F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Genre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problématique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: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roman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?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ssai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?, long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poème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en prose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?</a:t>
            </a:r>
            <a:endParaRPr lang="fr-F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narrateur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réfère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d’une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part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maître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appelé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Ménalque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s’adresse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d’autre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part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disciple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appelé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Nathanaël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lecteur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virtuel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texte). </a:t>
            </a: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sorte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livre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d’éducation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d’initiation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qui se termine par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conseil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suivant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«</a:t>
            </a:r>
            <a:r>
              <a:rPr lang="fr-FR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Nathanaël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à présent,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jette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mon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livre.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Émancipe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-t-en.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Quitte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-moi. [...] Ne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t’attache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en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toi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qu’à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tu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sens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n’est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nulle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part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ailleurs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qu’en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toi-même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et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crée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toi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impatiemment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ou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patiemment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ah</a:t>
            </a:r>
            <a:r>
              <a:rPr lang="fr-FR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!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plus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irremplaçable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êtres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r>
              <a:rPr lang="fr-FR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» 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6430BFF-8D0A-433A-BA2C-67FFE9869064}"/>
              </a:ext>
            </a:extLst>
          </p:cNvPr>
          <p:cNvSpPr/>
          <p:nvPr/>
        </p:nvSpPr>
        <p:spPr>
          <a:xfrm>
            <a:off x="9046739" y="0"/>
            <a:ext cx="3142085" cy="63093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err="1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C715CFF-0064-4992-9BAB-960A63482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2935" y="889369"/>
            <a:ext cx="2749691" cy="455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07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420BBF1-9A27-4EFF-8BF2-ED2050730C8B}"/>
              </a:ext>
            </a:extLst>
          </p:cNvPr>
          <p:cNvSpPr txBox="1"/>
          <p:nvPr/>
        </p:nvSpPr>
        <p:spPr>
          <a:xfrm>
            <a:off x="405780" y="260648"/>
            <a:ext cx="11449272" cy="59093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rovocation</a:t>
            </a:r>
            <a:r>
              <a:rPr lang="fr-FR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livre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prend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contre-pied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morale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protestante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(hédonisme, un hymne à la vie qui reprend la métrique biblique)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Accents païens, </a:t>
            </a:r>
            <a:r>
              <a:rPr lang="fr-FR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panthéistes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Nathanaël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j’ai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nommé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Dieu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tout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j’aime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et [...]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j’ai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voulu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tout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aimer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».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(apologie du bonheur, tout le monde sait être malheureux…)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chemin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vers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Dieu et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vers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sagesse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passe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culte de la </a:t>
            </a: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sensation</a:t>
            </a:r>
            <a:r>
              <a:rPr lang="fr-FR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Toute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connaissance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n’a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précédé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sensation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m’est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inutile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».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(Ce qui compte, c’est l’amour, et non pas son objet.)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cs-CZ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Sensualisme</a:t>
            </a:r>
            <a:r>
              <a:rPr lang="fr-FR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pas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très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fréquent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littérature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française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(Colette,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Giono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: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DEVOIR =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essayer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connaître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goûter</a:t>
            </a:r>
            <a:endParaRPr lang="fr-F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L’exaltation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liberté</a:t>
            </a:r>
            <a:r>
              <a:rPr lang="cs-CZ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incompatible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avec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toute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possession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</a:t>
            </a: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individualisme</a:t>
            </a:r>
            <a:r>
              <a:rPr lang="fr-FR" sz="18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fr-FR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l’on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sent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différent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c’est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précisément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l’on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possède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rare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qui fait à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chacun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valeur</a:t>
            </a:r>
            <a:r>
              <a:rPr lang="fr-FR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fr-FR" i="1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Refus</a:t>
            </a:r>
            <a:r>
              <a:rPr lang="cs-CZ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la </a:t>
            </a: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morale</a:t>
            </a:r>
            <a:r>
              <a:rPr lang="fr-FR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(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«</a:t>
            </a:r>
            <a:r>
              <a:rPr lang="fr-FR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Je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hais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gens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principes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r>
              <a:rPr lang="fr-FR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»</a:t>
            </a:r>
            <a:r>
              <a:rPr lang="fr-FR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 des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notions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bien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d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mal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: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    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«</a:t>
            </a:r>
            <a:r>
              <a:rPr lang="fr-FR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Pour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chaque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action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plaisir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j’y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prends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m’est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signe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je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devais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faire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r>
              <a:rPr lang="fr-FR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»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Rejet de l’enracinement («</a:t>
            </a:r>
            <a:r>
              <a:rPr lang="fr-FR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Familles, je vous hais !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») ; le droit à la contradiction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Dénument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libérer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biens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matériels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famille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paysage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habituel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engagements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sentimentaux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b="1" cap="all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É</a:t>
            </a:r>
            <a:r>
              <a:rPr lang="cs-CZ" b="1" cap="all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mancipation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=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préparation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homme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nouveau,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libéré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usages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des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contraintes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doté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d’une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âme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dénudée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capable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retrouver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vigueur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émotions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pures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chemin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ses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désirs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propre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liberté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3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C9754277-F305-47B8-BF12-C947047608E5}"/>
              </a:ext>
            </a:extLst>
          </p:cNvPr>
          <p:cNvSpPr/>
          <p:nvPr/>
        </p:nvSpPr>
        <p:spPr>
          <a:xfrm>
            <a:off x="0" y="0"/>
            <a:ext cx="5230316" cy="63093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err="1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1FA9D5D-DAC8-4B32-8A28-0A1670DC836D}"/>
              </a:ext>
            </a:extLst>
          </p:cNvPr>
          <p:cNvSpPr txBox="1"/>
          <p:nvPr/>
        </p:nvSpPr>
        <p:spPr>
          <a:xfrm>
            <a:off x="418914" y="184616"/>
            <a:ext cx="4392488" cy="5940088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Disponibilité</a:t>
            </a:r>
            <a:endParaRPr lang="fr-FR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1800" b="1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faut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être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dit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Ménalque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 </a:t>
            </a:r>
            <a:r>
              <a:rPr lang="cs-CZ" sz="18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disponible</a:t>
            </a:r>
            <a:r>
              <a:rPr lang="cs-CZ" sz="1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sz="18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tous</a:t>
            </a:r>
            <a:r>
              <a:rPr lang="cs-CZ" sz="1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[les] </a:t>
            </a:r>
            <a:r>
              <a:rPr lang="cs-CZ" sz="18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sens</a:t>
            </a:r>
            <a:r>
              <a:rPr lang="cs-CZ" sz="1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attentif</a:t>
            </a:r>
            <a:r>
              <a:rPr lang="cs-CZ" sz="1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écouteur</a:t>
            </a:r>
            <a:r>
              <a:rPr lang="cs-CZ" sz="1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[...], </a:t>
            </a:r>
            <a:r>
              <a:rPr lang="cs-CZ" sz="18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capteur</a:t>
            </a:r>
            <a:r>
              <a:rPr lang="cs-CZ" sz="1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toute</a:t>
            </a:r>
            <a:r>
              <a:rPr lang="cs-CZ" sz="1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émotion</a:t>
            </a:r>
            <a:r>
              <a:rPr lang="cs-CZ" sz="1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sz="18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passage</a:t>
            </a:r>
            <a:r>
              <a:rPr lang="cs-CZ" sz="1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»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sz="18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seul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crime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se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fixer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18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Tout choix est effrayant quant on y songe... » : Gide choisit de ne jamais choisir. Il veut se maintenir « au carrefour de tous les possibles ».</a:t>
            </a:r>
          </a:p>
          <a:p>
            <a:pPr algn="just">
              <a:spcAft>
                <a:spcPts val="0"/>
              </a:spcAft>
            </a:pPr>
            <a:endParaRPr lang="fr-FR" sz="28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Refus de la possession, de la jalousie : s’arrêter à un bonheur veut dire en exclure tous les autres.</a:t>
            </a:r>
            <a:endParaRPr lang="fr-FR" sz="28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Chaque nouveauté doit nous trouver tout entiers disponibles ».</a:t>
            </a:r>
            <a:endParaRPr lang="fr-FR" sz="28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8EA075D-27A4-4F21-9736-CB323B828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316" y="1268760"/>
            <a:ext cx="6958509" cy="392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12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F96232D-B721-4CEE-9071-D1A65878EF70}"/>
              </a:ext>
            </a:extLst>
          </p:cNvPr>
          <p:cNvSpPr txBox="1"/>
          <p:nvPr/>
        </p:nvSpPr>
        <p:spPr>
          <a:xfrm>
            <a:off x="477788" y="770771"/>
            <a:ext cx="6768752" cy="48013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 </a:t>
            </a:r>
            <a:r>
              <a:rPr lang="cs-CZ" sz="20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Caves</a:t>
            </a:r>
            <a:r>
              <a:rPr lang="cs-CZ" sz="20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20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20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20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Vatican</a:t>
            </a:r>
            <a:r>
              <a:rPr lang="cs-CZ" sz="2000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(1914) : encore une « sotie » (refus du roman traditionnel, goût pour la parodie)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récit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croise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plusieurs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histoires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Julius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Baraglioul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 ultra-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catholique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qui, pendant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moment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doute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foi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x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Anthime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Armand-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Dubois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son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beau-frère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franc-maçon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libre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penseur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qui se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convertit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au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catholicisme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suite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guérison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miraculeuse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sciatique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Chacun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deux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se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« 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convertit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»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l’autre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système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avant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revenir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ses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opinions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originales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Intrigue :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complot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organisé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par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bande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d’escrocs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répand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rumeur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selon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laquelle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vrai pape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serait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séquestré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caves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atican, alors qu’un faux occuperait la fonction officielle de Saint Père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51C7C81-6163-4075-B3F8-B3ED9534B085}"/>
              </a:ext>
            </a:extLst>
          </p:cNvPr>
          <p:cNvSpPr/>
          <p:nvPr/>
        </p:nvSpPr>
        <p:spPr>
          <a:xfrm>
            <a:off x="7580313" y="16768"/>
            <a:ext cx="4608512" cy="63093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err="1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6088360-B2D7-462B-8E81-11F9E3578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3"/>
          <a:stretch/>
        </p:blipFill>
        <p:spPr>
          <a:xfrm>
            <a:off x="8326660" y="620688"/>
            <a:ext cx="3096345" cy="5253999"/>
          </a:xfrm>
          <a:prstGeom prst="rect">
            <a:avLst/>
          </a:prstGeom>
          <a:ln w="57150"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53403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FD660B2-73AA-41A0-AC99-9408CA8D2587}"/>
              </a:ext>
            </a:extLst>
          </p:cNvPr>
          <p:cNvSpPr/>
          <p:nvPr/>
        </p:nvSpPr>
        <p:spPr>
          <a:xfrm>
            <a:off x="-1" y="0"/>
            <a:ext cx="12188825" cy="352839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err="1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9BC6F23-9427-4C5C-9A76-96B406BD5EF1}"/>
              </a:ext>
            </a:extLst>
          </p:cNvPr>
          <p:cNvSpPr txBox="1"/>
          <p:nvPr/>
        </p:nvSpPr>
        <p:spPr>
          <a:xfrm>
            <a:off x="765820" y="610034"/>
            <a:ext cx="10513168" cy="230832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jeune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Lafcadio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Wluiki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fils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naturel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père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Julius,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comte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Juste-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Agénor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Baraglioul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 d</a:t>
            </a:r>
            <a:r>
              <a:rPr lang="fr-FR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veloppe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fr-FR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éorie</a:t>
            </a:r>
            <a:r>
              <a:rPr lang="fr-FR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l’</a:t>
            </a:r>
            <a:r>
              <a:rPr lang="fr-FR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b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acte</a:t>
            </a:r>
            <a:r>
              <a:rPr lang="cs-CZ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gratuit</a:t>
            </a:r>
            <a:r>
              <a:rPr lang="fr-FR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même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indifférence</a:t>
            </a:r>
            <a:r>
              <a:rPr lang="fr-FR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il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sauve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jour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vie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deux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jeunes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enfants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et,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autre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fr-FR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tue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pauvre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Amédée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Fleurissoire</a:t>
            </a:r>
            <a:r>
              <a:rPr lang="fr-FR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théorie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l'acte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gratuit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(non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motivé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emprunte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beaucoup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</a:t>
            </a:r>
            <a:r>
              <a:rPr lang="fr-FR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Nietzsche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à</a:t>
            </a:r>
            <a:r>
              <a:rPr lang="fr-FR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Dostoïevski et aux surréalistes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plan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philosophique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l'acte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gratuit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constitue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sorte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défi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</a:t>
            </a:r>
            <a:r>
              <a:rPr lang="fr-FR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Dieu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à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l'ordre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monde,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qu'il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bouleverse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façon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la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fois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absurde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imprévisible</a:t>
            </a:r>
            <a:r>
              <a:rPr lang="cs-CZ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20BF760-73D9-407B-97A2-B0D67D2BE65E}"/>
              </a:ext>
            </a:extLst>
          </p:cNvPr>
          <p:cNvSpPr txBox="1"/>
          <p:nvPr/>
        </p:nvSpPr>
        <p:spPr>
          <a:xfrm>
            <a:off x="909836" y="3861048"/>
            <a:ext cx="6768752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Gide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d’acte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« 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désintéressé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soi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»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« 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but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« 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maître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»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crime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froid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passions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amènent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plus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souvent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la police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traces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criminel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 x  i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peut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s’agir également d’un acte de charité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d’une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preuve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bienveillance, d’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geste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d'amour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désintéressé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…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8992196-738E-429E-8168-19068EAB8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628" y="3068960"/>
            <a:ext cx="3240360" cy="294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44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D02B1B6-39F3-42B0-BBB1-FF0AF09E27CD}"/>
              </a:ext>
            </a:extLst>
          </p:cNvPr>
          <p:cNvSpPr/>
          <p:nvPr/>
        </p:nvSpPr>
        <p:spPr>
          <a:xfrm>
            <a:off x="0" y="1166"/>
            <a:ext cx="4150196" cy="63081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err="1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6D6A73E-C525-452E-B279-2D83F7C5389C}"/>
              </a:ext>
            </a:extLst>
          </p:cNvPr>
          <p:cNvSpPr txBox="1"/>
          <p:nvPr/>
        </p:nvSpPr>
        <p:spPr>
          <a:xfrm>
            <a:off x="4654252" y="332656"/>
            <a:ext cx="7056784" cy="57861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i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 Faux-</a:t>
            </a:r>
            <a:r>
              <a:rPr lang="cs-CZ" sz="20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Monnayeurs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(1925)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seule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œ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uvre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Gide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daigné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appeler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« 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roman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</a:t>
            </a:r>
          </a:p>
          <a:p>
            <a:pPr algn="just">
              <a:spcAft>
                <a:spcPts val="0"/>
              </a:spcAft>
            </a:pP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Complété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par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Journal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Faux-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Monnayeurs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explique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desseins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l’auteur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roman</a:t>
            </a:r>
            <a:r>
              <a:rPr lang="cs-CZ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simultanéité</a:t>
            </a:r>
            <a:r>
              <a:rPr lang="cs-CZ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gestes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pensées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appartenant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des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êtres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éloignés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autres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avant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leur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rencontre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L’intrigue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vaste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système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combinatoire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fugue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Bach)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divers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éléments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finissent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 se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rassembler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au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coïncidences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multiples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trois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adultères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deux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duels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trois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suicides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personnages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souvent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redoublés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deux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romanciers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deux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grands-pères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deux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bâtards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roman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qui porte en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lui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contestation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roman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comme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chez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surréalistes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ou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Nouveau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oman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Confusion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foncière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l’existence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imprévisibilité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instants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entrelacement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simultané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destins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multiples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existences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possibles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C501804-C874-45E4-9104-3EAE847D9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66" y="548680"/>
            <a:ext cx="3242463" cy="532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20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AAD1FC7-CF47-42FC-8757-711EEF8132B3}"/>
              </a:ext>
            </a:extLst>
          </p:cNvPr>
          <p:cNvSpPr txBox="1"/>
          <p:nvPr/>
        </p:nvSpPr>
        <p:spPr>
          <a:xfrm>
            <a:off x="369776" y="332656"/>
            <a:ext cx="11449272" cy="59093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Construction</a:t>
            </a:r>
            <a:r>
              <a:rPr lang="cs-CZ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en </a:t>
            </a: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abyme</a:t>
            </a:r>
            <a:r>
              <a:rPr lang="cs-CZ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roman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roman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: « 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J’aime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assez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qu’en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œ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uvre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d’art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on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retrouve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transposé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l’échelle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personnages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sujet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même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cette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œ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uvre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éditation</a:t>
            </a:r>
            <a:r>
              <a:rPr lang="cs-CZ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</a:t>
            </a:r>
            <a:r>
              <a:rPr lang="cs-CZ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frontière</a:t>
            </a:r>
            <a:r>
              <a:rPr lang="cs-CZ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</a:t>
            </a:r>
            <a:r>
              <a:rPr lang="cs-CZ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réalité</a:t>
            </a:r>
            <a:r>
              <a:rPr lang="cs-CZ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l’imaginaire</a:t>
            </a:r>
            <a:r>
              <a:rPr lang="fr-FR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fr-FR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monde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réel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demeure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toujours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peu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fantastique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[...].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C’est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sentiment de la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réalité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n’ai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pas.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semble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agissons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parade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fantastique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autres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appellent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réalité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leur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monde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extérieur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n’a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pas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beaucoup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plus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d’existence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monde des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Faux-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Monnayeurs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fr-FR" sz="1800" i="1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1800" i="1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Mise en scène d’un « échec créatif » </a:t>
            </a:r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fr-FR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roman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peut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jamais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restituer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complexité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en cela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toujours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échec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Or,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intéressant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résoudre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problèmes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cette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tentative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fr-FR" b="1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ollaboration</a:t>
            </a:r>
            <a:r>
              <a:rPr lang="cs-CZ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active du </a:t>
            </a:r>
            <a:r>
              <a:rPr lang="cs-CZ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lecteur</a:t>
            </a:r>
            <a:r>
              <a:rPr lang="fr-FR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Gide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précise dans son </a:t>
            </a:r>
            <a:r>
              <a:rPr lang="fr-FR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qu’il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entend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s’y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prendre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manière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lui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[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lecteur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permettre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croire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qu’il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plus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intelligent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l’auteur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».</a:t>
            </a: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fr-FR" b="1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Roman polyphonique </a:t>
            </a:r>
            <a:r>
              <a:rPr lang="fr-FR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travers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dialogues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ou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missives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les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personnages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deviennent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temporairement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narrateurs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si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bien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qu’un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même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fait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peut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recevoir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divers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éclairages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simultanés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ou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successifs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l’aventure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amoureuse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Vincent et Laura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racontée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par Olivier à Bernard, par Lilian à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Passavant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puis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lettres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Bernard à Olivier, de Lilian à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Passavant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... </a:t>
            </a:r>
            <a:endParaRPr lang="fr-FR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511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799A383-97FC-47F0-B616-3BB829DFFE66}"/>
              </a:ext>
            </a:extLst>
          </p:cNvPr>
          <p:cNvSpPr/>
          <p:nvPr/>
        </p:nvSpPr>
        <p:spPr>
          <a:xfrm>
            <a:off x="7966620" y="0"/>
            <a:ext cx="4222205" cy="63093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err="1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6825C2A-FC54-45A2-ACEB-35E1F000D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660" y="1124744"/>
            <a:ext cx="3590816" cy="407786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CD11145-4B8E-4CED-91C9-630C5801E7B8}"/>
              </a:ext>
            </a:extLst>
          </p:cNvPr>
          <p:cNvSpPr txBox="1"/>
          <p:nvPr/>
        </p:nvSpPr>
        <p:spPr>
          <a:xfrm>
            <a:off x="333772" y="260648"/>
            <a:ext cx="7200800" cy="59093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L’écriture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moi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chez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Gide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inséparable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création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romanesque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cette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dernière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mêlant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d’ailleurs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largement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l’autobiographie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la fiction. </a:t>
            </a: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Il tient un journal à partir de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vingtième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année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jusqu’à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mort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formation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évolution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d’une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spirituelle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lectures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Goethe, Nietzsche, Wilde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…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esthétique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éducation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bourgeoise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protestante,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amour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pour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Madeleine,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attirance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érotique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pour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adolescents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)…</a:t>
            </a: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Mise en scène du moi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+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constitution d’un écrivain</a:t>
            </a: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Œ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uvre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synthèse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possibles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l’homme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-écrivain (dandysme, narcissisme)</a:t>
            </a: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Sagesse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exprimée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son livre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Thésée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(1946)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–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héros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auquel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Gide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s’indentifie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: </a:t>
            </a:r>
            <a:r>
              <a:rPr lang="fr-FR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« 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Si je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compare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celui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d’Œdipe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mon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destin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je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suis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content</a:t>
            </a:r>
            <a:r>
              <a:rPr lang="fr-FR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je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l’ai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rempli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…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m’est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doux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penser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qu’après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moi,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grâce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moi, les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hommes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se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reconnaîtront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plus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heureux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meilleurs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plus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libres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Pour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bien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l’humanité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future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j’ai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fait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mon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œ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uvre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J’ai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vécu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r>
              <a:rPr lang="fr-FR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</a:t>
            </a:r>
            <a:endParaRPr lang="fr-FR" sz="28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910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4D2C80C-95ED-4E2F-893D-1BACB2278D33}"/>
              </a:ext>
            </a:extLst>
          </p:cNvPr>
          <p:cNvSpPr/>
          <p:nvPr/>
        </p:nvSpPr>
        <p:spPr>
          <a:xfrm>
            <a:off x="7030516" y="692696"/>
            <a:ext cx="4752528" cy="511256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err="1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9797D47-219B-430A-87DB-D9F6097CA9AA}"/>
              </a:ext>
            </a:extLst>
          </p:cNvPr>
          <p:cNvSpPr txBox="1"/>
          <p:nvPr/>
        </p:nvSpPr>
        <p:spPr>
          <a:xfrm>
            <a:off x="261764" y="671786"/>
            <a:ext cx="6600056" cy="53553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À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partir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l'été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1895,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Proust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commence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rédaction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d'un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roman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qui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relate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d'un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jeune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homme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épris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littérature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Paris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mondain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fin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XIX</a:t>
            </a:r>
            <a:r>
              <a:rPr lang="ru-RU" sz="1800" baseline="300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siècle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(1952,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ean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Santeuil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).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x</a:t>
            </a: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L’œuvre reste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fragment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aire (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commentaire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l'Affaire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Dreyfus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bribes d’autobiographie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l’écrivain l’abandonne, insatisfait par sa composition.</a:t>
            </a: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Vers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1900,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Proust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effectue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voyage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Venise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consacre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des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questions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d’esthétique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publie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plusieurs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traductions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critique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d’art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anglais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John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Ruskin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dont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conceptions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marquent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/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Après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mort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parents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santé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détériore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: il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s'installe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appartement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tapissé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liège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hermétiquement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clos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Le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jour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dort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nuit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écrit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, sachant qu’il ne lui reste plus beaucoup de temps à vivre.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82A70B2-C14A-4168-A70A-96FD34A66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088" y="1693621"/>
            <a:ext cx="4227384" cy="3110717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825544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D99C9A4-C777-49D1-849B-A0694C564653}"/>
              </a:ext>
            </a:extLst>
          </p:cNvPr>
          <p:cNvSpPr/>
          <p:nvPr/>
        </p:nvSpPr>
        <p:spPr>
          <a:xfrm>
            <a:off x="0" y="0"/>
            <a:ext cx="12188825" cy="278092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</a:t>
            </a:r>
            <a:endParaRPr lang="cs-CZ" dirty="0" err="1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EE8A0EA-4F11-43DE-8A7F-526D51C40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56" y="188640"/>
            <a:ext cx="2523681" cy="2448272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B7AB1B6-1030-4FA5-A8C1-EED44232F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848" y="188639"/>
            <a:ext cx="1768602" cy="2448272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41837A3-05A6-4852-9341-40D07E9F05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1" b="3936"/>
          <a:stretch/>
        </p:blipFill>
        <p:spPr>
          <a:xfrm>
            <a:off x="4948178" y="188640"/>
            <a:ext cx="3268492" cy="2448272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B1E71ED-0AE8-47DF-9D7F-6349C970A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8657" y="205779"/>
            <a:ext cx="1703006" cy="2431132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187D30E-4719-4CBD-B2AF-BFE157AF08A5}"/>
              </a:ext>
            </a:extLst>
          </p:cNvPr>
          <p:cNvSpPr txBox="1"/>
          <p:nvPr/>
        </p:nvSpPr>
        <p:spPr>
          <a:xfrm>
            <a:off x="10430326" y="1236679"/>
            <a:ext cx="1545616" cy="36933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Paperolles</a:t>
            </a:r>
            <a:endParaRPr lang="cs-CZ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DDF3712-26CE-469C-84DC-2C411E5284C5}"/>
              </a:ext>
            </a:extLst>
          </p:cNvPr>
          <p:cNvSpPr txBox="1"/>
          <p:nvPr/>
        </p:nvSpPr>
        <p:spPr>
          <a:xfrm>
            <a:off x="405780" y="3501008"/>
            <a:ext cx="11157366" cy="20313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Proust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n’écrivait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façon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linéaire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immense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fleuve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nourri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toutes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affluences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dernière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page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Temps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retrouvé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referme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exactement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première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page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 </a:t>
            </a:r>
            <a:r>
              <a:rPr lang="fr-FR" i="1" dirty="0">
                <a:latin typeface="Verdana" panose="020B0604030504040204" pitchFamily="34" charset="0"/>
                <a:ea typeface="Times New Roman" panose="02020603050405020304" pitchFamily="18" charset="0"/>
              </a:rPr>
              <a:t>Du côté de chez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Swann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.)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livre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circulaire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plein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miroirs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déformants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correspondances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atelier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écriture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nuit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fumigation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narcotiques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paperolles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organisme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vivant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assemblage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d'excroissances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apparemment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anarchiques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monstrueuses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931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628" y="813324"/>
            <a:ext cx="3534882" cy="3096344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621804" y="4291516"/>
            <a:ext cx="11233247" cy="175432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800" dirty="0">
                <a:latin typeface="Verdana" panose="020B0604030504040204" pitchFamily="34" charset="0"/>
                <a:ea typeface="Verdana" panose="020B0604030504040204" pitchFamily="34" charset="0"/>
              </a:rPr>
              <a:t>En janvier 1914, André Gide écrit à Proust : « Le refus de ce livre [premier tome d’</a:t>
            </a:r>
            <a:r>
              <a:rPr lang="fr-FR" sz="1800" i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À la recherche du temps perdu</a:t>
            </a:r>
            <a:r>
              <a:rPr lang="fr-FR" sz="1800" dirty="0">
                <a:latin typeface="Verdana" panose="020B0604030504040204" pitchFamily="34" charset="0"/>
                <a:ea typeface="Verdana" panose="020B0604030504040204" pitchFamily="34" charset="0"/>
              </a:rPr>
              <a:t>] restera l'un des regrets, des remords les plus cuisants de ma vie</a:t>
            </a:r>
            <a:r>
              <a:rPr lang="fr-FR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» </a:t>
            </a:r>
            <a:endParaRPr lang="fr-F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fr-F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sz="1800" dirty="0">
                <a:latin typeface="Verdana" panose="020B0604030504040204" pitchFamily="34" charset="0"/>
                <a:ea typeface="Verdana" panose="020B0604030504040204" pitchFamily="34" charset="0"/>
              </a:rPr>
              <a:t>Préjugé que Gide avait à cause du « moi social de Proust » : l'ayant parfois croisé dans les salons parisiens, il considérait Proust comme un « snob », un « chroniqueur mondain du </a:t>
            </a:r>
            <a:r>
              <a:rPr lang="fr-FR" sz="1800" i="1" dirty="0">
                <a:latin typeface="Verdana" panose="020B0604030504040204" pitchFamily="34" charset="0"/>
                <a:ea typeface="Verdana" panose="020B0604030504040204" pitchFamily="34" charset="0"/>
              </a:rPr>
              <a:t>Figaro</a:t>
            </a:r>
            <a:r>
              <a:rPr lang="fr-FR" sz="1800" dirty="0">
                <a:latin typeface="Verdana" panose="020B0604030504040204" pitchFamily="34" charset="0"/>
                <a:ea typeface="Verdana" panose="020B0604030504040204" pitchFamily="34" charset="0"/>
              </a:rPr>
              <a:t> qui fréquentait chez M</a:t>
            </a:r>
            <a:r>
              <a:rPr lang="fr-FR" sz="180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me</a:t>
            </a:r>
            <a:r>
              <a:rPr lang="fr-FR" sz="1800" dirty="0">
                <a:latin typeface="Verdana" panose="020B0604030504040204" pitchFamily="34" charset="0"/>
                <a:ea typeface="Verdana" panose="020B0604030504040204" pitchFamily="34" charset="0"/>
              </a:rPr>
              <a:t> X et Z ». 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140" y="509257"/>
            <a:ext cx="3996258" cy="3679246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15824E5-13BE-4F06-82B4-A7A16F6D8FCF}"/>
              </a:ext>
            </a:extLst>
          </p:cNvPr>
          <p:cNvSpPr txBox="1"/>
          <p:nvPr/>
        </p:nvSpPr>
        <p:spPr>
          <a:xfrm>
            <a:off x="211733" y="2348880"/>
            <a:ext cx="31053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fr-FR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Réputation de frivolité</a:t>
            </a:r>
            <a:endParaRPr lang="cs-CZ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4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90FE303-B909-4371-9400-58FAE26D3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5024"/>
            <a:ext cx="12179926" cy="2711589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2F4EB861-F630-42F1-918D-3AB86EC12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56" y="485998"/>
            <a:ext cx="8996530" cy="284884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7840" tIns="4761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À</a:t>
            </a:r>
            <a:r>
              <a:rPr lang="cs-CZ" altLang="fr-FR" sz="2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la </a:t>
            </a:r>
            <a:r>
              <a:rPr lang="cs-CZ" altLang="fr-FR" sz="2000" b="1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recherche</a:t>
            </a:r>
            <a:r>
              <a:rPr lang="cs-CZ" altLang="fr-FR" sz="2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altLang="fr-FR" sz="2000" b="1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du</a:t>
            </a:r>
            <a:r>
              <a:rPr lang="cs-CZ" altLang="fr-FR" sz="2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altLang="fr-FR" sz="2000" b="1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temps</a:t>
            </a:r>
            <a:r>
              <a:rPr lang="cs-CZ" altLang="fr-FR" sz="2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perdu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fr-FR" altLang="fr-FR" sz="1800" b="0" i="1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3" tooltip="Du côté de chez Swann"/>
              </a:rPr>
              <a:t> Du côté de chez Swann</a:t>
            </a:r>
            <a:r>
              <a:rPr kumimoji="0" lang="fr-FR" altLang="fr-FR" sz="1800" b="0" i="0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r>
              <a:rPr kumimoji="0" lang="fr-FR" altLang="fr-FR" sz="1800" b="0" i="0" strike="noStrike" cap="none" normalizeH="0" baseline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kumimoji="0" lang="cs-CZ" altLang="fr-FR" sz="1800" b="0" i="0" strike="noStrike" cap="none" normalizeH="0" baseline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1913</a:t>
            </a:r>
            <a:r>
              <a:rPr kumimoji="0" lang="fr-FR" altLang="fr-FR" sz="1800" b="0" i="0" strike="noStrike" cap="none" normalizeH="0" baseline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  <a:r>
              <a:rPr kumimoji="0" lang="fr-FR" altLang="fr-FR" sz="1800" b="0" i="0" strike="noStrike" cap="none" normalizeH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version modifiée en 1919</a:t>
            </a:r>
            <a:r>
              <a:rPr kumimoji="0" lang="fr-FR" altLang="fr-FR" sz="1800" b="0" i="0" strike="noStrike" cap="none" normalizeH="0" baseline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fr-FR" altLang="fr-FR" sz="1800" b="0" i="1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4" tooltip="À l'ombre des jeunes filles en fleurs"/>
              </a:rPr>
              <a:t> À l'ombre des jeunes filles en fleurs</a:t>
            </a:r>
            <a:r>
              <a:rPr kumimoji="0" lang="fr-FR" altLang="fr-FR" sz="1800" b="0" i="0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r>
              <a:rPr kumimoji="0" lang="fr-FR" altLang="fr-FR" sz="1800" b="0" i="0" strike="noStrike" cap="none" normalizeH="0" baseline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(1919)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fr-FR" altLang="fr-FR" sz="1800" b="0" i="1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5" tooltip="Le Côté de Guermantes"/>
              </a:rPr>
              <a:t> Le Côté de Guermantes</a:t>
            </a:r>
            <a:r>
              <a:rPr kumimoji="0" lang="fr-FR" altLang="fr-FR" sz="1800" b="0" i="0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r>
              <a:rPr kumimoji="0" lang="fr-FR" altLang="fr-FR" sz="1800" b="0" i="0" strike="noStrike" cap="none" normalizeH="0" baseline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(en deux volumes, 1920-21)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</a:pPr>
            <a:r>
              <a:rPr kumimoji="0" lang="fr-FR" altLang="fr-FR" sz="1800" b="0" i="1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6" tooltip="Sodome et Gomorrhe (Proust)"/>
              </a:rPr>
              <a:t> Sodome et Gomorrhe I et II</a:t>
            </a:r>
            <a:r>
              <a:rPr kumimoji="0" lang="fr-FR" altLang="fr-FR" sz="1800" b="0" i="0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r>
              <a:rPr lang="fr-FR" altLang="fr-FR" sz="1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(en deux volumes, 1920-21)</a:t>
            </a:r>
            <a:endParaRPr kumimoji="0" lang="fr-FR" altLang="fr-FR" sz="1800" b="0" i="0" strike="noStrike" cap="none" normalizeH="0" baseline="0" dirty="0">
              <a:ln>
                <a:noFill/>
              </a:ln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5"/>
              <a:tabLst/>
            </a:pPr>
            <a:r>
              <a:rPr kumimoji="0" lang="fr-FR" altLang="fr-FR" sz="1800" b="0" i="1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7" tooltip="La Prisonnière (roman)"/>
              </a:rPr>
              <a:t> La Prisonnière</a:t>
            </a:r>
            <a:r>
              <a:rPr kumimoji="0" lang="fr-FR" altLang="fr-FR" sz="1800" b="0" i="0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r>
              <a:rPr kumimoji="0" lang="fr-FR" altLang="fr-FR" sz="1800" b="0" i="0" strike="noStrike" cap="none" normalizeH="0" baseline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(posth. 1923)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6"/>
              <a:tabLst/>
            </a:pPr>
            <a:r>
              <a:rPr kumimoji="0" lang="fr-FR" altLang="fr-FR" sz="1800" b="0" i="1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8" tooltip="Albertine disparue"/>
              </a:rPr>
              <a:t> Albertine disparue</a:t>
            </a:r>
            <a:r>
              <a:rPr kumimoji="0" lang="fr-FR" altLang="fr-FR" sz="1800" b="0" i="0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r>
              <a:rPr kumimoji="0" lang="fr-FR" altLang="fr-FR" sz="1800" b="0" i="0" strike="noStrike" cap="none" normalizeH="0" baseline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(posth. 1925 ; titre original : </a:t>
            </a:r>
            <a:r>
              <a:rPr kumimoji="0" lang="fr-FR" altLang="fr-FR" sz="1800" b="0" i="1" strike="noStrike" cap="none" normalizeH="0" baseline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 Fugitive</a:t>
            </a:r>
            <a:r>
              <a:rPr kumimoji="0" lang="fr-FR" altLang="fr-FR" sz="1800" b="0" i="0" strike="noStrike" cap="none" normalizeH="0" baseline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7"/>
              <a:tabLst/>
            </a:pPr>
            <a:r>
              <a:rPr kumimoji="0" lang="fr-FR" altLang="fr-FR" sz="1800" b="0" i="1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9" tooltip="Le Temps retrouvé"/>
              </a:rPr>
              <a:t> Le Temps retrouvé</a:t>
            </a:r>
            <a:r>
              <a:rPr kumimoji="0" lang="fr-FR" altLang="fr-FR" sz="1800" b="0" i="0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r>
              <a:rPr kumimoji="0" lang="fr-FR" altLang="fr-FR" sz="1800" b="0" i="0" strike="noStrike" cap="none" normalizeH="0" baseline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(posth. 1927)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84A56E9-764A-46F2-AFB8-063F0B69C5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6700" y="332656"/>
            <a:ext cx="2844946" cy="276874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02835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8946A2A-4374-4826-B499-DC3D01AC714C}"/>
              </a:ext>
            </a:extLst>
          </p:cNvPr>
          <p:cNvSpPr txBox="1"/>
          <p:nvPr/>
        </p:nvSpPr>
        <p:spPr>
          <a:xfrm>
            <a:off x="4726260" y="836712"/>
            <a:ext cx="6862836" cy="46782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véritable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somme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: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roman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trace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simultanément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initiation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initiation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l’art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C’est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aussi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roman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critique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mesure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où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Proust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y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intègre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étroitement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théorie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littérature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fiction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(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Grande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admiration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pour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Mallarmé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: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l’idée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qu’un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Livre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puisse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contenir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toute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l’ambition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d’un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écrivain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déchiffrer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symboles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monde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.)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livre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idéal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Proust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dont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question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Recherche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= à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peu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près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livre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idéal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Mallarmé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1800" b="1" dirty="0">
              <a:solidFill>
                <a:schemeClr val="bg2">
                  <a:lumMod val="25000"/>
                </a:schemeClr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critiques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considèrent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roman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moderne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contemporain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commence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avec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Marcel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Proust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émerveillés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style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composé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phrases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très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longues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pareilles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respiration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laquelle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« 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s’embarque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21181BD-C5B2-4BE6-A275-7A81C992EE9C}"/>
              </a:ext>
            </a:extLst>
          </p:cNvPr>
          <p:cNvSpPr/>
          <p:nvPr/>
        </p:nvSpPr>
        <p:spPr>
          <a:xfrm>
            <a:off x="0" y="0"/>
            <a:ext cx="4150196" cy="63093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err="1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ADB33A2-9BF8-4155-8DED-623169443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16" y="188640"/>
            <a:ext cx="3818381" cy="212178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C29A801-036D-48C7-B465-59D9ADF8C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16" y="2410599"/>
            <a:ext cx="3818381" cy="2155106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36E26B8-CE06-4F0B-A7C0-7E2E41C56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070" y="4694633"/>
            <a:ext cx="1850055" cy="148575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19509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E84DE26-CC46-41BC-9E3E-DA051CE46A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05780" y="438521"/>
            <a:ext cx="2191653" cy="299047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E37A7D1-809E-406B-BFD0-3FC3B0305149}"/>
              </a:ext>
            </a:extLst>
          </p:cNvPr>
          <p:cNvSpPr txBox="1"/>
          <p:nvPr/>
        </p:nvSpPr>
        <p:spPr>
          <a:xfrm>
            <a:off x="336864" y="3645024"/>
            <a:ext cx="23294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Henri Bergson </a:t>
            </a:r>
          </a:p>
          <a:p>
            <a:pPr algn="ctr"/>
            <a:r>
              <a:rPr lang="fr-FR" sz="1800" dirty="0">
                <a:latin typeface="Verdana" panose="020B0604030504040204" pitchFamily="34" charset="0"/>
                <a:ea typeface="Verdana" panose="020B0604030504040204" pitchFamily="34" charset="0"/>
              </a:rPr>
              <a:t>(1859-1941)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4CF2380-D2E7-4B60-9BEC-A0E1C3F1B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577" y="1151459"/>
            <a:ext cx="2737810" cy="4555079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03BE3B2-4F10-4AF9-9B7D-5830C8214D0B}"/>
              </a:ext>
            </a:extLst>
          </p:cNvPr>
          <p:cNvSpPr txBox="1"/>
          <p:nvPr/>
        </p:nvSpPr>
        <p:spPr>
          <a:xfrm>
            <a:off x="5950396" y="2906360"/>
            <a:ext cx="6096000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Essai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données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immédiates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conscience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(1889) 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Proust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sensible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avant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deux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notions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: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 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DURÉE</a:t>
            </a:r>
            <a:r>
              <a:rPr lang="fr-FR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et la 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</a:t>
            </a:r>
            <a:r>
              <a:rPr lang="cs-CZ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MOIRE</a:t>
            </a:r>
            <a:endParaRPr lang="fr-FR" sz="2800" b="1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623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E6166E14-E8C6-46C4-9854-90031AD2EF95}"/>
              </a:ext>
            </a:extLst>
          </p:cNvPr>
          <p:cNvSpPr/>
          <p:nvPr/>
        </p:nvSpPr>
        <p:spPr>
          <a:xfrm>
            <a:off x="6814492" y="0"/>
            <a:ext cx="5374333" cy="63093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err="1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2CC33FA-1693-4A1D-92CE-C388C6695EB5}"/>
              </a:ext>
            </a:extLst>
          </p:cNvPr>
          <p:cNvSpPr txBox="1"/>
          <p:nvPr/>
        </p:nvSpPr>
        <p:spPr>
          <a:xfrm>
            <a:off x="386130" y="547413"/>
            <a:ext cx="6100762" cy="53553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Approche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scientifique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: 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</a:t>
            </a:r>
            <a:r>
              <a:rPr lang="fr-FR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temps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mesuré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l’espace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trajectoire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d’une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aiguille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montre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n’est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jamais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continu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juste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succession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d’instants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indépendants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. U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approche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avons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héritée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physique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mécanique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autres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disciplines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repris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modèle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spatial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psychologie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également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conception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mécanique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sentiments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qui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deviennent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plus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« 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grands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plus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« 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petits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qui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supplantent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mutuellement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qui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luttent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contre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autres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Tête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=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sorte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d’armoire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tiroirs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où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idées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sentiments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placent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selon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certains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règles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Selon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Bergson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science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sens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commun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tendent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« 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spatialiser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faits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conscience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», à « 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confondre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l’extensif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avec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l’intensif</a:t>
            </a:r>
            <a:r>
              <a:rPr lang="ru-RU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A0398E8-C27B-4064-BD39-749AD4FE4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748" y="263971"/>
            <a:ext cx="2787793" cy="29020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4A14E3F-CE7F-408D-A0B6-D3EA5BA7E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424" y="2492896"/>
            <a:ext cx="1759040" cy="360698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D04DDCE-6524-4E43-9F14-75A3E0A6C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780" y="3452614"/>
            <a:ext cx="1969961" cy="245011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7D541178-84B4-47E9-B7E2-E492377AAE7F}"/>
              </a:ext>
            </a:extLst>
          </p:cNvPr>
          <p:cNvSpPr/>
          <p:nvPr/>
        </p:nvSpPr>
        <p:spPr>
          <a:xfrm>
            <a:off x="11232725" y="3452614"/>
            <a:ext cx="144016" cy="262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err="1"/>
          </a:p>
        </p:txBody>
      </p:sp>
    </p:spTree>
    <p:extLst>
      <p:ext uri="{BB962C8B-B14F-4D97-AF65-F5344CB8AC3E}">
        <p14:creationId xmlns:p14="http://schemas.microsoft.com/office/powerpoint/2010/main" val="1181054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zentace s přehledem plánování projektu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98000"/>
              </a:schemeClr>
            </a:duotone>
          </a:blip>
          <a:tile tx="0" ty="0" sx="100000" sy="100000" flip="none" algn="ctr"/>
        </a:blipFill>
      </a:bgFillStyleLst>
    </a:fmtScheme>
  </a:themeElements>
  <a:objectDefaults>
    <a:spDef>
      <a:spPr>
        <a:solidFill>
          <a:schemeClr val="accent1">
            <a:lumMod val="50000"/>
          </a:schemeClr>
        </a:solidFill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accent1">
              <a:lumMod val="20000"/>
              <a:lumOff val="80000"/>
            </a:schemeClr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6713248_TF03460544" id="{5586731F-0A0E-47BA-BC9A-788DD7616C71}" vid="{18CFE966-F960-4FE1-8F7F-CFA7E96CE738}"/>
    </a:ext>
  </a:extLst>
</a:theme>
</file>

<file path=ppt/theme/theme2.xml><?xml version="1.0" encoding="utf-8"?>
<a:theme xmlns:a="http://schemas.openxmlformats.org/drawingml/2006/main" name="Motiv Offic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s přehledem plánování obchodního projektu</Template>
  <TotalTime>418</TotalTime>
  <Words>1012</Words>
  <Application>Microsoft Office PowerPoint</Application>
  <PresentationFormat>Vlastní</PresentationFormat>
  <Paragraphs>239</Paragraphs>
  <Slides>29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7" baseType="lpstr">
      <vt:lpstr>Arial</vt:lpstr>
      <vt:lpstr>Calibri</vt:lpstr>
      <vt:lpstr>StarSymbol</vt:lpstr>
      <vt:lpstr>Symbol</vt:lpstr>
      <vt:lpstr>Times New Roman</vt:lpstr>
      <vt:lpstr>Verdana</vt:lpstr>
      <vt:lpstr>Wingdings</vt:lpstr>
      <vt:lpstr>Prezentace s přehledem plánování projektu</vt:lpstr>
      <vt:lpstr>Roman de la première moitié du XXe siècle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 de la première moitié du XXe siècle</dc:title>
  <dc:creator>Eva Voldřichová Beránková</dc:creator>
  <cp:lastModifiedBy>Eva Voldřichová Beránková</cp:lastModifiedBy>
  <cp:revision>137</cp:revision>
  <dcterms:created xsi:type="dcterms:W3CDTF">2020-12-16T08:58:55Z</dcterms:created>
  <dcterms:modified xsi:type="dcterms:W3CDTF">2020-12-22T14:30:32Z</dcterms:modified>
</cp:coreProperties>
</file>