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8" r:id="rId12"/>
    <p:sldId id="266" r:id="rId13"/>
    <p:sldId id="269" r:id="rId14"/>
    <p:sldId id="267" r:id="rId15"/>
    <p:sldId id="270" r:id="rId16"/>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38" autoAdjust="0"/>
    <p:restoredTop sz="94660"/>
  </p:normalViewPr>
  <p:slideViewPr>
    <p:cSldViewPr snapToGrid="0">
      <p:cViewPr varScale="1">
        <p:scale>
          <a:sx n="65" d="100"/>
          <a:sy n="65" d="100"/>
        </p:scale>
        <p:origin x="68" y="1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smtClean="0"/>
              <a:t>Kliknutím lze upravit styl.</a:t>
            </a:r>
            <a:endParaRPr lang="cs-CZ"/>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můžete upravit styl předlohy.</a:t>
            </a:r>
            <a:endParaRPr lang="cs-CZ"/>
          </a:p>
        </p:txBody>
      </p:sp>
      <p:sp>
        <p:nvSpPr>
          <p:cNvPr id="4" name="Zástupný symbol pro datum 3"/>
          <p:cNvSpPr>
            <a:spLocks noGrp="1"/>
          </p:cNvSpPr>
          <p:nvPr>
            <p:ph type="dt" sz="half" idx="10"/>
          </p:nvPr>
        </p:nvSpPr>
        <p:spPr/>
        <p:txBody>
          <a:bodyPr/>
          <a:lstStyle/>
          <a:p>
            <a:fld id="{2458CFDB-C95E-4E64-9662-4E8CF21CF76B}" type="datetimeFigureOut">
              <a:rPr lang="cs-CZ" smtClean="0"/>
              <a:t>13.11.2018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D60008F-8FC1-459E-8D8C-688FF38208C7}" type="slidenum">
              <a:rPr lang="cs-CZ" smtClean="0"/>
              <a:t>‹#›</a:t>
            </a:fld>
            <a:endParaRPr lang="cs-CZ"/>
          </a:p>
        </p:txBody>
      </p:sp>
    </p:spTree>
    <p:extLst>
      <p:ext uri="{BB962C8B-B14F-4D97-AF65-F5344CB8AC3E}">
        <p14:creationId xmlns:p14="http://schemas.microsoft.com/office/powerpoint/2010/main" val="31592876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2458CFDB-C95E-4E64-9662-4E8CF21CF76B}" type="datetimeFigureOut">
              <a:rPr lang="cs-CZ" smtClean="0"/>
              <a:t>13.11.2018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D60008F-8FC1-459E-8D8C-688FF38208C7}" type="slidenum">
              <a:rPr lang="cs-CZ" smtClean="0"/>
              <a:t>‹#›</a:t>
            </a:fld>
            <a:endParaRPr lang="cs-CZ"/>
          </a:p>
        </p:txBody>
      </p:sp>
    </p:spTree>
    <p:extLst>
      <p:ext uri="{BB962C8B-B14F-4D97-AF65-F5344CB8AC3E}">
        <p14:creationId xmlns:p14="http://schemas.microsoft.com/office/powerpoint/2010/main" val="37142740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2458CFDB-C95E-4E64-9662-4E8CF21CF76B}" type="datetimeFigureOut">
              <a:rPr lang="cs-CZ" smtClean="0"/>
              <a:t>13.11.2018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D60008F-8FC1-459E-8D8C-688FF38208C7}" type="slidenum">
              <a:rPr lang="cs-CZ" smtClean="0"/>
              <a:t>‹#›</a:t>
            </a:fld>
            <a:endParaRPr lang="cs-CZ"/>
          </a:p>
        </p:txBody>
      </p:sp>
    </p:spTree>
    <p:extLst>
      <p:ext uri="{BB962C8B-B14F-4D97-AF65-F5344CB8AC3E}">
        <p14:creationId xmlns:p14="http://schemas.microsoft.com/office/powerpoint/2010/main" val="15662592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2458CFDB-C95E-4E64-9662-4E8CF21CF76B}" type="datetimeFigureOut">
              <a:rPr lang="cs-CZ" smtClean="0"/>
              <a:t>13.11.2018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D60008F-8FC1-459E-8D8C-688FF38208C7}" type="slidenum">
              <a:rPr lang="cs-CZ" smtClean="0"/>
              <a:t>‹#›</a:t>
            </a:fld>
            <a:endParaRPr lang="cs-CZ"/>
          </a:p>
        </p:txBody>
      </p:sp>
    </p:spTree>
    <p:extLst>
      <p:ext uri="{BB962C8B-B14F-4D97-AF65-F5344CB8AC3E}">
        <p14:creationId xmlns:p14="http://schemas.microsoft.com/office/powerpoint/2010/main" val="19317356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smtClean="0"/>
              <a:t>Kliknutím lze upravit styl.</a:t>
            </a:r>
            <a:endParaRPr lang="cs-CZ"/>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smtClean="0"/>
              <a:t>Upravte styly předlohy textu.</a:t>
            </a:r>
          </a:p>
        </p:txBody>
      </p:sp>
      <p:sp>
        <p:nvSpPr>
          <p:cNvPr id="4" name="Zástupný symbol pro datum 3"/>
          <p:cNvSpPr>
            <a:spLocks noGrp="1"/>
          </p:cNvSpPr>
          <p:nvPr>
            <p:ph type="dt" sz="half" idx="10"/>
          </p:nvPr>
        </p:nvSpPr>
        <p:spPr/>
        <p:txBody>
          <a:bodyPr/>
          <a:lstStyle/>
          <a:p>
            <a:fld id="{2458CFDB-C95E-4E64-9662-4E8CF21CF76B}" type="datetimeFigureOut">
              <a:rPr lang="cs-CZ" smtClean="0"/>
              <a:t>13.11.2018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D60008F-8FC1-459E-8D8C-688FF38208C7}" type="slidenum">
              <a:rPr lang="cs-CZ" smtClean="0"/>
              <a:t>‹#›</a:t>
            </a:fld>
            <a:endParaRPr lang="cs-CZ"/>
          </a:p>
        </p:txBody>
      </p:sp>
    </p:spTree>
    <p:extLst>
      <p:ext uri="{BB962C8B-B14F-4D97-AF65-F5344CB8AC3E}">
        <p14:creationId xmlns:p14="http://schemas.microsoft.com/office/powerpoint/2010/main" val="18813756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838200" y="1825625"/>
            <a:ext cx="5181600" cy="435133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6172200" y="1825625"/>
            <a:ext cx="5181600" cy="435133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2458CFDB-C95E-4E64-9662-4E8CF21CF76B}" type="datetimeFigureOut">
              <a:rPr lang="cs-CZ" smtClean="0"/>
              <a:t>13.11.2018</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AD60008F-8FC1-459E-8D8C-688FF38208C7}" type="slidenum">
              <a:rPr lang="cs-CZ" smtClean="0"/>
              <a:t>‹#›</a:t>
            </a:fld>
            <a:endParaRPr lang="cs-CZ"/>
          </a:p>
        </p:txBody>
      </p:sp>
    </p:spTree>
    <p:extLst>
      <p:ext uri="{BB962C8B-B14F-4D97-AF65-F5344CB8AC3E}">
        <p14:creationId xmlns:p14="http://schemas.microsoft.com/office/powerpoint/2010/main" val="6282436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smtClean="0"/>
              <a:t>Kliknutím lze upravit styl.</a:t>
            </a:r>
            <a:endParaRPr lang="cs-CZ"/>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2458CFDB-C95E-4E64-9662-4E8CF21CF76B}" type="datetimeFigureOut">
              <a:rPr lang="cs-CZ" smtClean="0"/>
              <a:t>13.11.2018</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AD60008F-8FC1-459E-8D8C-688FF38208C7}" type="slidenum">
              <a:rPr lang="cs-CZ" smtClean="0"/>
              <a:t>‹#›</a:t>
            </a:fld>
            <a:endParaRPr lang="cs-CZ"/>
          </a:p>
        </p:txBody>
      </p:sp>
    </p:spTree>
    <p:extLst>
      <p:ext uri="{BB962C8B-B14F-4D97-AF65-F5344CB8AC3E}">
        <p14:creationId xmlns:p14="http://schemas.microsoft.com/office/powerpoint/2010/main" val="24148133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2458CFDB-C95E-4E64-9662-4E8CF21CF76B}" type="datetimeFigureOut">
              <a:rPr lang="cs-CZ" smtClean="0"/>
              <a:t>13.11.2018</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AD60008F-8FC1-459E-8D8C-688FF38208C7}" type="slidenum">
              <a:rPr lang="cs-CZ" smtClean="0"/>
              <a:t>‹#›</a:t>
            </a:fld>
            <a:endParaRPr lang="cs-CZ"/>
          </a:p>
        </p:txBody>
      </p:sp>
    </p:spTree>
    <p:extLst>
      <p:ext uri="{BB962C8B-B14F-4D97-AF65-F5344CB8AC3E}">
        <p14:creationId xmlns:p14="http://schemas.microsoft.com/office/powerpoint/2010/main" val="37687378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2458CFDB-C95E-4E64-9662-4E8CF21CF76B}" type="datetimeFigureOut">
              <a:rPr lang="cs-CZ" smtClean="0"/>
              <a:t>13.11.2018</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AD60008F-8FC1-459E-8D8C-688FF38208C7}" type="slidenum">
              <a:rPr lang="cs-CZ" smtClean="0"/>
              <a:t>‹#›</a:t>
            </a:fld>
            <a:endParaRPr lang="cs-CZ"/>
          </a:p>
        </p:txBody>
      </p:sp>
    </p:spTree>
    <p:extLst>
      <p:ext uri="{BB962C8B-B14F-4D97-AF65-F5344CB8AC3E}">
        <p14:creationId xmlns:p14="http://schemas.microsoft.com/office/powerpoint/2010/main" val="34210490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sp>
        <p:nvSpPr>
          <p:cNvPr id="5" name="Zástupný symbol pro datum 4"/>
          <p:cNvSpPr>
            <a:spLocks noGrp="1"/>
          </p:cNvSpPr>
          <p:nvPr>
            <p:ph type="dt" sz="half" idx="10"/>
          </p:nvPr>
        </p:nvSpPr>
        <p:spPr/>
        <p:txBody>
          <a:bodyPr/>
          <a:lstStyle/>
          <a:p>
            <a:fld id="{2458CFDB-C95E-4E64-9662-4E8CF21CF76B}" type="datetimeFigureOut">
              <a:rPr lang="cs-CZ" smtClean="0"/>
              <a:t>13.11.2018</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AD60008F-8FC1-459E-8D8C-688FF38208C7}" type="slidenum">
              <a:rPr lang="cs-CZ" smtClean="0"/>
              <a:t>‹#›</a:t>
            </a:fld>
            <a:endParaRPr lang="cs-CZ"/>
          </a:p>
        </p:txBody>
      </p:sp>
    </p:spTree>
    <p:extLst>
      <p:ext uri="{BB962C8B-B14F-4D97-AF65-F5344CB8AC3E}">
        <p14:creationId xmlns:p14="http://schemas.microsoft.com/office/powerpoint/2010/main" val="25638980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sp>
        <p:nvSpPr>
          <p:cNvPr id="5" name="Zástupný symbol pro datum 4"/>
          <p:cNvSpPr>
            <a:spLocks noGrp="1"/>
          </p:cNvSpPr>
          <p:nvPr>
            <p:ph type="dt" sz="half" idx="10"/>
          </p:nvPr>
        </p:nvSpPr>
        <p:spPr/>
        <p:txBody>
          <a:bodyPr/>
          <a:lstStyle/>
          <a:p>
            <a:fld id="{2458CFDB-C95E-4E64-9662-4E8CF21CF76B}" type="datetimeFigureOut">
              <a:rPr lang="cs-CZ" smtClean="0"/>
              <a:t>13.11.2018</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AD60008F-8FC1-459E-8D8C-688FF38208C7}" type="slidenum">
              <a:rPr lang="cs-CZ" smtClean="0"/>
              <a:t>‹#›</a:t>
            </a:fld>
            <a:endParaRPr lang="cs-CZ"/>
          </a:p>
        </p:txBody>
      </p:sp>
    </p:spTree>
    <p:extLst>
      <p:ext uri="{BB962C8B-B14F-4D97-AF65-F5344CB8AC3E}">
        <p14:creationId xmlns:p14="http://schemas.microsoft.com/office/powerpoint/2010/main" val="16613031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458CFDB-C95E-4E64-9662-4E8CF21CF76B}" type="datetimeFigureOut">
              <a:rPr lang="cs-CZ" smtClean="0"/>
              <a:t>13.11.2018</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D60008F-8FC1-459E-8D8C-688FF38208C7}" type="slidenum">
              <a:rPr lang="cs-CZ" smtClean="0"/>
              <a:t>‹#›</a:t>
            </a:fld>
            <a:endParaRPr lang="cs-CZ"/>
          </a:p>
        </p:txBody>
      </p:sp>
    </p:spTree>
    <p:extLst>
      <p:ext uri="{BB962C8B-B14F-4D97-AF65-F5344CB8AC3E}">
        <p14:creationId xmlns:p14="http://schemas.microsoft.com/office/powerpoint/2010/main" val="25999579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smtClean="0">
                <a:latin typeface="Times New Roman" panose="02020603050405020304" pitchFamily="18" charset="0"/>
                <a:cs typeface="Times New Roman" panose="02020603050405020304" pitchFamily="18" charset="0"/>
              </a:rPr>
              <a:t>Nietzscheho archeologie morálky</a:t>
            </a:r>
            <a:endParaRPr lang="cs-CZ" dirty="0">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1"/>
          </p:nvPr>
        </p:nvSpPr>
        <p:spPr/>
        <p:txBody>
          <a:bodyPr/>
          <a:lstStyle/>
          <a:p>
            <a:r>
              <a:rPr lang="cs-CZ" dirty="0" smtClean="0">
                <a:latin typeface="Times New Roman" panose="02020603050405020304" pitchFamily="18" charset="0"/>
                <a:cs typeface="Times New Roman" panose="02020603050405020304" pitchFamily="18" charset="0"/>
              </a:rPr>
              <a:t>A kde byl Bůh…</a:t>
            </a:r>
            <a:endParaRPr lang="cs-CZ"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227807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smtClean="0">
                <a:latin typeface="Times New Roman" panose="02020603050405020304" pitchFamily="18" charset="0"/>
                <a:cs typeface="Times New Roman" panose="02020603050405020304" pitchFamily="18" charset="0"/>
              </a:rPr>
              <a:t>Křesťanství je stejně jen Pavlův výmysl.</a:t>
            </a:r>
            <a:endParaRPr lang="cs-CZ"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p:txBody>
          <a:bodyPr/>
          <a:lstStyle/>
          <a:p>
            <a:pPr marL="0" indent="0" algn="just">
              <a:buNone/>
            </a:pPr>
            <a:r>
              <a:rPr lang="cs-CZ" dirty="0" smtClean="0">
                <a:latin typeface="Times New Roman" panose="02020603050405020304" pitchFamily="18" charset="0"/>
                <a:cs typeface="Times New Roman" panose="02020603050405020304" pitchFamily="18" charset="0"/>
              </a:rPr>
              <a:t>Pavel, nikoliv Ježíš formuluje křesťanství jako univerzální náboženství. Zaměřuje se výlučně na </a:t>
            </a:r>
            <a:r>
              <a:rPr lang="cs-CZ" b="1" dirty="0" smtClean="0">
                <a:latin typeface="Times New Roman" panose="02020603050405020304" pitchFamily="18" charset="0"/>
                <a:cs typeface="Times New Roman" panose="02020603050405020304" pitchFamily="18" charset="0"/>
              </a:rPr>
              <a:t>smrt</a:t>
            </a:r>
            <a:r>
              <a:rPr lang="cs-CZ" dirty="0" smtClean="0">
                <a:latin typeface="Times New Roman" panose="02020603050405020304" pitchFamily="18" charset="0"/>
                <a:cs typeface="Times New Roman" panose="02020603050405020304" pitchFamily="18" charset="0"/>
              </a:rPr>
              <a:t>, nikoliv na Ježíšův život. Touží ovládnout křesťanství tím, že </a:t>
            </a:r>
            <a:r>
              <a:rPr lang="cs-CZ" b="1" dirty="0" smtClean="0">
                <a:latin typeface="Times New Roman" panose="02020603050405020304" pitchFamily="18" charset="0"/>
                <a:cs typeface="Times New Roman" panose="02020603050405020304" pitchFamily="18" charset="0"/>
              </a:rPr>
              <a:t>zvrátí řecké hodnoty</a:t>
            </a:r>
            <a:r>
              <a:rPr lang="cs-CZ" dirty="0" smtClean="0">
                <a:latin typeface="Times New Roman" panose="02020603050405020304" pitchFamily="18" charset="0"/>
                <a:cs typeface="Times New Roman" panose="02020603050405020304" pitchFamily="18" charset="0"/>
              </a:rPr>
              <a:t>. Právě zde </a:t>
            </a:r>
            <a:r>
              <a:rPr lang="cs-CZ" b="1" dirty="0" smtClean="0">
                <a:latin typeface="Times New Roman" panose="02020603050405020304" pitchFamily="18" charset="0"/>
                <a:cs typeface="Times New Roman" panose="02020603050405020304" pitchFamily="18" charset="0"/>
              </a:rPr>
              <a:t>povstávají otroci</a:t>
            </a:r>
            <a:r>
              <a:rPr lang="cs-CZ" dirty="0" smtClean="0">
                <a:latin typeface="Times New Roman" panose="02020603050405020304" pitchFamily="18" charset="0"/>
                <a:cs typeface="Times New Roman" panose="02020603050405020304" pitchFamily="18" charset="0"/>
              </a:rPr>
              <a:t>. </a:t>
            </a:r>
            <a:r>
              <a:rPr lang="cs-CZ" b="1" dirty="0" smtClean="0">
                <a:latin typeface="Times New Roman" panose="02020603050405020304" pitchFamily="18" charset="0"/>
                <a:cs typeface="Times New Roman" panose="02020603050405020304" pitchFamily="18" charset="0"/>
              </a:rPr>
              <a:t>Pavel poníží moudrost světa ve prospěch zásvětních hodnot</a:t>
            </a:r>
            <a:r>
              <a:rPr lang="cs-CZ" dirty="0" smtClean="0">
                <a:latin typeface="Times New Roman" panose="02020603050405020304" pitchFamily="18" charset="0"/>
                <a:cs typeface="Times New Roman" panose="02020603050405020304" pitchFamily="18" charset="0"/>
              </a:rPr>
              <a:t>. </a:t>
            </a:r>
          </a:p>
          <a:p>
            <a:pPr marL="0" indent="0" algn="just">
              <a:buNone/>
            </a:pPr>
            <a:r>
              <a:rPr lang="cs-CZ" dirty="0" smtClean="0">
                <a:latin typeface="Times New Roman" panose="02020603050405020304" pitchFamily="18" charset="0"/>
                <a:cs typeface="Times New Roman" panose="02020603050405020304" pitchFamily="18" charset="0"/>
              </a:rPr>
              <a:t>Útočí tím na život sám: Křesťanství se stává Ne vůči všemu, co žije. Církev se stává „</a:t>
            </a:r>
            <a:r>
              <a:rPr lang="cs-CZ" b="1" dirty="0" smtClean="0">
                <a:latin typeface="Times New Roman" panose="02020603050405020304" pitchFamily="18" charset="0"/>
                <a:cs typeface="Times New Roman" panose="02020603050405020304" pitchFamily="18" charset="0"/>
              </a:rPr>
              <a:t>nepřítelem života</a:t>
            </a:r>
            <a:r>
              <a:rPr lang="cs-CZ" dirty="0" smtClean="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31934297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smtClean="0">
                <a:latin typeface="Times New Roman" panose="02020603050405020304" pitchFamily="18" charset="0"/>
                <a:cs typeface="Times New Roman" panose="02020603050405020304" pitchFamily="18" charset="0"/>
              </a:rPr>
              <a:t>Drzoun Pavel, apoštol pomsty</a:t>
            </a:r>
            <a:endParaRPr lang="cs-CZ"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p:txBody>
          <a:bodyPr>
            <a:normAutofit/>
          </a:bodyPr>
          <a:lstStyle/>
          <a:p>
            <a:pPr marL="0" indent="0" algn="just">
              <a:buNone/>
            </a:pPr>
            <a:r>
              <a:rPr lang="cs-CZ" dirty="0" smtClean="0">
                <a:latin typeface="Times New Roman" panose="02020603050405020304" pitchFamily="18" charset="0"/>
                <a:cs typeface="Times New Roman" panose="02020603050405020304" pitchFamily="18" charset="0"/>
              </a:rPr>
              <a:t>„Pavel </a:t>
            </a:r>
            <a:r>
              <a:rPr lang="cs-CZ" dirty="0">
                <a:latin typeface="Times New Roman" panose="02020603050405020304" pitchFamily="18" charset="0"/>
                <a:cs typeface="Times New Roman" panose="02020603050405020304" pitchFamily="18" charset="0"/>
              </a:rPr>
              <a:t>logizoval toto pojetí, tuto necudnost pojetí s onou </a:t>
            </a:r>
            <a:r>
              <a:rPr lang="cs-CZ" b="1" dirty="0">
                <a:latin typeface="Times New Roman" panose="02020603050405020304" pitchFamily="18" charset="0"/>
                <a:cs typeface="Times New Roman" panose="02020603050405020304" pitchFamily="18" charset="0"/>
              </a:rPr>
              <a:t>rabínskou drzostí</a:t>
            </a:r>
            <a:r>
              <a:rPr lang="cs-CZ" dirty="0">
                <a:latin typeface="Times New Roman" panose="02020603050405020304" pitchFamily="18" charset="0"/>
                <a:cs typeface="Times New Roman" panose="02020603050405020304" pitchFamily="18" charset="0"/>
              </a:rPr>
              <a:t>, kterou se vyznačuje ve </a:t>
            </a:r>
            <a:r>
              <a:rPr lang="cs-CZ" dirty="0" smtClean="0">
                <a:latin typeface="Times New Roman" panose="02020603050405020304" pitchFamily="18" charset="0"/>
                <a:cs typeface="Times New Roman" panose="02020603050405020304" pitchFamily="18" charset="0"/>
              </a:rPr>
              <a:t>všem, takto: „</a:t>
            </a:r>
            <a:r>
              <a:rPr lang="cs-CZ" b="1" dirty="0" smtClean="0">
                <a:latin typeface="Times New Roman" panose="02020603050405020304" pitchFamily="18" charset="0"/>
                <a:cs typeface="Times New Roman" panose="02020603050405020304" pitchFamily="18" charset="0"/>
              </a:rPr>
              <a:t>pakliže </a:t>
            </a:r>
            <a:r>
              <a:rPr lang="cs-CZ" b="1" dirty="0">
                <a:latin typeface="Times New Roman" panose="02020603050405020304" pitchFamily="18" charset="0"/>
                <a:cs typeface="Times New Roman" panose="02020603050405020304" pitchFamily="18" charset="0"/>
              </a:rPr>
              <a:t>Kristus nevstal z mrtvých, je naše víra </a:t>
            </a:r>
            <a:r>
              <a:rPr lang="cs-CZ" b="1" dirty="0" smtClean="0">
                <a:latin typeface="Times New Roman" panose="02020603050405020304" pitchFamily="18" charset="0"/>
                <a:cs typeface="Times New Roman" panose="02020603050405020304" pitchFamily="18" charset="0"/>
              </a:rPr>
              <a:t>lichá</a:t>
            </a:r>
            <a:r>
              <a:rPr lang="cs-CZ" dirty="0" smtClean="0">
                <a:latin typeface="Times New Roman" panose="02020603050405020304" pitchFamily="18" charset="0"/>
                <a:cs typeface="Times New Roman" panose="02020603050405020304" pitchFamily="18" charset="0"/>
              </a:rPr>
              <a:t>“. – A </a:t>
            </a:r>
            <a:r>
              <a:rPr lang="cs-CZ" dirty="0">
                <a:latin typeface="Times New Roman" panose="02020603050405020304" pitchFamily="18" charset="0"/>
                <a:cs typeface="Times New Roman" panose="02020603050405020304" pitchFamily="18" charset="0"/>
              </a:rPr>
              <a:t>rázem se stal z evangelia nejhanebnější ze </a:t>
            </a:r>
            <a:r>
              <a:rPr lang="cs-CZ" dirty="0" smtClean="0">
                <a:latin typeface="Times New Roman" panose="02020603050405020304" pitchFamily="18" charset="0"/>
                <a:cs typeface="Times New Roman" panose="02020603050405020304" pitchFamily="18" charset="0"/>
              </a:rPr>
              <a:t>všech nesplnitelných </a:t>
            </a:r>
            <a:r>
              <a:rPr lang="cs-CZ" dirty="0">
                <a:latin typeface="Times New Roman" panose="02020603050405020304" pitchFamily="18" charset="0"/>
                <a:cs typeface="Times New Roman" panose="02020603050405020304" pitchFamily="18" charset="0"/>
              </a:rPr>
              <a:t>slibů, nestoudné učení o osobní </a:t>
            </a:r>
            <a:r>
              <a:rPr lang="cs-CZ" dirty="0" smtClean="0">
                <a:latin typeface="Times New Roman" panose="02020603050405020304" pitchFamily="18" charset="0"/>
                <a:cs typeface="Times New Roman" panose="02020603050405020304" pitchFamily="18" charset="0"/>
              </a:rPr>
              <a:t>nesmrtelnosti!“</a:t>
            </a:r>
          </a:p>
          <a:p>
            <a:pPr marL="0" indent="0" algn="just">
              <a:buNone/>
            </a:pPr>
            <a:r>
              <a:rPr lang="cs-CZ" i="1" dirty="0" smtClean="0">
                <a:latin typeface="Times New Roman" panose="02020603050405020304" pitchFamily="18" charset="0"/>
                <a:cs typeface="Times New Roman" panose="02020603050405020304" pitchFamily="18" charset="0"/>
              </a:rPr>
              <a:t>Antikrist</a:t>
            </a:r>
            <a:r>
              <a:rPr lang="cs-CZ" dirty="0" smtClean="0">
                <a:latin typeface="Times New Roman" panose="02020603050405020304" pitchFamily="18" charset="0"/>
                <a:cs typeface="Times New Roman" panose="02020603050405020304" pitchFamily="18" charset="0"/>
              </a:rPr>
              <a:t>, § 41.</a:t>
            </a:r>
          </a:p>
          <a:p>
            <a:pPr marL="0" indent="0" algn="just">
              <a:buNone/>
            </a:pPr>
            <a:r>
              <a:rPr lang="cs-CZ" dirty="0" smtClean="0">
                <a:latin typeface="Times New Roman" panose="02020603050405020304" pitchFamily="18" charset="0"/>
                <a:cs typeface="Times New Roman" panose="02020603050405020304" pitchFamily="18" charset="0"/>
              </a:rPr>
              <a:t>„Pavel </a:t>
            </a:r>
            <a:r>
              <a:rPr lang="cs-CZ" dirty="0">
                <a:latin typeface="Times New Roman" panose="02020603050405020304" pitchFamily="18" charset="0"/>
                <a:cs typeface="Times New Roman" panose="02020603050405020304" pitchFamily="18" charset="0"/>
              </a:rPr>
              <a:t>prostě přeložil těžiště onoho celého života za </a:t>
            </a:r>
            <a:r>
              <a:rPr lang="cs-CZ" dirty="0" smtClean="0">
                <a:latin typeface="Times New Roman" panose="02020603050405020304" pitchFamily="18" charset="0"/>
                <a:cs typeface="Times New Roman" panose="02020603050405020304" pitchFamily="18" charset="0"/>
              </a:rPr>
              <a:t>tento život</a:t>
            </a:r>
            <a:r>
              <a:rPr lang="cs-CZ" dirty="0">
                <a:latin typeface="Times New Roman" panose="02020603050405020304" pitchFamily="18" charset="0"/>
                <a:cs typeface="Times New Roman" panose="02020603050405020304" pitchFamily="18" charset="0"/>
              </a:rPr>
              <a:t>, </a:t>
            </a:r>
            <a:r>
              <a:rPr lang="cs-CZ" dirty="0" smtClean="0">
                <a:latin typeface="Times New Roman" panose="02020603050405020304" pitchFamily="18" charset="0"/>
                <a:cs typeface="Times New Roman" panose="02020603050405020304" pitchFamily="18" charset="0"/>
              </a:rPr>
              <a:t>- </a:t>
            </a:r>
            <a:r>
              <a:rPr lang="cs-CZ" dirty="0">
                <a:latin typeface="Times New Roman" panose="02020603050405020304" pitchFamily="18" charset="0"/>
                <a:cs typeface="Times New Roman" panose="02020603050405020304" pitchFamily="18" charset="0"/>
              </a:rPr>
              <a:t>do lži o Ježíšově </a:t>
            </a:r>
            <a:r>
              <a:rPr lang="cs-CZ" dirty="0" smtClean="0">
                <a:latin typeface="Times New Roman" panose="02020603050405020304" pitchFamily="18" charset="0"/>
                <a:cs typeface="Times New Roman" panose="02020603050405020304" pitchFamily="18" charset="0"/>
              </a:rPr>
              <a:t>zmrtvýchvstání. </a:t>
            </a:r>
            <a:r>
              <a:rPr lang="cs-CZ" dirty="0">
                <a:latin typeface="Times New Roman" panose="02020603050405020304" pitchFamily="18" charset="0"/>
                <a:cs typeface="Times New Roman" panose="02020603050405020304" pitchFamily="18" charset="0"/>
              </a:rPr>
              <a:t>Nemohl v podstatě vůbec potřebovat život vykupitelův </a:t>
            </a:r>
            <a:r>
              <a:rPr lang="cs-CZ" dirty="0" smtClean="0">
                <a:latin typeface="Times New Roman" panose="02020603050405020304" pitchFamily="18" charset="0"/>
                <a:cs typeface="Times New Roman" panose="02020603050405020304" pitchFamily="18" charset="0"/>
              </a:rPr>
              <a:t>– potřeboval smrt </a:t>
            </a:r>
            <a:r>
              <a:rPr lang="cs-CZ" dirty="0">
                <a:latin typeface="Times New Roman" panose="02020603050405020304" pitchFamily="18" charset="0"/>
                <a:cs typeface="Times New Roman" panose="02020603050405020304" pitchFamily="18" charset="0"/>
              </a:rPr>
              <a:t>na kříži a ještě něco </a:t>
            </a:r>
            <a:r>
              <a:rPr lang="cs-CZ" dirty="0" smtClean="0">
                <a:latin typeface="Times New Roman" panose="02020603050405020304" pitchFamily="18" charset="0"/>
                <a:cs typeface="Times New Roman" panose="02020603050405020304" pitchFamily="18" charset="0"/>
              </a:rPr>
              <a:t>dalšího.“</a:t>
            </a:r>
          </a:p>
          <a:p>
            <a:pPr marL="0" indent="0" algn="just">
              <a:buNone/>
            </a:pPr>
            <a:r>
              <a:rPr lang="cs-CZ" i="1" dirty="0" smtClean="0">
                <a:latin typeface="Times New Roman" panose="02020603050405020304" pitchFamily="18" charset="0"/>
                <a:cs typeface="Times New Roman" panose="02020603050405020304" pitchFamily="18" charset="0"/>
              </a:rPr>
              <a:t>Antikrist</a:t>
            </a:r>
            <a:r>
              <a:rPr lang="cs-CZ" dirty="0" smtClean="0">
                <a:latin typeface="Times New Roman" panose="02020603050405020304" pitchFamily="18" charset="0"/>
                <a:cs typeface="Times New Roman" panose="02020603050405020304" pitchFamily="18" charset="0"/>
              </a:rPr>
              <a:t>, § 42</a:t>
            </a:r>
            <a:endParaRPr lang="cs-CZ"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173143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pPr algn="ctr"/>
            <a:r>
              <a:rPr lang="cs-CZ" dirty="0">
                <a:latin typeface="Times New Roman" panose="02020603050405020304" pitchFamily="18" charset="0"/>
                <a:cs typeface="Times New Roman" panose="02020603050405020304" pitchFamily="18" charset="0"/>
              </a:rPr>
              <a:t>Idiot Ježíš: „Existoval jediný křesťan, a ten zemřel na kříži.“ </a:t>
            </a:r>
            <a:br>
              <a:rPr lang="cs-CZ" dirty="0">
                <a:latin typeface="Times New Roman" panose="02020603050405020304" pitchFamily="18" charset="0"/>
                <a:cs typeface="Times New Roman" panose="02020603050405020304" pitchFamily="18" charset="0"/>
              </a:rPr>
            </a:br>
            <a:endParaRPr lang="cs-CZ"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p:txBody>
          <a:bodyPr>
            <a:normAutofit/>
          </a:bodyPr>
          <a:lstStyle/>
          <a:p>
            <a:pPr marL="0" indent="0" algn="just">
              <a:buNone/>
            </a:pPr>
            <a:r>
              <a:rPr lang="cs-CZ" dirty="0" smtClean="0">
                <a:latin typeface="Times New Roman" panose="02020603050405020304" pitchFamily="18" charset="0"/>
                <a:cs typeface="Times New Roman" panose="02020603050405020304" pitchFamily="18" charset="0"/>
              </a:rPr>
              <a:t>Ježíš je pro Nietzscheho „idiot“ ve smyslu Dostojevského idiota, ale i ve smyslu řeckého </a:t>
            </a:r>
            <a:r>
              <a:rPr lang="cs-CZ" i="1" dirty="0" err="1" smtClean="0">
                <a:latin typeface="Times New Roman" panose="02020603050405020304" pitchFamily="18" charset="0"/>
                <a:cs typeface="Times New Roman" panose="02020603050405020304" pitchFamily="18" charset="0"/>
              </a:rPr>
              <a:t>idiotés</a:t>
            </a:r>
            <a:r>
              <a:rPr lang="cs-CZ" dirty="0" smtClean="0">
                <a:latin typeface="Times New Roman" panose="02020603050405020304" pitchFamily="18" charset="0"/>
                <a:cs typeface="Times New Roman" panose="02020603050405020304" pitchFamily="18" charset="0"/>
              </a:rPr>
              <a:t> (znamenající soukromník), tj. ve smyslu člověka, který neměl své místo ve veřejném prostoru, a tak se potloukal s výběrčími daní, okupanty Svaté země, prostitutkami a těmi, kdo zrovna slavili. Pro Nietzscheho je to člověk mimo veškerý resentiment. Je to svobodný duch s rysy infantilnosti. Bezprostředně přijímá život, takový jaký je, rád chodí na svatby, rád popíjí a slaví.</a:t>
            </a:r>
          </a:p>
        </p:txBody>
      </p:sp>
    </p:spTree>
    <p:extLst>
      <p:ext uri="{BB962C8B-B14F-4D97-AF65-F5344CB8AC3E}">
        <p14:creationId xmlns:p14="http://schemas.microsoft.com/office/powerpoint/2010/main" val="3445900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smtClean="0">
                <a:latin typeface="Times New Roman" panose="02020603050405020304" pitchFamily="18" charset="0"/>
                <a:cs typeface="Times New Roman" panose="02020603050405020304" pitchFamily="18" charset="0"/>
              </a:rPr>
              <a:t>Ježíš svobodným duchem</a:t>
            </a:r>
            <a:endParaRPr lang="cs-CZ"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p:txBody>
          <a:bodyPr>
            <a:normAutofit/>
          </a:bodyPr>
          <a:lstStyle/>
          <a:p>
            <a:pPr marL="0" indent="0" algn="just">
              <a:buNone/>
            </a:pPr>
            <a:r>
              <a:rPr lang="pl-PL" dirty="0">
                <a:latin typeface="Times New Roman" panose="02020603050405020304" pitchFamily="18" charset="0"/>
                <a:cs typeface="Times New Roman" panose="02020603050405020304" pitchFamily="18" charset="0"/>
              </a:rPr>
              <a:t>„Mohli bychom zvát Ježíše, s </a:t>
            </a:r>
            <a:r>
              <a:rPr lang="cs-CZ" dirty="0">
                <a:latin typeface="Times New Roman" panose="02020603050405020304" pitchFamily="18" charset="0"/>
                <a:cs typeface="Times New Roman" panose="02020603050405020304" pitchFamily="18" charset="0"/>
              </a:rPr>
              <a:t>jistou tolerancí výrazu, svobodným duchem - z </a:t>
            </a:r>
            <a:r>
              <a:rPr lang="cs-CZ" b="1" dirty="0">
                <a:latin typeface="Times New Roman" panose="02020603050405020304" pitchFamily="18" charset="0"/>
                <a:cs typeface="Times New Roman" panose="02020603050405020304" pitchFamily="18" charset="0"/>
              </a:rPr>
              <a:t>ničeho pevného si nic nedělá</a:t>
            </a:r>
            <a:r>
              <a:rPr lang="cs-CZ" dirty="0">
                <a:latin typeface="Times New Roman" panose="02020603050405020304" pitchFamily="18" charset="0"/>
                <a:cs typeface="Times New Roman" panose="02020603050405020304" pitchFamily="18" charset="0"/>
              </a:rPr>
              <a:t>: slovo zabíjí, zabíjí všechno, co je pevné. Pojem zkušenost života, již jediné zná, odporuje u něho jakémukoli slovu, formuli, zákonu, víře, dogmatu. Mluví pouze o tom, co </a:t>
            </a:r>
            <a:r>
              <a:rPr lang="cs-CZ" b="1" dirty="0">
                <a:latin typeface="Times New Roman" panose="02020603050405020304" pitchFamily="18" charset="0"/>
                <a:cs typeface="Times New Roman" panose="02020603050405020304" pitchFamily="18" charset="0"/>
              </a:rPr>
              <a:t>je nejniternější</a:t>
            </a:r>
            <a:r>
              <a:rPr lang="cs-CZ" dirty="0">
                <a:latin typeface="Times New Roman" panose="02020603050405020304" pitchFamily="18" charset="0"/>
                <a:cs typeface="Times New Roman" panose="02020603050405020304" pitchFamily="18" charset="0"/>
              </a:rPr>
              <a:t>: život nebo pravda nebo světlo, to je jeho slovo pro to, co je nejniternější, - všechno ostatní, celá realita, celá příroda, ba i řeč má pro něho pouze cenu znamení, podobenství</a:t>
            </a:r>
            <a:r>
              <a:rPr lang="cs-CZ" dirty="0" smtClean="0">
                <a:latin typeface="Times New Roman" panose="02020603050405020304" pitchFamily="18" charset="0"/>
                <a:cs typeface="Times New Roman" panose="02020603050405020304" pitchFamily="18" charset="0"/>
              </a:rPr>
              <a:t>.“</a:t>
            </a:r>
            <a:r>
              <a:rPr lang="cs-CZ" dirty="0">
                <a:latin typeface="Times New Roman" panose="02020603050405020304" pitchFamily="18" charset="0"/>
                <a:cs typeface="Times New Roman" panose="02020603050405020304" pitchFamily="18" charset="0"/>
              </a:rPr>
              <a:t> </a:t>
            </a:r>
            <a:r>
              <a:rPr lang="cs-CZ" i="1" dirty="0" smtClean="0">
                <a:latin typeface="Times New Roman" panose="02020603050405020304" pitchFamily="18" charset="0"/>
                <a:cs typeface="Times New Roman" panose="02020603050405020304" pitchFamily="18" charset="0"/>
              </a:rPr>
              <a:t>Antikrist</a:t>
            </a:r>
            <a:r>
              <a:rPr lang="cs-CZ" dirty="0" smtClean="0">
                <a:latin typeface="Times New Roman" panose="02020603050405020304" pitchFamily="18" charset="0"/>
                <a:cs typeface="Times New Roman" panose="02020603050405020304" pitchFamily="18" charset="0"/>
              </a:rPr>
              <a:t>, § 32</a:t>
            </a:r>
          </a:p>
          <a:p>
            <a:pPr marL="0" indent="0" algn="just">
              <a:buNone/>
            </a:pPr>
            <a:r>
              <a:rPr lang="cs-CZ" dirty="0" smtClean="0">
                <a:latin typeface="Times New Roman" panose="02020603050405020304" pitchFamily="18" charset="0"/>
                <a:cs typeface="Times New Roman" panose="02020603050405020304" pitchFamily="18" charset="0"/>
              </a:rPr>
              <a:t>„V </a:t>
            </a:r>
            <a:r>
              <a:rPr lang="cs-CZ" dirty="0">
                <a:latin typeface="Times New Roman" panose="02020603050405020304" pitchFamily="18" charset="0"/>
                <a:cs typeface="Times New Roman" panose="02020603050405020304" pitchFamily="18" charset="0"/>
              </a:rPr>
              <a:t>celé psychologii </a:t>
            </a:r>
            <a:r>
              <a:rPr lang="cs-CZ" dirty="0" smtClean="0">
                <a:latin typeface="Times New Roman" panose="02020603050405020304" pitchFamily="18" charset="0"/>
                <a:cs typeface="Times New Roman" panose="02020603050405020304" pitchFamily="18" charset="0"/>
              </a:rPr>
              <a:t>evangelia </a:t>
            </a:r>
            <a:r>
              <a:rPr lang="cs-CZ" b="1" dirty="0" smtClean="0">
                <a:latin typeface="Times New Roman" panose="02020603050405020304" pitchFamily="18" charset="0"/>
                <a:cs typeface="Times New Roman" panose="02020603050405020304" pitchFamily="18" charset="0"/>
              </a:rPr>
              <a:t>chybí </a:t>
            </a:r>
            <a:r>
              <a:rPr lang="cs-CZ" b="1" dirty="0">
                <a:latin typeface="Times New Roman" panose="02020603050405020304" pitchFamily="18" charset="0"/>
                <a:cs typeface="Times New Roman" panose="02020603050405020304" pitchFamily="18" charset="0"/>
              </a:rPr>
              <a:t>pojem viny a trestu</a:t>
            </a:r>
            <a:r>
              <a:rPr lang="cs-CZ" dirty="0">
                <a:latin typeface="Times New Roman" panose="02020603050405020304" pitchFamily="18" charset="0"/>
                <a:cs typeface="Times New Roman" panose="02020603050405020304" pitchFamily="18" charset="0"/>
              </a:rPr>
              <a:t>, stejně jako pojem odměny</a:t>
            </a:r>
            <a:r>
              <a:rPr lang="cs-CZ" b="1" dirty="0">
                <a:latin typeface="Times New Roman" panose="02020603050405020304" pitchFamily="18" charset="0"/>
                <a:cs typeface="Times New Roman" panose="02020603050405020304" pitchFamily="18" charset="0"/>
              </a:rPr>
              <a:t>. Je odstraněn </a:t>
            </a:r>
            <a:r>
              <a:rPr lang="cs-CZ" b="1" dirty="0" smtClean="0">
                <a:latin typeface="Times New Roman" panose="02020603050405020304" pitchFamily="18" charset="0"/>
                <a:cs typeface="Times New Roman" panose="02020603050405020304" pitchFamily="18" charset="0"/>
              </a:rPr>
              <a:t>hřích, každý distanční </a:t>
            </a:r>
            <a:r>
              <a:rPr lang="cs-CZ" b="1" dirty="0">
                <a:latin typeface="Times New Roman" panose="02020603050405020304" pitchFamily="18" charset="0"/>
                <a:cs typeface="Times New Roman" panose="02020603050405020304" pitchFamily="18" charset="0"/>
              </a:rPr>
              <a:t>poměr mezi bohem a člověkem</a:t>
            </a:r>
            <a:r>
              <a:rPr lang="cs-CZ" dirty="0">
                <a:latin typeface="Times New Roman" panose="02020603050405020304" pitchFamily="18" charset="0"/>
                <a:cs typeface="Times New Roman" panose="02020603050405020304" pitchFamily="18" charset="0"/>
              </a:rPr>
              <a:t>, - pravé to je </a:t>
            </a:r>
            <a:r>
              <a:rPr lang="cs-CZ" dirty="0" smtClean="0">
                <a:latin typeface="Times New Roman" panose="02020603050405020304" pitchFamily="18" charset="0"/>
                <a:cs typeface="Times New Roman" panose="02020603050405020304" pitchFamily="18" charset="0"/>
              </a:rPr>
              <a:t>radostné poselství.“ </a:t>
            </a:r>
            <a:r>
              <a:rPr lang="cs-CZ" i="1" dirty="0" smtClean="0">
                <a:latin typeface="Times New Roman" panose="02020603050405020304" pitchFamily="18" charset="0"/>
                <a:cs typeface="Times New Roman" panose="02020603050405020304" pitchFamily="18" charset="0"/>
              </a:rPr>
              <a:t>Antikrist</a:t>
            </a:r>
            <a:r>
              <a:rPr lang="cs-CZ" dirty="0" smtClean="0">
                <a:latin typeface="Times New Roman" panose="02020603050405020304" pitchFamily="18" charset="0"/>
                <a:cs typeface="Times New Roman" panose="02020603050405020304" pitchFamily="18" charset="0"/>
              </a:rPr>
              <a:t>, § 33</a:t>
            </a:r>
            <a:endParaRPr lang="cs-CZ"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64125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smtClean="0">
                <a:latin typeface="Times New Roman" panose="02020603050405020304" pitchFamily="18" charset="0"/>
                <a:cs typeface="Times New Roman" panose="02020603050405020304" pitchFamily="18" charset="0"/>
              </a:rPr>
              <a:t>Dionýsos a jiní pohané: </a:t>
            </a:r>
            <a:br>
              <a:rPr lang="cs-CZ" dirty="0" smtClean="0">
                <a:latin typeface="Times New Roman" panose="02020603050405020304" pitchFamily="18" charset="0"/>
                <a:cs typeface="Times New Roman" panose="02020603050405020304" pitchFamily="18" charset="0"/>
              </a:rPr>
            </a:br>
            <a:r>
              <a:rPr lang="cs-CZ" dirty="0" smtClean="0">
                <a:latin typeface="Times New Roman" panose="02020603050405020304" pitchFamily="18" charset="0"/>
                <a:cs typeface="Times New Roman" panose="02020603050405020304" pitchFamily="18" charset="0"/>
              </a:rPr>
              <a:t>Bůh svléká svou morální kůži</a:t>
            </a:r>
            <a:endParaRPr lang="cs-CZ"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p:txBody>
          <a:bodyPr/>
          <a:lstStyle/>
          <a:p>
            <a:pPr marL="0" indent="0" algn="just">
              <a:buNone/>
            </a:pPr>
            <a:r>
              <a:rPr lang="cs-CZ" dirty="0" smtClean="0">
                <a:latin typeface="Times New Roman" panose="02020603050405020304" pitchFamily="18" charset="0"/>
                <a:cs typeface="Times New Roman" panose="02020603050405020304" pitchFamily="18" charset="0"/>
              </a:rPr>
              <a:t>Tažení proti křesťanství je zaměřeno </a:t>
            </a:r>
            <a:r>
              <a:rPr lang="cs-CZ" b="1" dirty="0" smtClean="0">
                <a:latin typeface="Times New Roman" panose="02020603050405020304" pitchFamily="18" charset="0"/>
                <a:cs typeface="Times New Roman" panose="02020603050405020304" pitchFamily="18" charset="0"/>
              </a:rPr>
              <a:t>nikoliv protinábožensky, ale </a:t>
            </a:r>
            <a:r>
              <a:rPr lang="cs-CZ" b="1" dirty="0" err="1" smtClean="0">
                <a:latin typeface="Times New Roman" panose="02020603050405020304" pitchFamily="18" charset="0"/>
                <a:cs typeface="Times New Roman" panose="02020603050405020304" pitchFamily="18" charset="0"/>
              </a:rPr>
              <a:t>protimorálně</a:t>
            </a:r>
            <a:r>
              <a:rPr lang="cs-CZ" dirty="0" smtClean="0">
                <a:latin typeface="Times New Roman" panose="02020603050405020304" pitchFamily="18" charset="0"/>
                <a:cs typeface="Times New Roman" panose="02020603050405020304" pitchFamily="18" charset="0"/>
              </a:rPr>
              <a:t>. Proto obdivuje Nietzsche starověká náboženství, nejen řecká, v nichž se takto morální pohled na svět nerozvinul. </a:t>
            </a:r>
          </a:p>
          <a:p>
            <a:pPr marL="0" indent="0" algn="just">
              <a:buNone/>
            </a:pPr>
            <a:r>
              <a:rPr lang="cs-CZ" dirty="0" smtClean="0">
                <a:latin typeface="Times New Roman" panose="02020603050405020304" pitchFamily="18" charset="0"/>
                <a:cs typeface="Times New Roman" panose="02020603050405020304" pitchFamily="18" charset="0"/>
              </a:rPr>
              <a:t>V </a:t>
            </a:r>
            <a:r>
              <a:rPr lang="cs-CZ" dirty="0" err="1" smtClean="0">
                <a:latin typeface="Times New Roman" panose="02020603050405020304" pitchFamily="18" charset="0"/>
                <a:cs typeface="Times New Roman" panose="02020603050405020304" pitchFamily="18" charset="0"/>
              </a:rPr>
              <a:t>polytheismu</a:t>
            </a:r>
            <a:r>
              <a:rPr lang="cs-CZ" dirty="0" smtClean="0">
                <a:latin typeface="Times New Roman" panose="02020603050405020304" pitchFamily="18" charset="0"/>
                <a:cs typeface="Times New Roman" panose="02020603050405020304" pitchFamily="18" charset="0"/>
              </a:rPr>
              <a:t> obdivuje zbožštění všeho, co má moc – násilí, tělesnost, krása, intelekt. Dále vyzdvihuje množství perspektiv, které polytheismus přikládá na skutečnost. Pohanští bohové artikulují srozumitelnost tohoto světa. Řekové ve své bohy nevěřili, protože je zakoušeli v podobě silných hnutí, viděli jejich působení ve světě (viz P. </a:t>
            </a:r>
            <a:r>
              <a:rPr lang="cs-CZ" dirty="0" err="1" smtClean="0">
                <a:latin typeface="Times New Roman" panose="02020603050405020304" pitchFamily="18" charset="0"/>
                <a:cs typeface="Times New Roman" panose="02020603050405020304" pitchFamily="18" charset="0"/>
              </a:rPr>
              <a:t>Veyne</a:t>
            </a:r>
            <a:r>
              <a:rPr lang="cs-CZ" dirty="0" smtClean="0">
                <a:latin typeface="Times New Roman" panose="02020603050405020304" pitchFamily="18" charset="0"/>
                <a:cs typeface="Times New Roman" panose="02020603050405020304" pitchFamily="18" charset="0"/>
              </a:rPr>
              <a:t>, </a:t>
            </a:r>
            <a:r>
              <a:rPr lang="cs-CZ" i="1" dirty="0" smtClean="0">
                <a:latin typeface="Times New Roman" panose="02020603050405020304" pitchFamily="18" charset="0"/>
                <a:cs typeface="Times New Roman" panose="02020603050405020304" pitchFamily="18" charset="0"/>
              </a:rPr>
              <a:t>Věřili Řekové svým mýtům?</a:t>
            </a:r>
            <a:r>
              <a:rPr lang="cs-CZ" dirty="0" smtClean="0">
                <a:latin typeface="Times New Roman" panose="02020603050405020304" pitchFamily="18" charset="0"/>
                <a:cs typeface="Times New Roman" panose="02020603050405020304" pitchFamily="18" charset="0"/>
              </a:rPr>
              <a:t>).</a:t>
            </a:r>
            <a:endParaRPr lang="cs-CZ"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60751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smtClean="0">
                <a:latin typeface="Times New Roman" panose="02020603050405020304" pitchFamily="18" charset="0"/>
                <a:cs typeface="Times New Roman" panose="02020603050405020304" pitchFamily="18" charset="0"/>
              </a:rPr>
              <a:t>Řečtí bohové </a:t>
            </a:r>
            <a:r>
              <a:rPr lang="cs-CZ" i="1" dirty="0" smtClean="0">
                <a:latin typeface="Times New Roman" panose="02020603050405020304" pitchFamily="18" charset="0"/>
                <a:cs typeface="Times New Roman" panose="02020603050405020304" pitchFamily="18" charset="0"/>
              </a:rPr>
              <a:t>žijí</a:t>
            </a:r>
            <a:r>
              <a:rPr lang="cs-CZ" dirty="0" smtClean="0">
                <a:latin typeface="Times New Roman" panose="02020603050405020304" pitchFamily="18" charset="0"/>
                <a:cs typeface="Times New Roman" panose="02020603050405020304" pitchFamily="18" charset="0"/>
              </a:rPr>
              <a:t> lidský život</a:t>
            </a:r>
            <a:endParaRPr lang="cs-CZ"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p:txBody>
          <a:bodyPr/>
          <a:lstStyle/>
          <a:p>
            <a:pPr marL="0" indent="0" algn="just">
              <a:buNone/>
            </a:pPr>
            <a:r>
              <a:rPr lang="cs-CZ" dirty="0" smtClean="0">
                <a:latin typeface="Times New Roman" panose="02020603050405020304" pitchFamily="18" charset="0"/>
                <a:cs typeface="Times New Roman" panose="02020603050405020304" pitchFamily="18" charset="0"/>
              </a:rPr>
              <a:t>Monotheismus </a:t>
            </a:r>
            <a:r>
              <a:rPr lang="cs-CZ" dirty="0">
                <a:latin typeface="Times New Roman" panose="02020603050405020304" pitchFamily="18" charset="0"/>
                <a:cs typeface="Times New Roman" panose="02020603050405020304" pitchFamily="18" charset="0"/>
              </a:rPr>
              <a:t>v určitém smyslu </a:t>
            </a:r>
            <a:r>
              <a:rPr lang="cs-CZ" dirty="0" smtClean="0">
                <a:latin typeface="Times New Roman" panose="02020603050405020304" pitchFamily="18" charset="0"/>
                <a:cs typeface="Times New Roman" panose="02020603050405020304" pitchFamily="18" charset="0"/>
              </a:rPr>
              <a:t>vynalezl „zlo a dobro“, ale sám jej nebyl schopen „vyřešit“, resp. jen za cenu nihilistického ponížení světa, resp. života, který bude vždy v neprávu, a vystavení zásvětních kritérií.</a:t>
            </a:r>
          </a:p>
          <a:p>
            <a:pPr marL="0" indent="0" algn="just">
              <a:buNone/>
            </a:pPr>
            <a:r>
              <a:rPr lang="cs-CZ" dirty="0" smtClean="0">
                <a:latin typeface="Times New Roman" panose="02020603050405020304" pitchFamily="18" charset="0"/>
                <a:cs typeface="Times New Roman" panose="02020603050405020304" pitchFamily="18" charset="0"/>
              </a:rPr>
              <a:t>Z tohoto hlediska je </a:t>
            </a:r>
            <a:r>
              <a:rPr lang="cs-CZ" b="1" dirty="0" smtClean="0">
                <a:latin typeface="Times New Roman" panose="02020603050405020304" pitchFamily="18" charset="0"/>
                <a:cs typeface="Times New Roman" panose="02020603050405020304" pitchFamily="18" charset="0"/>
              </a:rPr>
              <a:t>problém zla obtíží, kterou si vytvořili sami lidé</a:t>
            </a:r>
            <a:r>
              <a:rPr lang="cs-CZ" dirty="0" smtClean="0">
                <a:latin typeface="Times New Roman" panose="02020603050405020304" pitchFamily="18" charset="0"/>
                <a:cs typeface="Times New Roman" panose="02020603050405020304" pitchFamily="18" charset="0"/>
              </a:rPr>
              <a:t>. </a:t>
            </a:r>
          </a:p>
          <a:p>
            <a:pPr marL="0" indent="0" algn="just">
              <a:buNone/>
            </a:pPr>
            <a:r>
              <a:rPr lang="cs-CZ" dirty="0" smtClean="0">
                <a:latin typeface="Times New Roman" panose="02020603050405020304" pitchFamily="18" charset="0"/>
                <a:cs typeface="Times New Roman" panose="02020603050405020304" pitchFamily="18" charset="0"/>
              </a:rPr>
              <a:t>Utrpení se zdá být z hlediska morálky námitkou vůči životu, ale co kdybychom to otočili a život pojali jako námitku vůči utrpení?</a:t>
            </a:r>
          </a:p>
          <a:p>
            <a:pPr marL="0" indent="0" algn="just">
              <a:buNone/>
            </a:pPr>
            <a:r>
              <a:rPr lang="cs-CZ" dirty="0">
                <a:latin typeface="Times New Roman" panose="02020603050405020304" pitchFamily="18" charset="0"/>
                <a:cs typeface="Times New Roman" panose="02020603050405020304" pitchFamily="18" charset="0"/>
              </a:rPr>
              <a:t>„Bohové ospravedlnili lidský život: oni sami jej žijí – jediná uspokojivá </a:t>
            </a:r>
            <a:r>
              <a:rPr lang="cs-CZ" dirty="0" err="1">
                <a:latin typeface="Times New Roman" panose="02020603050405020304" pitchFamily="18" charset="0"/>
                <a:cs typeface="Times New Roman" panose="02020603050405020304" pitchFamily="18" charset="0"/>
              </a:rPr>
              <a:t>theodicea</a:t>
            </a:r>
            <a:r>
              <a:rPr lang="cs-CZ" dirty="0">
                <a:latin typeface="Times New Roman" panose="02020603050405020304" pitchFamily="18" charset="0"/>
                <a:cs typeface="Times New Roman" panose="02020603050405020304" pitchFamily="18" charset="0"/>
              </a:rPr>
              <a:t>.“ Nietzsche, </a:t>
            </a:r>
            <a:r>
              <a:rPr lang="cs-CZ" i="1" dirty="0">
                <a:latin typeface="Times New Roman" panose="02020603050405020304" pitchFamily="18" charset="0"/>
                <a:cs typeface="Times New Roman" panose="02020603050405020304" pitchFamily="18" charset="0"/>
              </a:rPr>
              <a:t>Zrození tragédie</a:t>
            </a:r>
            <a:r>
              <a:rPr lang="cs-CZ" dirty="0">
                <a:latin typeface="Times New Roman" panose="02020603050405020304" pitchFamily="18" charset="0"/>
                <a:cs typeface="Times New Roman" panose="02020603050405020304" pitchFamily="18" charset="0"/>
              </a:rPr>
              <a:t>.</a:t>
            </a:r>
          </a:p>
          <a:p>
            <a:pPr marL="0" indent="0" algn="just">
              <a:buNone/>
            </a:pPr>
            <a:endParaRPr lang="cs-CZ" dirty="0">
              <a:latin typeface="Times New Roman" panose="02020603050405020304" pitchFamily="18" charset="0"/>
              <a:cs typeface="Times New Roman" panose="02020603050405020304" pitchFamily="18" charset="0"/>
            </a:endParaRPr>
          </a:p>
          <a:p>
            <a:pPr marL="0" indent="0" algn="just">
              <a:buNone/>
            </a:pPr>
            <a:endParaRPr lang="cs-CZ"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961641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smtClean="0">
                <a:latin typeface="Times New Roman" panose="02020603050405020304" pitchFamily="18" charset="0"/>
                <a:cs typeface="Times New Roman" panose="02020603050405020304" pitchFamily="18" charset="0"/>
              </a:rPr>
              <a:t>Friedrich Nietzsche (1844-1900)</a:t>
            </a:r>
            <a:endParaRPr lang="cs-CZ"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p:txBody>
          <a:bodyPr>
            <a:normAutofit/>
          </a:bodyPr>
          <a:lstStyle/>
          <a:p>
            <a:pPr marL="0" indent="0" algn="just">
              <a:buNone/>
            </a:pPr>
            <a:r>
              <a:rPr lang="cs-CZ" dirty="0" smtClean="0">
                <a:latin typeface="Times New Roman" panose="02020603050405020304" pitchFamily="18" charset="0"/>
                <a:cs typeface="Times New Roman" panose="02020603050405020304" pitchFamily="18" charset="0"/>
              </a:rPr>
              <a:t>Syn luteránského pastora a potomek dlouhé linie duchovních, která sahá hluboko do 17. století. </a:t>
            </a:r>
            <a:r>
              <a:rPr lang="cs-CZ" dirty="0">
                <a:latin typeface="Times New Roman" panose="02020603050405020304" pitchFamily="18" charset="0"/>
                <a:cs typeface="Times New Roman" panose="02020603050405020304" pitchFamily="18" charset="0"/>
              </a:rPr>
              <a:t>J</a:t>
            </a:r>
            <a:r>
              <a:rPr lang="cs-CZ" dirty="0" smtClean="0">
                <a:latin typeface="Times New Roman" panose="02020603050405020304" pitchFamily="18" charset="0"/>
                <a:cs typeface="Times New Roman" panose="02020603050405020304" pitchFamily="18" charset="0"/>
              </a:rPr>
              <a:t>eho otec zemřel, když mu bylo pět let. </a:t>
            </a:r>
            <a:r>
              <a:rPr lang="cs-CZ" dirty="0">
                <a:latin typeface="Times New Roman" panose="02020603050405020304" pitchFamily="18" charset="0"/>
                <a:cs typeface="Times New Roman" panose="02020603050405020304" pitchFamily="18" charset="0"/>
              </a:rPr>
              <a:t>V</a:t>
            </a:r>
            <a:r>
              <a:rPr lang="cs-CZ" dirty="0" smtClean="0">
                <a:latin typeface="Times New Roman" panose="02020603050405020304" pitchFamily="18" charset="0"/>
                <a:cs typeface="Times New Roman" panose="02020603050405020304" pitchFamily="18" charset="0"/>
              </a:rPr>
              <a:t>yrůstal s matkou, tetou a sestrou v mimořádně nábožensky založené domácnosti. V šestnácti čte Feuerbachovo pojednání </a:t>
            </a:r>
            <a:r>
              <a:rPr lang="cs-CZ" i="1" dirty="0" smtClean="0">
                <a:latin typeface="Times New Roman" panose="02020603050405020304" pitchFamily="18" charset="0"/>
                <a:cs typeface="Times New Roman" panose="02020603050405020304" pitchFamily="18" charset="0"/>
              </a:rPr>
              <a:t>Podstata křesťanství</a:t>
            </a:r>
            <a:r>
              <a:rPr lang="cs-CZ" dirty="0" smtClean="0">
                <a:latin typeface="Times New Roman" panose="02020603050405020304" pitchFamily="18" charset="0"/>
                <a:cs typeface="Times New Roman" panose="02020603050405020304" pitchFamily="18" charset="0"/>
              </a:rPr>
              <a:t>. Během studia na univerzitě v Bonnu se setkává s dílem Davida </a:t>
            </a:r>
            <a:r>
              <a:rPr lang="cs-CZ" dirty="0" err="1" smtClean="0">
                <a:latin typeface="Times New Roman" panose="02020603050405020304" pitchFamily="18" charset="0"/>
                <a:cs typeface="Times New Roman" panose="02020603050405020304" pitchFamily="18" charset="0"/>
              </a:rPr>
              <a:t>Straussa</a:t>
            </a:r>
            <a:r>
              <a:rPr lang="cs-CZ" dirty="0" smtClean="0">
                <a:latin typeface="Times New Roman" panose="02020603050405020304" pitchFamily="18" charset="0"/>
                <a:cs typeface="Times New Roman" panose="02020603050405020304" pitchFamily="18" charset="0"/>
              </a:rPr>
              <a:t>, který popírá Ježíšovo božství. V roce 1869 získal pozici filologa na univerzitě v Basileji, ale o deset let později se jí vzdává kvůli zdraví. Během dalších deseti let pobývá ve Švýcarsku a Itálii a píše své nejproslulejší texty. </a:t>
            </a:r>
            <a:endParaRPr lang="cs-CZ"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12583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500062"/>
            <a:ext cx="10848109" cy="1325563"/>
          </a:xfrm>
        </p:spPr>
        <p:txBody>
          <a:bodyPr/>
          <a:lstStyle/>
          <a:p>
            <a:pPr algn="ctr"/>
            <a:r>
              <a:rPr lang="cs-CZ" dirty="0" smtClean="0">
                <a:latin typeface="Times New Roman" panose="02020603050405020304" pitchFamily="18" charset="0"/>
                <a:cs typeface="Times New Roman" panose="02020603050405020304" pitchFamily="18" charset="0"/>
              </a:rPr>
              <a:t>Nietzschův konec</a:t>
            </a:r>
            <a:endParaRPr lang="cs-CZ"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p:txBody>
          <a:bodyPr/>
          <a:lstStyle/>
          <a:p>
            <a:pPr marL="0" indent="0" algn="just">
              <a:buNone/>
            </a:pPr>
            <a:r>
              <a:rPr lang="cs-CZ" dirty="0">
                <a:latin typeface="Times New Roman" panose="02020603050405020304" pitchFamily="18" charset="0"/>
                <a:cs typeface="Times New Roman" panose="02020603050405020304" pitchFamily="18" charset="0"/>
              </a:rPr>
              <a:t>Dne 3. ledna 1889 vyšel z </a:t>
            </a:r>
            <a:r>
              <a:rPr lang="cs-CZ" dirty="0" smtClean="0">
                <a:latin typeface="Times New Roman" panose="02020603050405020304" pitchFamily="18" charset="0"/>
                <a:cs typeface="Times New Roman" panose="02020603050405020304" pitchFamily="18" charset="0"/>
              </a:rPr>
              <a:t>domu v Turíně, viděl, </a:t>
            </a:r>
            <a:r>
              <a:rPr lang="cs-CZ" dirty="0">
                <a:latin typeface="Times New Roman" panose="02020603050405020304" pitchFamily="18" charset="0"/>
                <a:cs typeface="Times New Roman" panose="02020603050405020304" pitchFamily="18" charset="0"/>
              </a:rPr>
              <a:t>jak </a:t>
            </a:r>
            <a:r>
              <a:rPr lang="cs-CZ" dirty="0" smtClean="0">
                <a:latin typeface="Times New Roman" panose="02020603050405020304" pitchFamily="18" charset="0"/>
                <a:cs typeface="Times New Roman" panose="02020603050405020304" pitchFamily="18" charset="0"/>
              </a:rPr>
              <a:t>muž </a:t>
            </a:r>
            <a:r>
              <a:rPr lang="cs-CZ" dirty="0">
                <a:latin typeface="Times New Roman" panose="02020603050405020304" pitchFamily="18" charset="0"/>
                <a:cs typeface="Times New Roman" panose="02020603050405020304" pitchFamily="18" charset="0"/>
              </a:rPr>
              <a:t>tluče svého koně, rozběhl se ke </a:t>
            </a:r>
            <a:r>
              <a:rPr lang="cs-CZ" dirty="0" smtClean="0">
                <a:latin typeface="Times New Roman" panose="02020603050405020304" pitchFamily="18" charset="0"/>
                <a:cs typeface="Times New Roman" panose="02020603050405020304" pitchFamily="18" charset="0"/>
              </a:rPr>
              <a:t>zvířeti, </a:t>
            </a:r>
            <a:r>
              <a:rPr lang="cs-CZ" dirty="0">
                <a:latin typeface="Times New Roman" panose="02020603050405020304" pitchFamily="18" charset="0"/>
                <a:cs typeface="Times New Roman" panose="02020603050405020304" pitchFamily="18" charset="0"/>
              </a:rPr>
              <a:t>objal </a:t>
            </a:r>
            <a:r>
              <a:rPr lang="cs-CZ" dirty="0" smtClean="0">
                <a:latin typeface="Times New Roman" panose="02020603050405020304" pitchFamily="18" charset="0"/>
                <a:cs typeface="Times New Roman" panose="02020603050405020304" pitchFamily="18" charset="0"/>
              </a:rPr>
              <a:t>je </a:t>
            </a:r>
            <a:r>
              <a:rPr lang="cs-CZ" dirty="0">
                <a:latin typeface="Times New Roman" panose="02020603050405020304" pitchFamily="18" charset="0"/>
                <a:cs typeface="Times New Roman" panose="02020603050405020304" pitchFamily="18" charset="0"/>
              </a:rPr>
              <a:t>a zhroutil se fyzicky i psychicky v tomto stavu už zůstal do své smrti v roce </a:t>
            </a:r>
            <a:r>
              <a:rPr lang="cs-CZ" dirty="0" smtClean="0">
                <a:latin typeface="Times New Roman" panose="02020603050405020304" pitchFamily="18" charset="0"/>
                <a:cs typeface="Times New Roman" panose="02020603050405020304" pitchFamily="18" charset="0"/>
              </a:rPr>
              <a:t>1890.</a:t>
            </a:r>
          </a:p>
          <a:p>
            <a:pPr marL="0" indent="0" algn="just">
              <a:buNone/>
            </a:pPr>
            <a:r>
              <a:rPr lang="cs-CZ" dirty="0" smtClean="0">
                <a:latin typeface="Times New Roman" panose="02020603050405020304" pitchFamily="18" charset="0"/>
                <a:cs typeface="Times New Roman" panose="02020603050405020304" pitchFamily="18" charset="0"/>
              </a:rPr>
              <a:t>Zemřel na zápal plic ve Výmaru 25. srpna 1900, dvacet let po svém zhroucení. </a:t>
            </a:r>
            <a:endParaRPr lang="cs-CZ" dirty="0">
              <a:latin typeface="Times New Roman" panose="02020603050405020304" pitchFamily="18" charset="0"/>
              <a:cs typeface="Times New Roman" panose="02020603050405020304" pitchFamily="18" charset="0"/>
            </a:endParaRPr>
          </a:p>
          <a:p>
            <a:pPr marL="0" indent="0" algn="just">
              <a:buNone/>
            </a:pPr>
            <a:endParaRPr lang="cs-CZ"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831515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smtClean="0">
                <a:latin typeface="Times New Roman" panose="02020603050405020304" pitchFamily="18" charset="0"/>
                <a:cs typeface="Times New Roman" panose="02020603050405020304" pitchFamily="18" charset="0"/>
              </a:rPr>
              <a:t>Odklon od křesťanského pietismu</a:t>
            </a:r>
            <a:endParaRPr lang="cs-CZ"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p:txBody>
          <a:bodyPr/>
          <a:lstStyle/>
          <a:p>
            <a:pPr marL="0" indent="0" algn="just">
              <a:buNone/>
            </a:pPr>
            <a:r>
              <a:rPr lang="cs-CZ" dirty="0" smtClean="0">
                <a:latin typeface="Times New Roman" panose="02020603050405020304" pitchFamily="18" charset="0"/>
                <a:cs typeface="Times New Roman" panose="02020603050405020304" pitchFamily="18" charset="0"/>
              </a:rPr>
              <a:t>Stejně jako Kant vyrůstal i Nietzsche v pietistickém prostředí. Jsou dochované velmi vroucné náboženské básně, které Nietzsche sepsal během svého dětství. V době dospívání se začíná od víry odvracet, sám to zdůvodňuje </a:t>
            </a:r>
            <a:r>
              <a:rPr lang="cs-CZ" b="1" dirty="0" smtClean="0">
                <a:latin typeface="Times New Roman" panose="02020603050405020304" pitchFamily="18" charset="0"/>
                <a:cs typeface="Times New Roman" panose="02020603050405020304" pitchFamily="18" charset="0"/>
              </a:rPr>
              <a:t>četbou knih zpochybňujících historičnost bible a historičnost Ježíše</a:t>
            </a:r>
            <a:r>
              <a:rPr lang="cs-CZ" dirty="0" smtClean="0">
                <a:latin typeface="Times New Roman" panose="02020603050405020304" pitchFamily="18" charset="0"/>
                <a:cs typeface="Times New Roman" panose="02020603050405020304" pitchFamily="18" charset="0"/>
              </a:rPr>
              <a:t>. </a:t>
            </a:r>
          </a:p>
          <a:p>
            <a:pPr marL="0" indent="0" algn="just">
              <a:buNone/>
            </a:pPr>
            <a:r>
              <a:rPr lang="cs-CZ" dirty="0" smtClean="0">
                <a:latin typeface="Times New Roman" panose="02020603050405020304" pitchFamily="18" charset="0"/>
                <a:cs typeface="Times New Roman" panose="02020603050405020304" pitchFamily="18" charset="0"/>
              </a:rPr>
              <a:t>Záhy se však začíná tázat po </a:t>
            </a:r>
            <a:r>
              <a:rPr lang="cs-CZ" b="1" dirty="0" smtClean="0">
                <a:latin typeface="Times New Roman" panose="02020603050405020304" pitchFamily="18" charset="0"/>
                <a:cs typeface="Times New Roman" panose="02020603050405020304" pitchFamily="18" charset="0"/>
              </a:rPr>
              <a:t>psychologickém původu víry</a:t>
            </a:r>
            <a:r>
              <a:rPr lang="cs-CZ" dirty="0" smtClean="0">
                <a:latin typeface="Times New Roman" panose="02020603050405020304" pitchFamily="18" charset="0"/>
                <a:cs typeface="Times New Roman" panose="02020603050405020304" pitchFamily="18" charset="0"/>
              </a:rPr>
              <a:t>: „Kdysi chytré hlavy usilovaly dokázat, že Bůh neexistuje, dnes se spíše zamýšlíme nad tím, </a:t>
            </a:r>
            <a:r>
              <a:rPr lang="cs-CZ" b="1" dirty="0" smtClean="0">
                <a:latin typeface="Times New Roman" panose="02020603050405020304" pitchFamily="18" charset="0"/>
                <a:cs typeface="Times New Roman" panose="02020603050405020304" pitchFamily="18" charset="0"/>
              </a:rPr>
              <a:t>jak v Boha vůbec mohly národy věřit</a:t>
            </a:r>
            <a:r>
              <a:rPr lang="cs-CZ" dirty="0" smtClean="0">
                <a:latin typeface="Times New Roman" panose="02020603050405020304" pitchFamily="18" charset="0"/>
                <a:cs typeface="Times New Roman" panose="02020603050405020304" pitchFamily="18" charset="0"/>
              </a:rPr>
              <a:t>“. </a:t>
            </a:r>
          </a:p>
          <a:p>
            <a:pPr marL="0" indent="0" algn="just">
              <a:buNone/>
            </a:pPr>
            <a:r>
              <a:rPr lang="cs-CZ" dirty="0" smtClean="0">
                <a:latin typeface="Times New Roman" panose="02020603050405020304" pitchFamily="18" charset="0"/>
                <a:cs typeface="Times New Roman" panose="02020603050405020304" pitchFamily="18" charset="0"/>
              </a:rPr>
              <a:t>Zamýšlí se tak nad </a:t>
            </a:r>
            <a:r>
              <a:rPr lang="cs-CZ" b="1" dirty="0" smtClean="0">
                <a:latin typeface="Times New Roman" panose="02020603050405020304" pitchFamily="18" charset="0"/>
                <a:cs typeface="Times New Roman" panose="02020603050405020304" pitchFamily="18" charset="0"/>
              </a:rPr>
              <a:t>přirozeným původem náboženství</a:t>
            </a:r>
            <a:r>
              <a:rPr lang="cs-CZ" dirty="0" smtClean="0">
                <a:latin typeface="Times New Roman" panose="02020603050405020304" pitchFamily="18" charset="0"/>
                <a:cs typeface="Times New Roman" panose="02020603050405020304" pitchFamily="18" charset="0"/>
              </a:rPr>
              <a:t>, který náboženskou víru diskvalifikuje jako zjevenou pravdu. </a:t>
            </a:r>
            <a:endParaRPr lang="cs-CZ"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581905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smtClean="0">
                <a:latin typeface="Times New Roman" panose="02020603050405020304" pitchFamily="18" charset="0"/>
                <a:cs typeface="Times New Roman" panose="02020603050405020304" pitchFamily="18" charset="0"/>
              </a:rPr>
              <a:t>Příklon k Dionýsovi</a:t>
            </a:r>
            <a:endParaRPr lang="cs-CZ"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p:txBody>
          <a:bodyPr/>
          <a:lstStyle/>
          <a:p>
            <a:pPr marL="0" indent="0" algn="just">
              <a:buNone/>
            </a:pPr>
            <a:r>
              <a:rPr lang="cs-CZ" dirty="0" smtClean="0">
                <a:latin typeface="Times New Roman" panose="02020603050405020304" pitchFamily="18" charset="0"/>
                <a:cs typeface="Times New Roman" panose="02020603050405020304" pitchFamily="18" charset="0"/>
              </a:rPr>
              <a:t>Od svého mládí se pokouší formulovat novou víru, víru v Dionýsa, označuje se za jeho žáka a za zasvěcence. Někteří badatelé na tomto základě tvrdí, že Nietzsche zůstává po celý život „hluboce věřící člověk“. Julian </a:t>
            </a:r>
            <a:r>
              <a:rPr lang="cs-CZ" dirty="0" err="1" smtClean="0">
                <a:latin typeface="Times New Roman" panose="02020603050405020304" pitchFamily="18" charset="0"/>
                <a:cs typeface="Times New Roman" panose="02020603050405020304" pitchFamily="18" charset="0"/>
              </a:rPr>
              <a:t>Young</a:t>
            </a:r>
            <a:r>
              <a:rPr lang="cs-CZ" dirty="0" smtClean="0">
                <a:latin typeface="Times New Roman" panose="02020603050405020304" pitchFamily="18" charset="0"/>
                <a:cs typeface="Times New Roman" panose="02020603050405020304" pitchFamily="18" charset="0"/>
              </a:rPr>
              <a:t> má dokonce za to, že Nietzsche je „</a:t>
            </a:r>
            <a:r>
              <a:rPr lang="cs-CZ" b="1" dirty="0" smtClean="0">
                <a:latin typeface="Times New Roman" panose="02020603050405020304" pitchFamily="18" charset="0"/>
                <a:cs typeface="Times New Roman" panose="02020603050405020304" pitchFamily="18" charset="0"/>
              </a:rPr>
              <a:t>především náboženský myslitel</a:t>
            </a:r>
            <a:r>
              <a:rPr lang="cs-CZ" dirty="0" smtClean="0">
                <a:latin typeface="Times New Roman" panose="02020603050405020304" pitchFamily="18" charset="0"/>
                <a:cs typeface="Times New Roman" panose="02020603050405020304" pitchFamily="18" charset="0"/>
              </a:rPr>
              <a:t>“. Jiní zdůrazňují, že formuluje </a:t>
            </a:r>
            <a:r>
              <a:rPr lang="cs-CZ" b="1" dirty="0" smtClean="0">
                <a:latin typeface="Times New Roman" panose="02020603050405020304" pitchFamily="18" charset="0"/>
                <a:cs typeface="Times New Roman" panose="02020603050405020304" pitchFamily="18" charset="0"/>
              </a:rPr>
              <a:t>dionýsky pietismus</a:t>
            </a:r>
            <a:r>
              <a:rPr lang="cs-CZ" dirty="0" smtClean="0">
                <a:latin typeface="Times New Roman" panose="02020603050405020304" pitchFamily="18" charset="0"/>
                <a:cs typeface="Times New Roman" panose="02020603050405020304" pitchFamily="18" charset="0"/>
              </a:rPr>
              <a:t>: tj. podstatné v jeho náboženství je </a:t>
            </a:r>
            <a:r>
              <a:rPr lang="cs-CZ" b="1" dirty="0" smtClean="0">
                <a:latin typeface="Times New Roman" panose="02020603050405020304" pitchFamily="18" charset="0"/>
                <a:cs typeface="Times New Roman" panose="02020603050405020304" pitchFamily="18" charset="0"/>
              </a:rPr>
              <a:t>důraz na cit a srdce</a:t>
            </a:r>
            <a:r>
              <a:rPr lang="cs-CZ" dirty="0" smtClean="0">
                <a:latin typeface="Times New Roman" panose="02020603050405020304" pitchFamily="18" charset="0"/>
                <a:cs typeface="Times New Roman" panose="02020603050405020304" pitchFamily="18" charset="0"/>
              </a:rPr>
              <a:t> (např. </a:t>
            </a:r>
            <a:r>
              <a:rPr lang="cs-CZ" dirty="0" err="1" smtClean="0">
                <a:latin typeface="Times New Roman" panose="02020603050405020304" pitchFamily="18" charset="0"/>
                <a:cs typeface="Times New Roman" panose="02020603050405020304" pitchFamily="18" charset="0"/>
              </a:rPr>
              <a:t>Bruce</a:t>
            </a:r>
            <a:r>
              <a:rPr lang="cs-CZ" dirty="0" smtClean="0">
                <a:latin typeface="Times New Roman" panose="02020603050405020304" pitchFamily="18" charset="0"/>
                <a:cs typeface="Times New Roman" panose="02020603050405020304" pitchFamily="18" charset="0"/>
              </a:rPr>
              <a:t> </a:t>
            </a:r>
            <a:r>
              <a:rPr lang="cs-CZ" dirty="0" err="1" smtClean="0">
                <a:latin typeface="Times New Roman" panose="02020603050405020304" pitchFamily="18" charset="0"/>
                <a:cs typeface="Times New Roman" panose="02020603050405020304" pitchFamily="18" charset="0"/>
              </a:rPr>
              <a:t>Ellis</a:t>
            </a:r>
            <a:r>
              <a:rPr lang="cs-CZ" dirty="0" smtClean="0">
                <a:latin typeface="Times New Roman" panose="02020603050405020304" pitchFamily="18" charset="0"/>
                <a:cs typeface="Times New Roman" panose="02020603050405020304" pitchFamily="18" charset="0"/>
              </a:rPr>
              <a:t> </a:t>
            </a:r>
            <a:r>
              <a:rPr lang="cs-CZ" dirty="0" err="1" smtClean="0">
                <a:latin typeface="Times New Roman" panose="02020603050405020304" pitchFamily="18" charset="0"/>
                <a:cs typeface="Times New Roman" panose="02020603050405020304" pitchFamily="18" charset="0"/>
              </a:rPr>
              <a:t>Benson</a:t>
            </a:r>
            <a:r>
              <a:rPr lang="cs-CZ" dirty="0" smtClean="0">
                <a:latin typeface="Times New Roman" panose="02020603050405020304" pitchFamily="18" charset="0"/>
                <a:cs typeface="Times New Roman" panose="02020603050405020304" pitchFamily="18" charset="0"/>
              </a:rPr>
              <a:t>). V </a:t>
            </a:r>
            <a:r>
              <a:rPr lang="cs-CZ" i="1" dirty="0" smtClean="0">
                <a:latin typeface="Times New Roman" panose="02020603050405020304" pitchFamily="18" charset="0"/>
                <a:cs typeface="Times New Roman" panose="02020603050405020304" pitchFamily="18" charset="0"/>
              </a:rPr>
              <a:t>Ecce homo </a:t>
            </a:r>
            <a:r>
              <a:rPr lang="cs-CZ" dirty="0" smtClean="0">
                <a:latin typeface="Times New Roman" panose="02020603050405020304" pitchFamily="18" charset="0"/>
                <a:cs typeface="Times New Roman" panose="02020603050405020304" pitchFamily="18" charset="0"/>
              </a:rPr>
              <a:t>čteme v této souvislosti: „Křesťanství je bytostně záležitostí srdce… Hlavní křesťanské nauky se vztahují </a:t>
            </a:r>
            <a:r>
              <a:rPr lang="cs-CZ" b="1" dirty="0" smtClean="0">
                <a:latin typeface="Times New Roman" panose="02020603050405020304" pitchFamily="18" charset="0"/>
                <a:cs typeface="Times New Roman" panose="02020603050405020304" pitchFamily="18" charset="0"/>
              </a:rPr>
              <a:t>k základním pravdám srdce</a:t>
            </a:r>
            <a:r>
              <a:rPr lang="cs-CZ" dirty="0" smtClean="0">
                <a:latin typeface="Times New Roman" panose="02020603050405020304" pitchFamily="18" charset="0"/>
                <a:cs typeface="Times New Roman" panose="02020603050405020304" pitchFamily="18" charset="0"/>
              </a:rPr>
              <a:t>. … Být požehnán vírou neznamená nic jiného než onu starou pravdu, že jen </a:t>
            </a:r>
            <a:r>
              <a:rPr lang="cs-CZ" b="1" dirty="0" smtClean="0">
                <a:latin typeface="Times New Roman" panose="02020603050405020304" pitchFamily="18" charset="0"/>
                <a:cs typeface="Times New Roman" panose="02020603050405020304" pitchFamily="18" charset="0"/>
              </a:rPr>
              <a:t>srdce, nikoliv poznání, nás může učinit šťastnými</a:t>
            </a:r>
            <a:r>
              <a:rPr lang="cs-CZ" dirty="0" smtClean="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1407121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i="1" dirty="0" smtClean="0">
                <a:latin typeface="Times New Roman" panose="02020603050405020304" pitchFamily="18" charset="0"/>
                <a:cs typeface="Times New Roman" panose="02020603050405020304" pitchFamily="18" charset="0"/>
              </a:rPr>
              <a:t>Amor </a:t>
            </a:r>
            <a:r>
              <a:rPr lang="cs-CZ" i="1" dirty="0" err="1" smtClean="0">
                <a:latin typeface="Times New Roman" panose="02020603050405020304" pitchFamily="18" charset="0"/>
                <a:cs typeface="Times New Roman" panose="02020603050405020304" pitchFamily="18" charset="0"/>
              </a:rPr>
              <a:t>fati</a:t>
            </a:r>
            <a:r>
              <a:rPr lang="cs-CZ" i="1" dirty="0" smtClean="0">
                <a:latin typeface="Times New Roman" panose="02020603050405020304" pitchFamily="18" charset="0"/>
                <a:cs typeface="Times New Roman" panose="02020603050405020304" pitchFamily="18" charset="0"/>
              </a:rPr>
              <a:t> </a:t>
            </a:r>
            <a:r>
              <a:rPr lang="cs-CZ" dirty="0" smtClean="0">
                <a:latin typeface="Times New Roman" panose="02020603050405020304" pitchFamily="18" charset="0"/>
                <a:cs typeface="Times New Roman" panose="02020603050405020304" pitchFamily="18" charset="0"/>
              </a:rPr>
              <a:t>a přitakání</a:t>
            </a:r>
            <a:endParaRPr lang="cs-CZ"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p:txBody>
          <a:bodyPr/>
          <a:lstStyle/>
          <a:p>
            <a:pPr marL="0" indent="0" algn="just">
              <a:buNone/>
            </a:pPr>
            <a:r>
              <a:rPr lang="cs-CZ" dirty="0" smtClean="0">
                <a:latin typeface="Times New Roman" panose="02020603050405020304" pitchFamily="18" charset="0"/>
                <a:cs typeface="Times New Roman" panose="02020603050405020304" pitchFamily="18" charset="0"/>
              </a:rPr>
              <a:t>„Mým vzorcem pro velikost je </a:t>
            </a:r>
            <a:r>
              <a:rPr lang="cs-CZ" i="1" dirty="0" smtClean="0">
                <a:latin typeface="Times New Roman" panose="02020603050405020304" pitchFamily="18" charset="0"/>
                <a:cs typeface="Times New Roman" panose="02020603050405020304" pitchFamily="18" charset="0"/>
              </a:rPr>
              <a:t>amor </a:t>
            </a:r>
            <a:r>
              <a:rPr lang="cs-CZ" i="1" dirty="0" err="1" smtClean="0">
                <a:latin typeface="Times New Roman" panose="02020603050405020304" pitchFamily="18" charset="0"/>
                <a:cs typeface="Times New Roman" panose="02020603050405020304" pitchFamily="18" charset="0"/>
              </a:rPr>
              <a:t>fati</a:t>
            </a:r>
            <a:r>
              <a:rPr lang="cs-CZ" dirty="0" smtClean="0">
                <a:latin typeface="Times New Roman" panose="02020603050405020304" pitchFamily="18" charset="0"/>
                <a:cs typeface="Times New Roman" panose="02020603050405020304" pitchFamily="18" charset="0"/>
              </a:rPr>
              <a:t>: člověk nechce, aby cokoliv bylo jiné, ne v budoucnosti, ani v minulosti, ani ne ve věčnosti. Nikoliv však snášet, co je nutné, a rozhodně to neskrývat, jakýkoliv idealismus je tváří v tvář tomu, co je nutné, lživý – je třeba milovat.“</a:t>
            </a:r>
          </a:p>
          <a:p>
            <a:pPr marL="0" indent="0" algn="just">
              <a:buNone/>
            </a:pPr>
            <a:r>
              <a:rPr lang="cs-CZ" dirty="0" smtClean="0">
                <a:latin typeface="Times New Roman" panose="02020603050405020304" pitchFamily="18" charset="0"/>
                <a:cs typeface="Times New Roman" panose="02020603050405020304" pitchFamily="18" charset="0"/>
              </a:rPr>
              <a:t>Nietzsche, </a:t>
            </a:r>
            <a:r>
              <a:rPr lang="cs-CZ" i="1" dirty="0" smtClean="0">
                <a:latin typeface="Times New Roman" panose="02020603050405020304" pitchFamily="18" charset="0"/>
                <a:cs typeface="Times New Roman" panose="02020603050405020304" pitchFamily="18" charset="0"/>
              </a:rPr>
              <a:t>Ecce homo.</a:t>
            </a:r>
            <a:endParaRPr lang="cs-CZ"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201882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smtClean="0">
                <a:latin typeface="Times New Roman" panose="02020603050405020304" pitchFamily="18" charset="0"/>
                <a:cs typeface="Times New Roman" panose="02020603050405020304" pitchFamily="18" charset="0"/>
              </a:rPr>
              <a:t>Odmítnutí křesťanství jako pokrytectví</a:t>
            </a:r>
            <a:endParaRPr lang="cs-CZ"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p:txBody>
          <a:bodyPr/>
          <a:lstStyle/>
          <a:p>
            <a:pPr marL="0" indent="0" algn="just">
              <a:buNone/>
            </a:pPr>
            <a:r>
              <a:rPr lang="cs-CZ" dirty="0" smtClean="0">
                <a:latin typeface="Times New Roman" panose="02020603050405020304" pitchFamily="18" charset="0"/>
                <a:cs typeface="Times New Roman" panose="02020603050405020304" pitchFamily="18" charset="0"/>
              </a:rPr>
              <a:t>Podobně jako Kierkegaard je Nietzsche přesvědčen, že křesťanství upadlo na úroveň povznášejících řečiček, keců a přetvářky. Jediný poctivý je šílenec, který vběhne na náměstí a pronáší to, co by mělo být dávno jasné: </a:t>
            </a:r>
            <a:r>
              <a:rPr lang="cs-CZ" b="1" dirty="0" smtClean="0">
                <a:latin typeface="Times New Roman" panose="02020603050405020304" pitchFamily="18" charset="0"/>
                <a:cs typeface="Times New Roman" panose="02020603050405020304" pitchFamily="18" charset="0"/>
              </a:rPr>
              <a:t>nikdo nevěří v Boha, který zemřel a vstal z mrtvých</a:t>
            </a:r>
            <a:r>
              <a:rPr lang="cs-CZ" dirty="0" smtClean="0">
                <a:latin typeface="Times New Roman" panose="02020603050405020304" pitchFamily="18" charset="0"/>
                <a:cs typeface="Times New Roman" panose="02020603050405020304" pitchFamily="18" charset="0"/>
              </a:rPr>
              <a:t>.</a:t>
            </a:r>
            <a:endParaRPr lang="cs-CZ"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542520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smtClean="0">
                <a:latin typeface="Times New Roman" panose="02020603050405020304" pitchFamily="18" charset="0"/>
                <a:cs typeface="Times New Roman" panose="02020603050405020304" pitchFamily="18" charset="0"/>
              </a:rPr>
              <a:t>Smrt Boha</a:t>
            </a:r>
            <a:endParaRPr lang="cs-CZ"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p:txBody>
          <a:bodyPr>
            <a:normAutofit fontScale="85000" lnSpcReduction="10000"/>
          </a:bodyPr>
          <a:lstStyle/>
          <a:p>
            <a:pPr marL="0" indent="0" algn="just">
              <a:buNone/>
            </a:pPr>
            <a:r>
              <a:rPr lang="cs-CZ" i="1" dirty="0">
                <a:latin typeface="Times New Roman" panose="02020603050405020304" pitchFamily="18" charset="0"/>
                <a:cs typeface="Times New Roman" panose="02020603050405020304" pitchFamily="18" charset="0"/>
              </a:rPr>
              <a:t>Pomatenec</a:t>
            </a:r>
            <a:r>
              <a:rPr lang="cs-CZ" dirty="0">
                <a:latin typeface="Times New Roman" panose="02020603050405020304" pitchFamily="18" charset="0"/>
                <a:cs typeface="Times New Roman" panose="02020603050405020304" pitchFamily="18" charset="0"/>
              </a:rPr>
              <a:t>. – Cožpak jste neslyšeli o onom pomateném člověku, jenž za jasného dopoledne rozžal svítilnu, rozběhl se na tržiště a bez ustání křičel: „Hledám Boha! Hledám Boha!“ </a:t>
            </a:r>
            <a:r>
              <a:rPr lang="cs-CZ" dirty="0" smtClean="0">
                <a:latin typeface="Times New Roman" panose="02020603050405020304" pitchFamily="18" charset="0"/>
                <a:cs typeface="Times New Roman" panose="02020603050405020304" pitchFamily="18" charset="0"/>
              </a:rPr>
              <a:t>… Kam </a:t>
            </a:r>
            <a:r>
              <a:rPr lang="cs-CZ" dirty="0">
                <a:latin typeface="Times New Roman" panose="02020603050405020304" pitchFamily="18" charset="0"/>
                <a:cs typeface="Times New Roman" panose="02020603050405020304" pitchFamily="18" charset="0"/>
              </a:rPr>
              <a:t>se Bůh poděl? křičel, já vám to povím! </a:t>
            </a:r>
            <a:r>
              <a:rPr lang="cs-CZ" i="1" dirty="0">
                <a:latin typeface="Times New Roman" panose="02020603050405020304" pitchFamily="18" charset="0"/>
                <a:cs typeface="Times New Roman" panose="02020603050405020304" pitchFamily="18" charset="0"/>
              </a:rPr>
              <a:t>My jsme ho zabili</a:t>
            </a:r>
            <a:r>
              <a:rPr lang="cs-CZ" dirty="0">
                <a:latin typeface="Times New Roman" panose="02020603050405020304" pitchFamily="18" charset="0"/>
                <a:cs typeface="Times New Roman" panose="02020603050405020304" pitchFamily="18" charset="0"/>
              </a:rPr>
              <a:t>, </a:t>
            </a:r>
            <a:r>
              <a:rPr lang="cs-CZ" i="1" dirty="0">
                <a:latin typeface="Times New Roman" panose="02020603050405020304" pitchFamily="18" charset="0"/>
                <a:cs typeface="Times New Roman" panose="02020603050405020304" pitchFamily="18" charset="0"/>
              </a:rPr>
              <a:t>– </a:t>
            </a:r>
            <a:r>
              <a:rPr lang="cs-CZ" dirty="0">
                <a:latin typeface="Times New Roman" panose="02020603050405020304" pitchFamily="18" charset="0"/>
                <a:cs typeface="Times New Roman" panose="02020603050405020304" pitchFamily="18" charset="0"/>
              </a:rPr>
              <a:t>vy i já! My všichni jsme jeho vrahy. Ale jak jsme to udělali? Jak jsme dokázali vypít moře? Kdo nám dal houbu, abychom smazali celý horizont? Co jsme to učinili, když jsme tuto zemi odpoutali od jejího slunce? Kam se nyní pohybuje? Kam se pohybujeme my? Pryč od všech sluncí? Cožpak neustále nepadáme? A zpátky, do stran, dopředu, na všechny strany? Je ještě vůbec nějaké Nahoře a Dole? Nebloudíme nekonečnou nicotou? Nedýchá na nás prázdný prostor? Neochladilo se? Nepřichází ustavičně noc a více noci? Nemusíme již dopoledne rozžínat svítilny? Ještě neslyšíme hluk </a:t>
            </a:r>
            <a:r>
              <a:rPr lang="cs-CZ" b="1" dirty="0">
                <a:latin typeface="Times New Roman" panose="02020603050405020304" pitchFamily="18" charset="0"/>
                <a:cs typeface="Times New Roman" panose="02020603050405020304" pitchFamily="18" charset="0"/>
              </a:rPr>
              <a:t>hrobníků, kteří pohřbívají Boha</a:t>
            </a:r>
            <a:r>
              <a:rPr lang="cs-CZ" dirty="0">
                <a:latin typeface="Times New Roman" panose="02020603050405020304" pitchFamily="18" charset="0"/>
                <a:cs typeface="Times New Roman" panose="02020603050405020304" pitchFamily="18" charset="0"/>
              </a:rPr>
              <a:t>? Ještě </a:t>
            </a:r>
            <a:r>
              <a:rPr lang="cs-CZ" b="1" dirty="0">
                <a:latin typeface="Times New Roman" panose="02020603050405020304" pitchFamily="18" charset="0"/>
                <a:cs typeface="Times New Roman" panose="02020603050405020304" pitchFamily="18" charset="0"/>
              </a:rPr>
              <a:t>necítíme, jak se Bůh rozkládá</a:t>
            </a:r>
            <a:r>
              <a:rPr lang="cs-CZ" dirty="0">
                <a:latin typeface="Times New Roman" panose="02020603050405020304" pitchFamily="18" charset="0"/>
                <a:cs typeface="Times New Roman" panose="02020603050405020304" pitchFamily="18" charset="0"/>
              </a:rPr>
              <a:t>? – I </a:t>
            </a:r>
            <a:r>
              <a:rPr lang="cs-CZ" b="1" dirty="0">
                <a:latin typeface="Times New Roman" panose="02020603050405020304" pitchFamily="18" charset="0"/>
                <a:cs typeface="Times New Roman" panose="02020603050405020304" pitchFamily="18" charset="0"/>
              </a:rPr>
              <a:t>bohové se rozkládají! Bůh je mrtev! Bůh zůstane mrtev! </a:t>
            </a:r>
            <a:r>
              <a:rPr lang="cs-CZ" dirty="0">
                <a:latin typeface="Times New Roman" panose="02020603050405020304" pitchFamily="18" charset="0"/>
                <a:cs typeface="Times New Roman" panose="02020603050405020304" pitchFamily="18" charset="0"/>
              </a:rPr>
              <a:t>A my jsme ho zabili! </a:t>
            </a:r>
            <a:endParaRPr lang="cs-CZ" dirty="0" smtClean="0">
              <a:latin typeface="Times New Roman" panose="02020603050405020304" pitchFamily="18" charset="0"/>
              <a:cs typeface="Times New Roman" panose="02020603050405020304" pitchFamily="18" charset="0"/>
            </a:endParaRPr>
          </a:p>
          <a:p>
            <a:pPr marL="0" indent="0" algn="just">
              <a:buNone/>
            </a:pPr>
            <a:r>
              <a:rPr lang="cs-CZ" dirty="0" smtClean="0">
                <a:latin typeface="Times New Roman" panose="02020603050405020304" pitchFamily="18" charset="0"/>
                <a:cs typeface="Times New Roman" panose="02020603050405020304" pitchFamily="18" charset="0"/>
              </a:rPr>
              <a:t>Nietzsche, </a:t>
            </a:r>
            <a:r>
              <a:rPr lang="cs-CZ" i="1" dirty="0" smtClean="0">
                <a:latin typeface="Times New Roman" panose="02020603050405020304" pitchFamily="18" charset="0"/>
                <a:cs typeface="Times New Roman" panose="02020603050405020304" pitchFamily="18" charset="0"/>
              </a:rPr>
              <a:t>Radostná věda</a:t>
            </a:r>
            <a:r>
              <a:rPr lang="cs-CZ" dirty="0" smtClean="0">
                <a:latin typeface="Times New Roman" panose="02020603050405020304" pitchFamily="18" charset="0"/>
                <a:cs typeface="Times New Roman" panose="02020603050405020304" pitchFamily="18" charset="0"/>
              </a:rPr>
              <a:t>.</a:t>
            </a:r>
            <a:endParaRPr lang="cs-CZ"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603724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smtClean="0">
                <a:latin typeface="Times New Roman" panose="02020603050405020304" pitchFamily="18" charset="0"/>
                <a:cs typeface="Times New Roman" panose="02020603050405020304" pitchFamily="18" charset="0"/>
              </a:rPr>
              <a:t>Proč zemřel Bůh?</a:t>
            </a:r>
            <a:endParaRPr lang="cs-CZ"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p:txBody>
          <a:bodyPr>
            <a:normAutofit fontScale="92500" lnSpcReduction="20000"/>
          </a:bodyPr>
          <a:lstStyle/>
          <a:p>
            <a:pPr marL="0" indent="0" algn="just">
              <a:buNone/>
            </a:pPr>
            <a:r>
              <a:rPr lang="cs-CZ" b="1" dirty="0" smtClean="0">
                <a:latin typeface="Times New Roman" panose="02020603050405020304" pitchFamily="18" charset="0"/>
                <a:cs typeface="Times New Roman" panose="02020603050405020304" pitchFamily="18" charset="0"/>
              </a:rPr>
              <a:t>Zabilo jej moralizování</a:t>
            </a:r>
            <a:r>
              <a:rPr lang="cs-CZ" dirty="0" smtClean="0">
                <a:latin typeface="Times New Roman" panose="02020603050405020304" pitchFamily="18" charset="0"/>
                <a:cs typeface="Times New Roman" panose="02020603050405020304" pitchFamily="18" charset="0"/>
              </a:rPr>
              <a:t>, které Nietzsche označuje jako „eutanázii křesťanství“. Hodnoty morálního Boha se jeví „poslednímu člověku“ (ale i Nietzschemu) jako nepřesvědčivé. Morálka stanovuje předem dobro a zlo a </a:t>
            </a:r>
            <a:r>
              <a:rPr lang="cs-CZ" b="1" dirty="0" smtClean="0">
                <a:latin typeface="Times New Roman" panose="02020603050405020304" pitchFamily="18" charset="0"/>
                <a:cs typeface="Times New Roman" panose="02020603050405020304" pitchFamily="18" charset="0"/>
              </a:rPr>
              <a:t>zabíjí tím bytostnou podvojnost skutečnosti</a:t>
            </a:r>
            <a:r>
              <a:rPr lang="cs-CZ" dirty="0" smtClean="0">
                <a:latin typeface="Times New Roman" panose="02020603050405020304" pitchFamily="18" charset="0"/>
                <a:cs typeface="Times New Roman" panose="02020603050405020304" pitchFamily="18" charset="0"/>
              </a:rPr>
              <a:t>. S morálkou jde ruku v ruce </a:t>
            </a:r>
            <a:r>
              <a:rPr lang="cs-CZ" b="1" dirty="0" smtClean="0">
                <a:latin typeface="Times New Roman" panose="02020603050405020304" pitchFamily="18" charset="0"/>
                <a:cs typeface="Times New Roman" panose="02020603050405020304" pitchFamily="18" charset="0"/>
              </a:rPr>
              <a:t>pokrytectví</a:t>
            </a:r>
            <a:r>
              <a:rPr lang="cs-CZ" dirty="0" smtClean="0">
                <a:latin typeface="Times New Roman" panose="02020603050405020304" pitchFamily="18" charset="0"/>
                <a:cs typeface="Times New Roman" panose="02020603050405020304" pitchFamily="18" charset="0"/>
              </a:rPr>
              <a:t>: Nikdo dávno nevěří v Boha, všichni se jen tak tváří, aby svou počestností mohli napomínat druhé.</a:t>
            </a:r>
          </a:p>
          <a:p>
            <a:pPr marL="0" indent="0" algn="just">
              <a:buNone/>
            </a:pPr>
            <a:r>
              <a:rPr lang="cs-CZ" b="1" dirty="0" smtClean="0">
                <a:latin typeface="Times New Roman" panose="02020603050405020304" pitchFamily="18" charset="0"/>
                <a:cs typeface="Times New Roman" panose="02020603050405020304" pitchFamily="18" charset="0"/>
              </a:rPr>
              <a:t>Psychologický důvod</a:t>
            </a:r>
            <a:r>
              <a:rPr lang="cs-CZ" dirty="0" smtClean="0">
                <a:latin typeface="Times New Roman" panose="02020603050405020304" pitchFamily="18" charset="0"/>
                <a:cs typeface="Times New Roman" panose="02020603050405020304" pitchFamily="18" charset="0"/>
              </a:rPr>
              <a:t>: člověk Boha nesnese, jak vysvětluje v </a:t>
            </a:r>
            <a:r>
              <a:rPr lang="cs-CZ" i="1" dirty="0" smtClean="0">
                <a:latin typeface="Times New Roman" panose="02020603050405020304" pitchFamily="18" charset="0"/>
                <a:cs typeface="Times New Roman" panose="02020603050405020304" pitchFamily="18" charset="0"/>
              </a:rPr>
              <a:t>Tak pravil </a:t>
            </a:r>
            <a:r>
              <a:rPr lang="cs-CZ" i="1" dirty="0" err="1" smtClean="0">
                <a:latin typeface="Times New Roman" panose="02020603050405020304" pitchFamily="18" charset="0"/>
                <a:cs typeface="Times New Roman" panose="02020603050405020304" pitchFamily="18" charset="0"/>
              </a:rPr>
              <a:t>Zarathustra</a:t>
            </a:r>
            <a:r>
              <a:rPr lang="cs-CZ" dirty="0" smtClean="0">
                <a:latin typeface="Times New Roman" panose="02020603050405020304" pitchFamily="18" charset="0"/>
                <a:cs typeface="Times New Roman" panose="02020603050405020304" pitchFamily="18" charset="0"/>
              </a:rPr>
              <a:t> „nejohavnější člověk“: Zavražděný „viděl </a:t>
            </a:r>
            <a:r>
              <a:rPr lang="cs-CZ" dirty="0">
                <a:latin typeface="Times New Roman" panose="02020603050405020304" pitchFamily="18" charset="0"/>
                <a:cs typeface="Times New Roman" panose="02020603050405020304" pitchFamily="18" charset="0"/>
              </a:rPr>
              <a:t>hloubky i propasti člověka, všechnu jeho skrytou hanbu a odpornost. </a:t>
            </a:r>
            <a:r>
              <a:rPr lang="cs-CZ" dirty="0" smtClean="0">
                <a:latin typeface="Times New Roman" panose="02020603050405020304" pitchFamily="18" charset="0"/>
                <a:cs typeface="Times New Roman" panose="02020603050405020304" pitchFamily="18" charset="0"/>
              </a:rPr>
              <a:t>Jeho </a:t>
            </a:r>
            <a:r>
              <a:rPr lang="cs-CZ" dirty="0">
                <a:latin typeface="Times New Roman" panose="02020603050405020304" pitchFamily="18" charset="0"/>
                <a:cs typeface="Times New Roman" panose="02020603050405020304" pitchFamily="18" charset="0"/>
              </a:rPr>
              <a:t>soucit neznal studu: lezl do mých nejšpinavějších koutů. Tenhle nejzvědavější, </a:t>
            </a:r>
            <a:r>
              <a:rPr lang="cs-CZ" dirty="0" err="1">
                <a:latin typeface="Times New Roman" panose="02020603050405020304" pitchFamily="18" charset="0"/>
                <a:cs typeface="Times New Roman" panose="02020603050405020304" pitchFamily="18" charset="0"/>
              </a:rPr>
              <a:t>předotěrný</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přesoucitný</a:t>
            </a:r>
            <a:r>
              <a:rPr lang="cs-CZ" dirty="0">
                <a:latin typeface="Times New Roman" panose="02020603050405020304" pitchFamily="18" charset="0"/>
                <a:cs typeface="Times New Roman" panose="02020603050405020304" pitchFamily="18" charset="0"/>
              </a:rPr>
              <a:t> musel zemřít</a:t>
            </a:r>
            <a:r>
              <a:rPr lang="cs-CZ" b="1" dirty="0">
                <a:latin typeface="Times New Roman" panose="02020603050405020304" pitchFamily="18" charset="0"/>
                <a:cs typeface="Times New Roman" panose="02020603050405020304" pitchFamily="18" charset="0"/>
              </a:rPr>
              <a:t>. </a:t>
            </a:r>
            <a:r>
              <a:rPr lang="cs-CZ" b="1" dirty="0" smtClean="0">
                <a:latin typeface="Times New Roman" panose="02020603050405020304" pitchFamily="18" charset="0"/>
                <a:cs typeface="Times New Roman" panose="02020603050405020304" pitchFamily="18" charset="0"/>
              </a:rPr>
              <a:t>Neustále </a:t>
            </a:r>
            <a:r>
              <a:rPr lang="cs-CZ" b="1" dirty="0">
                <a:latin typeface="Times New Roman" panose="02020603050405020304" pitchFamily="18" charset="0"/>
                <a:cs typeface="Times New Roman" panose="02020603050405020304" pitchFamily="18" charset="0"/>
              </a:rPr>
              <a:t>se na </a:t>
            </a:r>
            <a:r>
              <a:rPr lang="cs-CZ" b="1" i="1" dirty="0">
                <a:latin typeface="Times New Roman" panose="02020603050405020304" pitchFamily="18" charset="0"/>
                <a:cs typeface="Times New Roman" panose="02020603050405020304" pitchFamily="18" charset="0"/>
              </a:rPr>
              <a:t>mě </a:t>
            </a:r>
            <a:r>
              <a:rPr lang="cs-CZ" b="1" dirty="0">
                <a:latin typeface="Times New Roman" panose="02020603050405020304" pitchFamily="18" charset="0"/>
                <a:cs typeface="Times New Roman" panose="02020603050405020304" pitchFamily="18" charset="0"/>
              </a:rPr>
              <a:t>díval</a:t>
            </a:r>
            <a:r>
              <a:rPr lang="cs-CZ" dirty="0">
                <a:latin typeface="Times New Roman" panose="02020603050405020304" pitchFamily="18" charset="0"/>
                <a:cs typeface="Times New Roman" panose="02020603050405020304" pitchFamily="18" charset="0"/>
              </a:rPr>
              <a:t>: na takovém svědkovi jsem se chtěl pomstít – anebo sám nežít. </a:t>
            </a:r>
            <a:r>
              <a:rPr lang="cs-CZ" dirty="0" smtClean="0">
                <a:latin typeface="Times New Roman" panose="02020603050405020304" pitchFamily="18" charset="0"/>
                <a:cs typeface="Times New Roman" panose="02020603050405020304" pitchFamily="18" charset="0"/>
              </a:rPr>
              <a:t>Bůh</a:t>
            </a:r>
            <a:r>
              <a:rPr lang="cs-CZ" dirty="0">
                <a:latin typeface="Times New Roman" panose="02020603050405020304" pitchFamily="18" charset="0"/>
                <a:cs typeface="Times New Roman" panose="02020603050405020304" pitchFamily="18" charset="0"/>
              </a:rPr>
              <a:t>, jenž všechno viděl, </a:t>
            </a:r>
            <a:r>
              <a:rPr lang="cs-CZ" i="1" dirty="0">
                <a:latin typeface="Times New Roman" panose="02020603050405020304" pitchFamily="18" charset="0"/>
                <a:cs typeface="Times New Roman" panose="02020603050405020304" pitchFamily="18" charset="0"/>
              </a:rPr>
              <a:t>i člověka</a:t>
            </a:r>
            <a:r>
              <a:rPr lang="cs-CZ" dirty="0">
                <a:latin typeface="Times New Roman" panose="02020603050405020304" pitchFamily="18" charset="0"/>
                <a:cs typeface="Times New Roman" panose="02020603050405020304" pitchFamily="18" charset="0"/>
              </a:rPr>
              <a:t>: tento Bůh musel zemřít! Člověk </a:t>
            </a:r>
            <a:r>
              <a:rPr lang="cs-CZ" i="1" dirty="0">
                <a:latin typeface="Times New Roman" panose="02020603050405020304" pitchFamily="18" charset="0"/>
                <a:cs typeface="Times New Roman" panose="02020603050405020304" pitchFamily="18" charset="0"/>
              </a:rPr>
              <a:t>nesnese</a:t>
            </a:r>
            <a:r>
              <a:rPr lang="cs-CZ" dirty="0">
                <a:latin typeface="Times New Roman" panose="02020603050405020304" pitchFamily="18" charset="0"/>
                <a:cs typeface="Times New Roman" panose="02020603050405020304" pitchFamily="18" charset="0"/>
              </a:rPr>
              <a:t>, aby takový svědek žil.“ (</a:t>
            </a:r>
            <a:r>
              <a:rPr lang="cs-CZ" i="1" dirty="0" err="1">
                <a:latin typeface="Times New Roman" panose="02020603050405020304" pitchFamily="18" charset="0"/>
                <a:cs typeface="Times New Roman" panose="02020603050405020304" pitchFamily="18" charset="0"/>
              </a:rPr>
              <a:t>Zarathustra</a:t>
            </a:r>
            <a:r>
              <a:rPr lang="cs-CZ" dirty="0">
                <a:latin typeface="Times New Roman" panose="02020603050405020304" pitchFamily="18" charset="0"/>
                <a:cs typeface="Times New Roman" panose="02020603050405020304" pitchFamily="18" charset="0"/>
              </a:rPr>
              <a:t>, Nejohavnější </a:t>
            </a:r>
            <a:r>
              <a:rPr lang="cs-CZ" dirty="0" smtClean="0">
                <a:latin typeface="Times New Roman" panose="02020603050405020304" pitchFamily="18" charset="0"/>
                <a:cs typeface="Times New Roman" panose="02020603050405020304" pitchFamily="18" charset="0"/>
              </a:rPr>
              <a:t>člověk) </a:t>
            </a:r>
            <a:endParaRPr lang="cs-CZ"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49903507"/>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1319</TotalTime>
  <Words>1554</Words>
  <Application>Microsoft Office PowerPoint</Application>
  <PresentationFormat>Širokoúhlá obrazovka</PresentationFormat>
  <Paragraphs>45</Paragraphs>
  <Slides>15</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15</vt:i4>
      </vt:variant>
    </vt:vector>
  </HeadingPairs>
  <TitlesOfParts>
    <vt:vector size="20" baseType="lpstr">
      <vt:lpstr>Arial</vt:lpstr>
      <vt:lpstr>Calibri</vt:lpstr>
      <vt:lpstr>Calibri Light</vt:lpstr>
      <vt:lpstr>Times New Roman</vt:lpstr>
      <vt:lpstr>Motiv Office</vt:lpstr>
      <vt:lpstr>Nietzscheho archeologie morálky</vt:lpstr>
      <vt:lpstr>Friedrich Nietzsche (1844-1900)</vt:lpstr>
      <vt:lpstr>Nietzschův konec</vt:lpstr>
      <vt:lpstr>Odklon od křesťanského pietismu</vt:lpstr>
      <vt:lpstr>Příklon k Dionýsovi</vt:lpstr>
      <vt:lpstr>Amor fati a přitakání</vt:lpstr>
      <vt:lpstr>Odmítnutí křesťanství jako pokrytectví</vt:lpstr>
      <vt:lpstr>Smrt Boha</vt:lpstr>
      <vt:lpstr>Proč zemřel Bůh?</vt:lpstr>
      <vt:lpstr>Křesťanství je stejně jen Pavlův výmysl.</vt:lpstr>
      <vt:lpstr>Drzoun Pavel, apoštol pomsty</vt:lpstr>
      <vt:lpstr>Idiot Ježíš: „Existoval jediný křesťan, a ten zemřel na kříži.“  </vt:lpstr>
      <vt:lpstr>Ježíš svobodným duchem</vt:lpstr>
      <vt:lpstr>Dionýsos a jiní pohané:  Bůh svléká svou morální kůži</vt:lpstr>
      <vt:lpstr>Řečtí bohové žijí lidský život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Nietzschova archeologie morálky</dc:title>
  <dc:creator>Matějčková, Tereza</dc:creator>
  <cp:lastModifiedBy>Matějčková, Tereza</cp:lastModifiedBy>
  <cp:revision>19</cp:revision>
  <dcterms:created xsi:type="dcterms:W3CDTF">2018-11-10T23:07:26Z</dcterms:created>
  <dcterms:modified xsi:type="dcterms:W3CDTF">2018-11-13T22:11:29Z</dcterms:modified>
</cp:coreProperties>
</file>