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9" r:id="rId12"/>
    <p:sldId id="261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raha.eu/jnp/cz/o_meste/vybrane_mestske_organizace/skoly_a_skolska_zarizeni_zrizovana_hmp/specialni_skoly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racovi%C5%A1t%C4%9B_ran%C3%A9_p%C3%A9%C4%8De" TargetMode="External"/><Relationship Id="rId13" Type="http://schemas.openxmlformats.org/officeDocument/2006/relationships/hyperlink" Target="https://cs.wikipedia.org/wiki/Azylov%C3%BD_d%C5%AFm" TargetMode="External"/><Relationship Id="rId3" Type="http://schemas.openxmlformats.org/officeDocument/2006/relationships/hyperlink" Target="https://cs.wikipedia.org/wiki/Nocleh%C3%A1rna" TargetMode="External"/><Relationship Id="rId7" Type="http://schemas.openxmlformats.org/officeDocument/2006/relationships/hyperlink" Target="https://cs.wikipedia.org/wiki/Centrum_soci%C3%A1ln%C4%9B_rehabilita%C4%8Dn%C3%ADch_slu%C5%BEeb" TargetMode="External"/><Relationship Id="rId12" Type="http://schemas.openxmlformats.org/officeDocument/2006/relationships/hyperlink" Target="https://cs.wikipedia.org/wiki/Chr%C3%A1n%C4%9Bn%C3%A9_bydlen%C3%AD" TargetMode="External"/><Relationship Id="rId2" Type="http://schemas.openxmlformats.org/officeDocument/2006/relationships/hyperlink" Target="https://cs.wikipedia.org/wiki/Centrum_denn%C3%ADch_slu%C5%BEeb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s.wikipedia.org/wiki/Soci%C3%A1ln%C4%9B_terapeutick%C3%A1_d%C3%ADlna" TargetMode="External"/><Relationship Id="rId11" Type="http://schemas.openxmlformats.org/officeDocument/2006/relationships/hyperlink" Target="https://cs.wikipedia.org/wiki/Domov_pro_seniory" TargetMode="External"/><Relationship Id="rId5" Type="http://schemas.openxmlformats.org/officeDocument/2006/relationships/hyperlink" Target="https://cs.wikipedia.org/w/index.php?title=Soci%C3%A1ln%C3%AD_poradna&amp;action=edit&amp;redlink=1" TargetMode="External"/><Relationship Id="rId15" Type="http://schemas.openxmlformats.org/officeDocument/2006/relationships/hyperlink" Target="https://www.zakonyprolidi.cz/cs/2006-505" TargetMode="External"/><Relationship Id="rId10" Type="http://schemas.openxmlformats.org/officeDocument/2006/relationships/hyperlink" Target="https://cs.wikipedia.org/wiki/T%C3%BDdenn%C3%AD_stacion%C3%A1%C5%99" TargetMode="External"/><Relationship Id="rId4" Type="http://schemas.openxmlformats.org/officeDocument/2006/relationships/hyperlink" Target="https://cs.wikipedia.org/wiki/Terapeutick%C3%A1_komunita" TargetMode="External"/><Relationship Id="rId9" Type="http://schemas.openxmlformats.org/officeDocument/2006/relationships/hyperlink" Target="https://cs.wikipedia.org/wiki/Interven%C4%8Dn%C3%AD_centrum" TargetMode="Externa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anapece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52A7DE3-D57F-4E24-84A9-3A5869C5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ZÁKLADY SOMATOPEDIE  A INKLUZIVNÍ PEDAGOGIKY  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AFED92-A0B6-4A41-8880-5FEF8C448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RANÁ PÉČE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INKLUZE- INTEGRACE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SPECIÁLNÍ ŠKOLSTVÍ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Mgr. Ilona Pavlová, MBA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30" name="Picture 6" descr="Pražští hygienici radí, jak omezovat nemocnost dětí ve školkách">
            <a:extLst>
              <a:ext uri="{FF2B5EF4-FFF2-40B4-BE49-F238E27FC236}">
                <a16:creationId xmlns:a16="http://schemas.microsoft.com/office/drawing/2014/main" id="{B3AD4B59-6D50-4825-91E5-0C50001C2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77" y="4662074"/>
            <a:ext cx="34385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2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671F0-47F5-4A91-880B-ACB34A6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školství – skupinové začlenění žáka se SVP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2B3FB-A4F2-41AF-8CE7-997D813C6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603514"/>
            <a:ext cx="11146981" cy="4255286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Speciální škola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škola která, v souladu s § 16 odst. 9 školského zákona, je určena pro žáky s mentálním, tělesným, zrakovým nebo sluchovým postižením, závažnými vadami řeči, závažnými vývojovými poruchami učení, závažnými vývojovými poruchami chování, souběžným postižením více vadami nebo autismem, shledá-li školní poradenské zařízení, že vzhledem k povaze jejich speciálních potřeb je speciální vzdělávání v zájmu žáka a poskytování podpůrných opatření by nedostačovala k zajištění jejich kvalitního vzdělávání v běžné základní škole a k uplatnění jejich práva na vzdělání a vždy je nutný souhlas zákonného zástupce dítěte.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https://www.praha.eu/jnp/cz/o_meste/vybrane_mestske_organizace/skoly_a_skolska_zarizeni_zrizovana_hmp/specialni_skoly/index.html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Cvičení pro děti - Praha | POHYB DĚTEM">
            <a:extLst>
              <a:ext uri="{FF2B5EF4-FFF2-40B4-BE49-F238E27FC236}">
                <a16:creationId xmlns:a16="http://schemas.microsoft.com/office/drawing/2014/main" id="{BD50A709-B249-40DB-BEC2-2E18571C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03" y="4880321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ísto školy zahrada, místo učebnic knihovna. Rodičů, kteří učí své děti  sami, jsou tisíce a rychle jich přibývá | Hospodářské noviny (iHNed.cz)">
            <a:extLst>
              <a:ext uri="{FF2B5EF4-FFF2-40B4-BE49-F238E27FC236}">
                <a16:creationId xmlns:a16="http://schemas.microsoft.com/office/drawing/2014/main" id="{EA45EF48-3401-4A21-AC5E-CED7F453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2" y="4851952"/>
            <a:ext cx="3132666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5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E7CB9-BF5A-4D74-9B5D-4AB94F6B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effectLst/>
              </a:rPr>
              <a:t>Historie speciálního školství   2.pol .20.století </a:t>
            </a:r>
            <a:r>
              <a:rPr lang="cs-CZ" b="0" i="0" dirty="0">
                <a:effectLst/>
                <a:sym typeface="Wingdings" panose="05000000000000000000" pitchFamily="2" charset="2"/>
              </a:rPr>
              <a:t></a:t>
            </a:r>
            <a:br>
              <a:rPr lang="cs-CZ" b="0" i="0" dirty="0">
                <a:solidFill>
                  <a:srgbClr val="000000"/>
                </a:solidFill>
                <a:effectLst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EB381-C09E-43B6-A0DC-4975FAB9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10" y="1080566"/>
            <a:ext cx="11029615" cy="3678303"/>
          </a:xfrm>
        </p:spPr>
        <p:txBody>
          <a:bodyPr/>
          <a:lstStyle/>
          <a:p>
            <a:pPr marL="0" indent="0" algn="just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Roku 1948 bylo speciální školství kodifikováno jako samostatní síť škol a školských zařízení. Školy se soustřeďovaly i na stupně postižení (školy pro neslyšící, školy pro žáky se zbytky sluchu.) Roku 1978  byly školy přejmenovány na 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školy pro mládež vyžadující zvláštní péči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 měly většinou charakter internátní školy. Někteří žáci byly ze systému vylučováni preventivně a týkalo se to žáků s těžkým mentálním postižením a dětí hluchoslepých, kteří byli diagnostikováni jako nevzdělavatelní. I ředitel základní školy mohl dítě zbavit povinné školní docházky. Tento úkon byl neodvolatelný a nebyl brán zřetel na pozdější vývoj dítěte.</a:t>
            </a:r>
            <a:endParaRPr lang="cs-CZ" dirty="0"/>
          </a:p>
        </p:txBody>
      </p:sp>
      <p:pic>
        <p:nvPicPr>
          <p:cNvPr id="8194" name="Picture 2" descr="Česká škola a stručná historie povinné školní docházky">
            <a:extLst>
              <a:ext uri="{FF2B5EF4-FFF2-40B4-BE49-F238E27FC236}">
                <a16:creationId xmlns:a16="http://schemas.microsoft.com/office/drawing/2014/main" id="{F25CFA24-139C-4F12-9920-82DD401A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82" y="3853615"/>
            <a:ext cx="4401132" cy="25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7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4C532-7A70-4DBA-A350-35EF1D9B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  RANÁ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6F8D1-FD5A-4FFC-B3E1-DF0CB7C4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Vyhláška č. 505 ze dne 15. listopadu 2006, kterou se provádějí některá ustanovení zákona o sociálních službách.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Sbírka zákonů ČR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2006, částka 164, s. 7021–7048. ISSN 1211-1244. 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Zákon č. 108 ze dne 14. března 2006, o sociálních službách.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Sbírka zákonů ČR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2006, částka 37, s. 1257–1289. ISSN 1211-1244.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HRADILKOVÁ, Terezie a kol.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Praxe a metody rané péče v ČR: průvodce sociálním modelem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Praha: Portál, 2018. 148 s. 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KUDELOVÁ, Ivana a KVĚTOŇOVÁ, Lea.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Malé dítě s těžkým poškozením zraku: raná péče o dítě se zrakovým a kombinovaným poškozením.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Brno: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Paido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1996. 40 s. Pedagogická literatura. </a:t>
            </a:r>
          </a:p>
          <a:p>
            <a:pPr marL="0" indent="0" algn="l">
              <a:buNone/>
            </a:pP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Raná péče pro rodiny s dětmi se zrakovým a kombinovaným postižením: vybrané příspěvky z kurzu „Poradce rané péče“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Praha: Středisko rané péče, 1998. 113 s. 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ŠÁNDOROVÁ, Zdenka,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ed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et al. 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Current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topics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Czech and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Armenian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special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pedagogical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theory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practice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First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ed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Pardubice: University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Pardubice, 2019. 176 s.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05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37C86-3A2E-4716-A4B1-1A16FE1B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INTEGRACE, INKLUZE, SPEC.ŠKOLSTVÍ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A67FD-0E2A-4E46-9ABD-7C62A377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2001079"/>
            <a:ext cx="11173485" cy="41547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KOCOURKOVÁ, Veronika. Historie a současný stav praktických škol v České republice. Praha, 2007. Diplomová práce. Univerzita Karlova v Praze Pedagogická fakulta. Vedoucí práce PaedDr. Jaroslava Zemková, Ph.D.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NOVOSAD, Libor. Tělesné postižení jako fenomén a životní realita. Praha: Portál, 2011.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OPATŘILOVÁ, D. Edukace osob s těžkým postižením a souběžným postižením více vadami: </a:t>
            </a:r>
            <a:r>
              <a:rPr lang="cs-CZ" sz="1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severe disability and </a:t>
            </a:r>
            <a:r>
              <a:rPr lang="cs-CZ" sz="1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disability. Brno: Masarykova univerzita, 2013.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PIPEKOVÁ, J. a kol. Kapitoly ze speciální pedagogiky. 3. vydání. Brno: </a:t>
            </a:r>
            <a:r>
              <a:rPr lang="cs-CZ" sz="1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Paido</a:t>
            </a: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RENOTIÉROVÁ, M., LUDÍKOVÁ L. Speciální pedagogika. Olomouc: UP, 2006.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SLOWÍK, J. Speciální pedagogika. 2. vydání. Praha: Grada, 2016.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ŠVARCOVÁ I. Mentální retardace. Praha: Portál, 2011.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VALENTA, M. Přehled speciální pedagogiky: 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rámcové kompendium oboru. Praha: Portál, 2014.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VALENTA, M., MÜLLER, O. Psychopedie. Praha: Parta, 2013.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VÍTKOVÁ, M. </a:t>
            </a:r>
            <a:r>
              <a:rPr lang="cs-CZ" sz="1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Somatopedické</a:t>
            </a: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aspekty. Brno : </a:t>
            </a:r>
            <a:r>
              <a:rPr lang="cs-CZ" sz="1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Paido</a:t>
            </a: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2006.</a:t>
            </a:r>
          </a:p>
          <a:p>
            <a:pPr marL="0" indent="0" algn="l">
              <a:buNone/>
            </a:pPr>
            <a:r>
              <a:rPr lang="cs-CZ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ZELINKOVÁ, O. Poruchy učení. Praha: Portál, 2015.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 descr="Cesta k inkluzi -- Úvahy z praxe a pro praxi">
            <a:extLst>
              <a:ext uri="{FF2B5EF4-FFF2-40B4-BE49-F238E27FC236}">
                <a16:creationId xmlns:a16="http://schemas.microsoft.com/office/drawing/2014/main" id="{9D4575F2-AABF-4C0B-B970-7C0C8F71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21" y="3184833"/>
            <a:ext cx="15716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kluzivní vzdělávání -- Efektivní vzdělávání všech žáků">
            <a:extLst>
              <a:ext uri="{FF2B5EF4-FFF2-40B4-BE49-F238E27FC236}">
                <a16:creationId xmlns:a16="http://schemas.microsoft.com/office/drawing/2014/main" id="{E860792C-9E31-45A2-B94E-240FCDF9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96" y="3593475"/>
            <a:ext cx="15716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sistent pedagoga a klima třídy">
            <a:extLst>
              <a:ext uri="{FF2B5EF4-FFF2-40B4-BE49-F238E27FC236}">
                <a16:creationId xmlns:a16="http://schemas.microsoft.com/office/drawing/2014/main" id="{7C03FE67-392B-40C0-AD20-12234D42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05" y="4078462"/>
            <a:ext cx="15716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chodiska, podmínky a strategie ve vzdělávání žáků s těžkým postižením -- na základní škole speciální">
            <a:extLst>
              <a:ext uri="{FF2B5EF4-FFF2-40B4-BE49-F238E27FC236}">
                <a16:creationId xmlns:a16="http://schemas.microsoft.com/office/drawing/2014/main" id="{214B91DE-3F7C-4DD8-AE6D-CB879818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21" y="4672012"/>
            <a:ext cx="1432684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8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596744-6584-45F8-9A50-97CE30C51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DĚKUJI 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B32D991-BAEE-471E-8911-57E1710D2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Vtipy pro děti">
            <a:extLst>
              <a:ext uri="{FF2B5EF4-FFF2-40B4-BE49-F238E27FC236}">
                <a16:creationId xmlns:a16="http://schemas.microsoft.com/office/drawing/2014/main" id="{769F3033-17CB-4D3C-988E-1C957B4D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0" y="2495444"/>
            <a:ext cx="4591879" cy="34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0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5F6D0-8FAA-4F28-8686-5880949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RANÁ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4EFE6-7EC1-4617-8800-9E74D91DA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4551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Raná péče</a:t>
            </a:r>
            <a:r>
              <a:rPr lang="cs-CZ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 podle zákona 108/2006 Sb., o sociálních službách, sociální terénní služba, příp. doplněná ambulantní formou služby, poskytovaná dítěti a rodičům dítěte ve věku </a:t>
            </a:r>
            <a:r>
              <a:rPr lang="cs-CZ" sz="2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 7 let</a:t>
            </a:r>
            <a:r>
              <a:rPr lang="cs-CZ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které je ZDRAVOTNĚ ZNEVÝHODNĚNÉ nebo jehož vývoj je ohrožen v důsledku nepříznivého zdravotního stavu. Služba je zaměřena na podporu rodiny a podporu vývoje dítěte s ohledem na jeho specifické potřeby.</a:t>
            </a:r>
            <a:endParaRPr lang="cs-CZ" sz="2100" b="0" i="0" baseline="30000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 hlediska formy poskytované sociální služby spadá raná péče mezi </a:t>
            </a:r>
            <a:r>
              <a:rPr lang="cs-CZ" sz="2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tzv. TERÉNÍ SLUŽBY </a:t>
            </a:r>
            <a:r>
              <a:rPr lang="cs-CZ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příp. může být doplněna ambulantní formou sociální služby</a:t>
            </a:r>
            <a:r>
              <a:rPr lang="cs-CZ" sz="2100" b="0" i="0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rehabilitačním pobytem.</a:t>
            </a:r>
          </a:p>
          <a:p>
            <a:pPr marL="0" indent="0">
              <a:buNone/>
            </a:pPr>
            <a:r>
              <a:rPr lang="cs-CZ" sz="2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Sociální službou</a:t>
            </a:r>
            <a:r>
              <a:rPr lang="cs-CZ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se rozumí činnost nebo soubor činností zajišťujících pomoc a podporu osobám za účelem sociálního začlenění nebo prevence sociálního vyloučení.</a:t>
            </a:r>
          </a:p>
          <a:p>
            <a:pPr marL="0" indent="0">
              <a:buNone/>
            </a:pPr>
            <a:r>
              <a:rPr lang="cs-CZ" sz="2100" b="1" i="0" u="sng" dirty="0">
                <a:solidFill>
                  <a:srgbClr val="000000"/>
                </a:solidFill>
                <a:effectLst/>
                <a:latin typeface="Linux Libertine"/>
              </a:rPr>
              <a:t>Formy poskytování sociálních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Terénní:</a:t>
            </a:r>
            <a:r>
              <a:rPr lang="cs-CZ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Sociální služba je uživateli poskytována v jeho přirozeném prostředí (bytě), na ulici apod. (pečovatelská služba, </a:t>
            </a:r>
            <a:r>
              <a:rPr lang="cs-CZ" sz="2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streetworking</a:t>
            </a:r>
            <a:r>
              <a:rPr lang="cs-CZ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Ambulantní</a:t>
            </a:r>
            <a:r>
              <a:rPr lang="cs-CZ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Uživatel dochází do zařízení poskytujícího sociální služby (nízkoprahové centrum pro děti a mládež, poradna).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Pobytová</a:t>
            </a:r>
            <a:r>
              <a:rPr lang="cs-CZ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Uživatel v zařízení poskytujícím sociální služby bydlí (domov pro seniory, domov pro osoby se zdravotním postižením).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5E6C875-E5EB-4178-9D20-43D0FF68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Druhy soc. služeb a  některé typy zařízení </a:t>
            </a:r>
            <a:br>
              <a:rPr lang="cs-CZ" dirty="0"/>
            </a:br>
            <a:r>
              <a:rPr lang="cs-CZ" dirty="0"/>
              <a:t>poskytující soc. služby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1384F2-841E-4102-8370-A4C287123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000000"/>
              </a:solidFill>
              <a:latin typeface="Linux Libertine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Základní druhy sociálních služeb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EA460-4E29-4A16-A151-F15DB5A28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3"/>
            <a:ext cx="5393100" cy="1145052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sociální </a:t>
            </a:r>
            <a:r>
              <a:rPr lang="cs-CZ" sz="7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poradenství</a:t>
            </a:r>
            <a:endParaRPr lang="cs-CZ" sz="7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služby sociální </a:t>
            </a:r>
            <a:r>
              <a:rPr lang="cs-CZ" sz="7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péče</a:t>
            </a:r>
            <a:endParaRPr lang="cs-CZ" sz="7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služby sociální </a:t>
            </a:r>
            <a:r>
              <a:rPr lang="cs-CZ" sz="7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prevence</a:t>
            </a:r>
            <a:endParaRPr lang="cs-CZ" sz="7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EFE7B84-22BF-466F-8D94-A76F94792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Některé typy zařízení sociálních služeb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833B3A8-1893-4E15-95A3-DA55F038D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4294" y="2451652"/>
            <a:ext cx="5393100" cy="3409399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Centrum denních služe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Centrum denních služeb</a:t>
            </a:r>
            <a:endParaRPr lang="cs-CZ" sz="7200" b="0" i="0" u="sng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7200" u="sng" dirty="0">
                <a:solidFill>
                  <a:schemeClr val="tx1"/>
                </a:solidFill>
                <a:latin typeface="Arial" panose="020B0604020202020204" pitchFamily="34" charset="0"/>
                <a:hlinkClick r:id="rId3" tooltip="Noclehár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Noclehárna</a:t>
            </a:r>
            <a:endParaRPr lang="cs-CZ" sz="7200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7200" u="sng" dirty="0">
                <a:solidFill>
                  <a:schemeClr val="tx1"/>
                </a:solidFill>
                <a:latin typeface="Arial" panose="020B0604020202020204" pitchFamily="34" charset="0"/>
                <a:hlinkClick r:id="rId4" tooltip="Terapeutická komun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Terapeutická komunita</a:t>
            </a:r>
            <a:endParaRPr lang="cs-CZ" sz="7200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7200" u="sng" dirty="0">
                <a:solidFill>
                  <a:schemeClr val="tx1"/>
                </a:solidFill>
                <a:latin typeface="Arial" panose="020B0604020202020204" pitchFamily="34" charset="0"/>
                <a:hlinkClick r:id="rId5" tooltip="Sociální poradn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Sociální poradna</a:t>
            </a:r>
            <a:endParaRPr lang="cs-CZ" sz="7200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7200" u="sng" dirty="0">
                <a:solidFill>
                  <a:schemeClr val="tx1"/>
                </a:solidFill>
                <a:latin typeface="Arial" panose="020B0604020202020204" pitchFamily="34" charset="0"/>
                <a:hlinkClick r:id="rId6" tooltip="Sociálně terapeutická díl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terapeutická dílna</a:t>
            </a:r>
            <a:endParaRPr lang="cs-CZ" sz="7200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7200" u="sng" dirty="0">
                <a:solidFill>
                  <a:schemeClr val="tx1"/>
                </a:solidFill>
                <a:latin typeface="Arial" panose="020B0604020202020204" pitchFamily="34" charset="0"/>
                <a:hlinkClick r:id="rId7" tooltip="Centrum sociálně rehabilitačních služe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Centrum sociálně rehabilitačních služeb</a:t>
            </a:r>
            <a:endParaRPr lang="cs-CZ" sz="7200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7200" b="1" u="sng" dirty="0">
                <a:solidFill>
                  <a:schemeClr val="tx1"/>
                </a:solidFill>
                <a:latin typeface="Arial" panose="020B0604020202020204" pitchFamily="34" charset="0"/>
                <a:hlinkClick r:id="rId8" tooltip="Pracoviště rané péč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Pracoviště rané péče</a:t>
            </a:r>
            <a:endParaRPr lang="cs-CZ" sz="72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7200" u="sng" dirty="0">
                <a:solidFill>
                  <a:schemeClr val="tx1"/>
                </a:solidFill>
                <a:latin typeface="Arial" panose="020B0604020202020204" pitchFamily="34" charset="0"/>
                <a:hlinkClick r:id="rId9" tooltip="Intervenční centr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Intervenční centra</a:t>
            </a:r>
            <a:endParaRPr lang="cs-CZ" sz="7200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Týdenní stacioná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Denní a týdenní stacionář</a:t>
            </a:r>
            <a:endParaRPr lang="cs-CZ" sz="7200" b="0" i="0" u="sng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Domov pro seni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 pro seniory</a:t>
            </a:r>
            <a:endParaRPr lang="cs-CZ" sz="7200" b="0" i="0" u="sng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 tooltip="Chráněné bydl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 bydlení</a:t>
            </a:r>
            <a:endParaRPr lang="cs-CZ" sz="7200" b="0" i="0" u="sng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 tooltip="Azylový dů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Azylový dům</a:t>
            </a:r>
            <a:endParaRPr lang="cs-CZ" sz="7200" b="0" i="0" u="sng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2050" name="Picture 2" descr="Odborné sociální poradenství RODINNÝ PRŮVODCE | Centrum pro rodinu a  sociální péči z. s.">
            <a:extLst>
              <a:ext uri="{FF2B5EF4-FFF2-40B4-BE49-F238E27FC236}">
                <a16:creationId xmlns:a16="http://schemas.microsoft.com/office/drawing/2014/main" id="{532B8D73-7441-4E50-A7F1-C270CDED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77" y="3237570"/>
            <a:ext cx="1553779" cy="19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02F8624-7B8D-4212-86FA-49AFF26969DC}"/>
              </a:ext>
            </a:extLst>
          </p:cNvPr>
          <p:cNvSpPr txBox="1"/>
          <p:nvPr/>
        </p:nvSpPr>
        <p:spPr>
          <a:xfrm>
            <a:off x="119271" y="5494469"/>
            <a:ext cx="5855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15"/>
              </a:rPr>
              <a:t>https://www.zakonyprolidi.cz/cs/2006-505</a:t>
            </a:r>
            <a:endParaRPr lang="cs-CZ" dirty="0"/>
          </a:p>
          <a:p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Raná péče.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Praha: Raná péče EDA, 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´periodikum v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ychází dvakrát ročně ve spolupráci se Střediskem pro ranou péči Plzeň a Střediskem pro ranou péči Liberec.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84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B6FF58F-8E50-4A06-B584-5CAE6305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PRACOVIŠTĚ RANÉ PÉČE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115BD5D-E63B-45F5-8A44-FA6B9559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Úkol rané péče spočívá ve vyhledávání potřebných dětí (depistáž), ve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speciálněpedagogické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diagnostice, poskytování poradenství rodině postiženého dítěte, poradenství při jeho výchově a ve výběru vhodného výchovně-vzdělávacího zařízení.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Službu poskytují zdarma 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pracoviště rané péče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což jsou střediska rané péče a také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speciálněpedagogická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centra.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Služba rané péče má předcházet případné budoucí závislosti člověka na institucionální pomoci.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https://www.ranapece.cz/</a:t>
            </a:r>
            <a:r>
              <a:rPr lang="cs-CZ" dirty="0"/>
              <a:t>  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6" name="Picture 4" descr="Společnost pro ranou péči, z. s.">
            <a:extLst>
              <a:ext uri="{FF2B5EF4-FFF2-40B4-BE49-F238E27FC236}">
                <a16:creationId xmlns:a16="http://schemas.microsoft.com/office/drawing/2014/main" id="{8692DE62-439C-4089-A9CA-56696D91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87" y="5022369"/>
            <a:ext cx="4191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60860-8AB4-42E4-B814-4CFA96B2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Formy rané péče  a  </a:t>
            </a:r>
            <a:r>
              <a:rPr lang="cs-CZ" sz="3200" b="0" i="0" dirty="0">
                <a:effectLst/>
              </a:rPr>
              <a:t>Rozsah zajišťovaných úkonů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F037B1-2038-40A1-84BA-3868EEE0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046922"/>
            <a:ext cx="11029616" cy="68646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3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Služby rané péče (SRP) jsou poskytovány tzv. středisky rané péče, která jsou nejčastěji zřizována neziskovými organizacemi. Služby jsou poskytovány zdarma. Služba je poskytována buď formou návštěvy odborného pracovníka v rodině, nebo formou rehabilitačního pobytu v instituci rané péče. Příkladem jsou návštěvy poradců a konzultantů v rodinách (jednou za měsíc až tři měsíce), semináře pro rodiče, týdenní rehabilitační pobyty pro celé rodiny, ambulantní zraková stimulace, setkávání rodičů, půjčování hraček, pomůcek a literatury, konzultace s rehabilitační pracovnicí či psychologem, pomoc při výběru předškolního zařízení, instruktáž pracovníků vzdělávacích a rehabilitačních zařízení, do kterých docházejí děti v péči SRP, nebo základní sociálně-právní poradenství</a:t>
            </a:r>
          </a:p>
          <a:p>
            <a:pPr marL="0" indent="0" algn="just">
              <a:buNone/>
            </a:pPr>
            <a:endParaRPr lang="cs-CZ" sz="13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300" b="1" u="sng" dirty="0">
                <a:solidFill>
                  <a:srgbClr val="202122"/>
                </a:solidFill>
                <a:latin typeface="Arial" panose="020B0604020202020204" pitchFamily="34" charset="0"/>
              </a:rPr>
              <a:t>ROZSAH ZAJIŠŤOVANÝCH ÚKONŮ</a:t>
            </a:r>
            <a:endParaRPr lang="cs-CZ" sz="1300" b="1" i="0" u="sng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3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výchovné, vzdělávací a aktivizační činnosti</a:t>
            </a:r>
            <a:r>
              <a:rPr lang="cs-CZ" sz="13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zajištění potřeb rodiny a dítěte na základě zhodnocení zdravotního stavu dítěte i schopností rodičů, zprostředkování poradenství rodině a podpora rodičovských kompetencí, nácvik dovedností pečujících osob, které napomáhají přiměřenému vývoji dítěte, vzdělávání rodičů v dané oblasti, nabídka programů a technik podporujících vývoj dítěte, instrukce při nácviku a upevňování dovedností zaměřených na schopnosti v oblasti kognitivní, senzorické, motorické a sociální;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3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zprostředkování kontaktu se společenským prostředím</a:t>
            </a:r>
            <a:r>
              <a:rPr lang="cs-CZ" sz="13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pomoc při obnovení či upevnění kontaktu s rodinou a okolím, který má podpořit sociální začlenění, podpora a pomoc při využívání dostupných služeb a informačních zdrojů;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3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sociálně terapeutické činnosti</a:t>
            </a:r>
            <a:r>
              <a:rPr lang="cs-CZ" sz="13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psychosociální podpora; pořádání setkání a pobytových kurzů, při kterých lze sdílet zkušenosti;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3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pomoc při uplatňování práv a obstarávání osobních záležitostí</a:t>
            </a:r>
            <a:r>
              <a:rPr lang="cs-CZ" sz="13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pomoc při komunikaci, podpora svépomocných aktivit, doprovázení rodičů na úřady, soudy a jednání týkající se vývoje dítěte.</a:t>
            </a:r>
          </a:p>
          <a:p>
            <a:pPr marL="0" indent="0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8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39B99-CEA1-499A-9BDE-C462D9B4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INTEGRACE - INKLUZE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A0971-6E27-4C0B-A085-3B274FA67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Pojmy integrace a inkluze jsou používány v souvislosti s přijímáním a efektivním vzděláváním žáků se speciálními vzdělávacími potřebami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. Tuto kategorii žáků definuje §16 zákona 561/2004 Sb., o předškolním, základním, středním, vyšším odborném a jiném vzdělávání (školský zákon), ve znění pozdějších předpisů.</a:t>
            </a:r>
          </a:p>
          <a:p>
            <a:pPr marL="0" indent="0" algn="just">
              <a:buNone/>
            </a:pPr>
            <a:r>
              <a:rPr lang="cs-CZ" b="0" i="1" dirty="0">
                <a:solidFill>
                  <a:srgbClr val="212529"/>
                </a:solidFill>
                <a:effectLst/>
                <a:latin typeface="Roboto Condensed"/>
              </a:rPr>
              <a:t>§16 školského zákona</a:t>
            </a:r>
            <a:endParaRPr lang="cs-CZ" b="0" i="0" dirty="0">
              <a:solidFill>
                <a:srgbClr val="212529"/>
              </a:solidFill>
              <a:effectLst/>
              <a:latin typeface="Roboto Condensed"/>
            </a:endParaRPr>
          </a:p>
          <a:p>
            <a:pPr algn="just"/>
            <a:r>
              <a:rPr lang="cs-CZ" b="0" i="1" dirty="0">
                <a:solidFill>
                  <a:srgbClr val="212529"/>
                </a:solidFill>
                <a:effectLst/>
                <a:latin typeface="Roboto Condensed"/>
              </a:rPr>
              <a:t>Vzdělávání dětí, žáků a studentů se speciálními vzdělávacími potřebami</a:t>
            </a:r>
            <a:endParaRPr lang="cs-CZ" b="0" i="0" dirty="0">
              <a:solidFill>
                <a:srgbClr val="212529"/>
              </a:solidFill>
              <a:effectLst/>
              <a:latin typeface="Roboto Condensed"/>
            </a:endParaRPr>
          </a:p>
          <a:p>
            <a:pPr algn="just"/>
            <a:r>
              <a:rPr lang="cs-CZ" b="0" i="1" dirty="0">
                <a:solidFill>
                  <a:srgbClr val="212529"/>
                </a:solidFill>
                <a:effectLst/>
                <a:latin typeface="Roboto Condensed"/>
              </a:rPr>
              <a:t>(1) Dítětem, žákem a studentem se speciálními vzdělávacími potřebami je osoba se zdravotním postižením, zdravotním znevýhodněním nebo sociálním znevýhodněním.</a:t>
            </a:r>
            <a:endParaRPr lang="cs-CZ" b="0" i="0" dirty="0">
              <a:solidFill>
                <a:srgbClr val="212529"/>
              </a:solidFill>
              <a:effectLst/>
              <a:latin typeface="Roboto Condensed"/>
            </a:endParaRPr>
          </a:p>
          <a:p>
            <a:pPr algn="just"/>
            <a:r>
              <a:rPr lang="cs-CZ" b="0" i="1" dirty="0">
                <a:solidFill>
                  <a:srgbClr val="212529"/>
                </a:solidFill>
                <a:effectLst/>
                <a:latin typeface="Roboto Condensed"/>
              </a:rPr>
              <a:t>(2) Zdravotním postižením je pro účely tohoto zákona mentální, tělesné, zrakové nebo sluchové postižení, vady řeči, souběžné postižení více vadami, autismus a vývojové poruchy učení nebo chování.</a:t>
            </a:r>
            <a:endParaRPr lang="cs-CZ" b="0" i="0" dirty="0">
              <a:solidFill>
                <a:srgbClr val="212529"/>
              </a:solidFill>
              <a:effectLst/>
              <a:latin typeface="Roboto Condensed"/>
            </a:endParaRPr>
          </a:p>
          <a:p>
            <a:pPr algn="just"/>
            <a:r>
              <a:rPr lang="cs-CZ" b="0" i="1" dirty="0">
                <a:solidFill>
                  <a:srgbClr val="212529"/>
                </a:solidFill>
                <a:effectLst/>
                <a:latin typeface="Roboto Condensed"/>
              </a:rPr>
              <a:t>(3) Zdravotním znevýhodněním je pro účely tohoto zákona zdravotní oslabení, dlouhodobá nemoc nebo lehčí zdravotní poruchy vedoucí k poruchám učení a chování, které vyžadují zohlednění při vzdělávání.</a:t>
            </a:r>
            <a:endParaRPr lang="cs-CZ" b="0" i="0" dirty="0">
              <a:solidFill>
                <a:srgbClr val="212529"/>
              </a:solidFill>
              <a:effectLst/>
              <a:latin typeface="Roboto Condensed"/>
            </a:endParaRPr>
          </a:p>
          <a:p>
            <a:pPr algn="just"/>
            <a:r>
              <a:rPr lang="cs-CZ" b="0" i="1" dirty="0">
                <a:solidFill>
                  <a:srgbClr val="212529"/>
                </a:solidFill>
                <a:effectLst/>
                <a:latin typeface="Roboto Condensed"/>
              </a:rPr>
              <a:t>(4) Sociálním znevýhodněním je pro účely tohoto zákona a) rodinné prostředí s nízkým sociálně kulturním postavením, ohrožení sociálně patologickými jevy, b) nařízená ústavní výchova nebo uložená ochranná výchova, nebo c) postavení azylanta</a:t>
            </a:r>
            <a:endParaRPr lang="cs-CZ" b="0" i="0" dirty="0">
              <a:solidFill>
                <a:srgbClr val="212529"/>
              </a:solidFill>
              <a:effectLst/>
              <a:latin typeface="Roboto Condensed"/>
            </a:endParaRPr>
          </a:p>
          <a:p>
            <a:pPr algn="just"/>
            <a:r>
              <a:rPr lang="cs-CZ" b="0" i="1" dirty="0">
                <a:solidFill>
                  <a:srgbClr val="212529"/>
                </a:solidFill>
                <a:effectLst/>
                <a:latin typeface="Roboto Condensed"/>
              </a:rPr>
              <a:t>(5) Speciální vzdělávací potřeby dětí, žáků a studentů zjišťuje školské poradenské zařízení.</a:t>
            </a:r>
            <a:endParaRPr lang="cs-CZ" b="0" i="0" dirty="0">
              <a:solidFill>
                <a:srgbClr val="212529"/>
              </a:solidFill>
              <a:effectLst/>
              <a:latin typeface="Roboto Condensed"/>
            </a:endParaRPr>
          </a:p>
          <a:p>
            <a:pPr algn="just"/>
            <a:r>
              <a:rPr lang="cs-CZ" b="0" i="1" dirty="0">
                <a:solidFill>
                  <a:srgbClr val="212529"/>
                </a:solidFill>
                <a:effectLst/>
                <a:latin typeface="Roboto Condensed"/>
              </a:rPr>
              <a:t>(6) Děti, žáci a studenti se speciálními vzdělávacími potřebami mají právo na vzdělávání, jehož obsah, formy a metody odpovídají jejich vzdělávacím potřebám.</a:t>
            </a:r>
            <a:endParaRPr lang="cs-CZ" b="0" i="0" dirty="0">
              <a:solidFill>
                <a:srgbClr val="212529"/>
              </a:solidFill>
              <a:effectLst/>
              <a:latin typeface="Roboto Condensed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08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07433-EF97-40D7-8EDB-80A07DBA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TROCHU ČÍSEL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47E3B-8FC8-4745-B23F-A855598D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4" y="1332357"/>
            <a:ext cx="11029615" cy="3678303"/>
          </a:xfrm>
        </p:spPr>
        <p:txBody>
          <a:bodyPr/>
          <a:lstStyle/>
          <a:p>
            <a:pPr marL="0" indent="0" algn="just">
              <a:buNone/>
            </a:pP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Ve školním roce 2011/12 se pojmy inkluze a integrace dotýkaly v ČR dle Odboru statistiky MŠMT 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9 % žáků se SVP z celkového počtu žáků základních škol.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 Z 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toho 47 % 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žáků byli žáci se specifickými poruchami učení a chování, 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23 % žáků 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s lehkým mentálním postižením (3% se středním a těžkým mentálním postižením), 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8 % žáků 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s postižením více vadami, 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4 % žáků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 s vadami řeči a 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3 %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 s autismem. 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Jednalo se celkem o 72 000 žáků se zdravotním postižením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, z 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toho 45,8 % 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žáků bylo vzděláváno ve speciálních třídách a 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54,2 %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 žáků bylo individuálně integrovaných v běžné škole. Ze žáků se zdravotním postižením integrovaných do běžných škol byl nejvyšší podíl žáků s vývojovými poruchami učení 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(72,8 %), 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mentálním postižením 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(7,8 %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) a vadami řeči 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(3,5 %).</a:t>
            </a:r>
            <a:endParaRPr lang="cs-CZ" b="1" dirty="0"/>
          </a:p>
        </p:txBody>
      </p:sp>
      <p:pic>
        <p:nvPicPr>
          <p:cNvPr id="5122" name="Picture 2" descr="1. stupeň - Učební materiály pro děti s SVP - Učebnice">
            <a:extLst>
              <a:ext uri="{FF2B5EF4-FFF2-40B4-BE49-F238E27FC236}">
                <a16:creationId xmlns:a16="http://schemas.microsoft.com/office/drawing/2014/main" id="{67B5AC51-7AAB-4A1F-960A-83FC39DE6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82" y="3980409"/>
            <a:ext cx="5406887" cy="23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8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1238C1B-49FC-4910-943E-5057A271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dirty="0">
                <a:effectLst/>
                <a:latin typeface="Roboto Condensed"/>
              </a:rPr>
              <a:t>J. PRŮCHA (2009, s. 104, s. 107) </a:t>
            </a:r>
            <a:br>
              <a:rPr lang="cs-CZ" b="1" i="0" dirty="0">
                <a:effectLst/>
                <a:latin typeface="Roboto Condensed"/>
              </a:rPr>
            </a:br>
            <a:r>
              <a:rPr lang="cs-CZ" b="1" i="0" dirty="0">
                <a:effectLst/>
                <a:latin typeface="Roboto Condensed"/>
              </a:rPr>
              <a:t>v Pedagogickém slovníku uvádí:</a:t>
            </a:r>
            <a:endParaRPr lang="cs-CZ" b="1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AF99C4A-5F41-41B5-A7DC-069AE0D7F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404040"/>
                </a:solidFill>
                <a:effectLst/>
                <a:latin typeface="Roboto Condensed"/>
              </a:rPr>
              <a:t>Inkluzivní vzdělávání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8D2DEC-1E66-4C96-AC71-38315A6AF8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0" i="1" dirty="0">
                <a:solidFill>
                  <a:srgbClr val="404040"/>
                </a:solidFill>
                <a:effectLst/>
                <a:latin typeface="Roboto Condensed"/>
              </a:rPr>
              <a:t>Vzdělávání začleňující všechny děti do běžných škol. Podstatou je změněný pohled na selhání dítěte v systému, resp. selhání vzdělávacího systému v případě konkrétního dítěte. Při neúspěchu je třeba hledat bariéry v systému, který není dostatečně otevřený k potřebám jednotlivce. Za klíčový impulz pro rozvoj inkluzivního vzdělávání je považována Deklarace konference v </a:t>
            </a:r>
            <a:r>
              <a:rPr lang="cs-CZ" b="0" i="1" dirty="0" err="1">
                <a:solidFill>
                  <a:srgbClr val="404040"/>
                </a:solidFill>
                <a:effectLst/>
                <a:latin typeface="Roboto Condensed"/>
              </a:rPr>
              <a:t>Salamance</a:t>
            </a:r>
            <a:r>
              <a:rPr lang="cs-CZ" b="0" i="1" dirty="0">
                <a:solidFill>
                  <a:srgbClr val="404040"/>
                </a:solidFill>
                <a:effectLst/>
                <a:latin typeface="Roboto Condensed"/>
              </a:rPr>
              <a:t> 1994, vycházející z přesvědčení, že „ běžné školy by měly vzdělávat všechny děti bez ohledu na jejich fyzické, intelektuální, emocionální, sociální, jazykové nebo jiné podmínky“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3960CD3-C9F5-4FE2-81BB-AF2E4FEA8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404040"/>
                </a:solidFill>
                <a:effectLst/>
                <a:latin typeface="Roboto Condensed"/>
              </a:rPr>
              <a:t>Integrované vzdělávání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B909D5B-1E84-4FA4-B5A4-F1505FD762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0" i="1" dirty="0">
                <a:solidFill>
                  <a:srgbClr val="404040"/>
                </a:solidFill>
                <a:effectLst/>
                <a:latin typeface="Roboto Condensed"/>
              </a:rPr>
              <a:t>Přístupy a způsoby zapojení žáků se SVP do hlavních proudů vzdělávání a do běžných škol. V zahraničí rozšířeno, od počátku 90. Let se postupně uplatňuje i v ČR. Má různé stupně od oddělených speciálních tříd na běžné škole po individuální zařazení žáky do běžné školní třídy. Názory odborníků speciální pedagogiky, učitelů, rodičů na integrované vzdělávání zdravotně postižených žáků jsou v některých aspektech rozporuplné, převládají tendence k posilování integrovaného vzdělávání.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02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9AA86FB-83E0-4C24-9726-F0B5C0AD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Běžné ZŠ – integrace –inkluze </a:t>
            </a:r>
            <a:br>
              <a:rPr lang="cs-CZ" dirty="0"/>
            </a:br>
            <a:r>
              <a:rPr lang="cs-CZ" dirty="0"/>
              <a:t> individuální začlenění žáka se SVP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76B2695-49BB-4308-ADAC-D44F3A243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29" y="2180496"/>
            <a:ext cx="8945219" cy="4167295"/>
          </a:xfrm>
        </p:spPr>
        <p:txBody>
          <a:bodyPr/>
          <a:lstStyle/>
          <a:p>
            <a:pPr marL="0" indent="0" algn="just">
              <a:buNone/>
            </a:pP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Velmi zjednodušeně by bylo možné říci, že 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integrace vyžaduje větší přizpůsobení dítěte škole, zatímco inkluze se víc snaží přizpůsobit edukační prostředí žákům.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 Je ale nutné konstatovat, že pojem integrace je charakteristický pro 80. léta 20. století. Pro diskuzi o inkluzivním vzdělávání jsou typická 90. léta 20. století a zejména počátek 21. století s tím, že východiska inkluzivní pedagogiky bývají spojována s výstupy konference ze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Roboto Condensed"/>
              </a:rPr>
              <a:t>Salamanky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 v roce 1994.</a:t>
            </a:r>
          </a:p>
          <a:p>
            <a:pPr marL="0" indent="0" algn="just">
              <a:buNone/>
            </a:pP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Přestože výzkumy dosud přesvědčivě neprokázaly, že integrace (inkluze) je lepším opatřením při vzdělávání žáků se SVP (ve srovnání se speciálním vzděláváním),           v současné době můžeme tvrdit, že v podstatě </a:t>
            </a:r>
            <a:r>
              <a:rPr lang="cs-CZ" b="1" i="0" dirty="0">
                <a:solidFill>
                  <a:srgbClr val="212529"/>
                </a:solidFill>
                <a:effectLst/>
                <a:latin typeface="Roboto Condensed"/>
              </a:rPr>
              <a:t>celá Evropa směřuje k inkluzi.</a:t>
            </a:r>
            <a:r>
              <a:rPr lang="cs-CZ" b="0" i="0" dirty="0">
                <a:solidFill>
                  <a:srgbClr val="212529"/>
                </a:solidFill>
                <a:effectLst/>
                <a:latin typeface="Roboto Condensed"/>
              </a:rPr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6477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94</TotalTime>
  <Words>2082</Words>
  <Application>Microsoft Office PowerPoint</Application>
  <PresentationFormat>Širokoúhlá obrazovka</PresentationFormat>
  <Paragraphs>95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Gill Sans MT</vt:lpstr>
      <vt:lpstr>Linux Libertine</vt:lpstr>
      <vt:lpstr>Roboto Condensed</vt:lpstr>
      <vt:lpstr>Wingdings 2</vt:lpstr>
      <vt:lpstr>Dividenda</vt:lpstr>
      <vt:lpstr>ZÁKLADY SOMATOPEDIE  A INKLUZIVNÍ PEDAGOGIKY   </vt:lpstr>
      <vt:lpstr>RANÁ PÉČE</vt:lpstr>
      <vt:lpstr>Druhy soc. služeb a  některé typy zařízení  poskytující soc. služby</vt:lpstr>
      <vt:lpstr>PRACOVIŠTĚ RANÉ PÉČE </vt:lpstr>
      <vt:lpstr>     Formy rané péče  a  Rozsah zajišťovaných úkonů </vt:lpstr>
      <vt:lpstr>INTEGRACE - INKLUZE</vt:lpstr>
      <vt:lpstr>TROCHU ČÍSEL </vt:lpstr>
      <vt:lpstr>J. PRŮCHA (2009, s. 104, s. 107)  v Pedagogickém slovníku uvádí:</vt:lpstr>
      <vt:lpstr>Běžné ZŠ – integrace –inkluze   individuální začlenění žáka se SVP</vt:lpstr>
      <vt:lpstr>Speciální školství – skupinové začlenění žáka se SVP</vt:lpstr>
      <vt:lpstr>Historie speciálního školství   2.pol .20.století  </vt:lpstr>
      <vt:lpstr>LITERATURA   RANÁ PÉČE</vt:lpstr>
      <vt:lpstr>LITERATURA INTEGRACE, INKLUZE, SPEC.ŠKOLSTVÍ</vt:lpstr>
      <vt:lpstr>DĚKUJI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SOMATOPEDIE  A INKLUZIVNÍ PEDAGOGIKY</dc:title>
  <dc:creator>Ilona Pavlová</dc:creator>
  <cp:lastModifiedBy>Ilona Pavlová</cp:lastModifiedBy>
  <cp:revision>17</cp:revision>
  <dcterms:created xsi:type="dcterms:W3CDTF">2021-04-13T16:58:03Z</dcterms:created>
  <dcterms:modified xsi:type="dcterms:W3CDTF">2021-04-13T18:32:20Z</dcterms:modified>
</cp:coreProperties>
</file>