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5" r:id="rId2"/>
    <p:sldId id="395" r:id="rId3"/>
    <p:sldId id="379" r:id="rId4"/>
    <p:sldId id="386" r:id="rId5"/>
    <p:sldId id="402" r:id="rId6"/>
    <p:sldId id="382" r:id="rId7"/>
    <p:sldId id="384" r:id="rId8"/>
    <p:sldId id="387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A8BA50"/>
    <a:srgbClr val="A7B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060" autoAdjust="0"/>
  </p:normalViewPr>
  <p:slideViewPr>
    <p:cSldViewPr>
      <p:cViewPr varScale="1">
        <p:scale>
          <a:sx n="80" d="100"/>
          <a:sy n="80" d="100"/>
        </p:scale>
        <p:origin x="154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01608-1106-46C9-9630-B644D7344ABF}" type="doc">
      <dgm:prSet loTypeId="urn:microsoft.com/office/officeart/2005/8/layout/cycle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72D487B1-1A30-4CE3-9061-968F1FAEE8B7}">
      <dgm:prSet phldrT="[Text]" custT="1"/>
      <dgm:spPr/>
      <dgm:t>
        <a:bodyPr/>
        <a:lstStyle/>
        <a:p>
          <a:r>
            <a:rPr lang="cs-CZ" sz="1400" b="1" dirty="0">
              <a:solidFill>
                <a:srgbClr val="6C0000"/>
              </a:solidFill>
            </a:rPr>
            <a:t>1. Seznam</a:t>
          </a:r>
          <a:endParaRPr lang="cs-CZ" sz="1400" dirty="0">
            <a:solidFill>
              <a:srgbClr val="6C0000"/>
            </a:solidFill>
          </a:endParaRPr>
        </a:p>
        <a:p>
          <a:r>
            <a:rPr lang="cs-CZ" sz="1200" b="0" dirty="0"/>
            <a:t>Kdo potřebuje ČDJ? </a:t>
          </a:r>
        </a:p>
      </dgm:t>
    </dgm:pt>
    <dgm:pt modelId="{6604F804-95DC-4128-85C8-B3E91D31E38D}" type="parTrans" cxnId="{3DFF2AB4-831E-4DA8-87CA-F4C85227AD55}">
      <dgm:prSet/>
      <dgm:spPr/>
      <dgm:t>
        <a:bodyPr/>
        <a:lstStyle/>
        <a:p>
          <a:endParaRPr lang="cs-CZ"/>
        </a:p>
      </dgm:t>
    </dgm:pt>
    <dgm:pt modelId="{C73CB38F-8F07-491C-8F5D-2197E37CB11A}" type="sibTrans" cxnId="{3DFF2AB4-831E-4DA8-87CA-F4C85227AD55}">
      <dgm:prSet/>
      <dgm:spPr/>
      <dgm:t>
        <a:bodyPr/>
        <a:lstStyle/>
        <a:p>
          <a:endParaRPr lang="cs-CZ"/>
        </a:p>
      </dgm:t>
    </dgm:pt>
    <dgm:pt modelId="{8B0B5716-5C7E-4BC8-A6FA-495AFAF2A952}">
      <dgm:prSet phldrT="[Text]" custT="1"/>
      <dgm:spPr/>
      <dgm:t>
        <a:bodyPr/>
        <a:lstStyle/>
        <a:p>
          <a:r>
            <a:rPr lang="cs-CZ" sz="1400" b="1" dirty="0">
              <a:solidFill>
                <a:srgbClr val="6C0000"/>
              </a:solidFill>
            </a:rPr>
            <a:t>2. Diagnostika</a:t>
          </a:r>
        </a:p>
        <a:p>
          <a:r>
            <a:rPr lang="cs-CZ" sz="1200" dirty="0"/>
            <a:t>Kolik ČDJ budou potřebovat?</a:t>
          </a:r>
        </a:p>
        <a:p>
          <a:r>
            <a:rPr lang="cs-CZ" sz="1800" b="1" dirty="0">
              <a:solidFill>
                <a:srgbClr val="6C0000"/>
              </a:solidFill>
            </a:rPr>
            <a:t>A- B - C</a:t>
          </a:r>
        </a:p>
      </dgm:t>
    </dgm:pt>
    <dgm:pt modelId="{BD6A0750-FEFC-4B8B-86C8-6CEC45D3E65B}" type="parTrans" cxnId="{C3EBF09E-1D97-46F1-8FF1-E71680C24743}">
      <dgm:prSet/>
      <dgm:spPr/>
      <dgm:t>
        <a:bodyPr/>
        <a:lstStyle/>
        <a:p>
          <a:endParaRPr lang="cs-CZ"/>
        </a:p>
      </dgm:t>
    </dgm:pt>
    <dgm:pt modelId="{F4B7D009-4DE6-4A24-A428-8360D66FE786}" type="sibTrans" cxnId="{C3EBF09E-1D97-46F1-8FF1-E71680C24743}">
      <dgm:prSet/>
      <dgm:spPr/>
      <dgm:t>
        <a:bodyPr/>
        <a:lstStyle/>
        <a:p>
          <a:endParaRPr lang="cs-CZ"/>
        </a:p>
      </dgm:t>
    </dgm:pt>
    <dgm:pt modelId="{FD221D0C-360A-4652-A0CC-25AF000DEFDA}">
      <dgm:prSet phldrT="[Text]" custT="1"/>
      <dgm:spPr/>
      <dgm:t>
        <a:bodyPr/>
        <a:lstStyle/>
        <a:p>
          <a:r>
            <a:rPr lang="cs-CZ" sz="1400" b="1" dirty="0">
              <a:solidFill>
                <a:srgbClr val="6C0000"/>
              </a:solidFill>
            </a:rPr>
            <a:t>3. Informace</a:t>
          </a:r>
        </a:p>
        <a:p>
          <a:r>
            <a:rPr lang="cs-CZ" sz="1300" dirty="0"/>
            <a:t>Co kdo potřebuje vědět?</a:t>
          </a:r>
        </a:p>
      </dgm:t>
    </dgm:pt>
    <dgm:pt modelId="{C9A7B93A-2E57-444E-8602-BC2394E6C31A}" type="parTrans" cxnId="{3F3141C7-64BF-4CBD-9638-9E023FD16D37}">
      <dgm:prSet/>
      <dgm:spPr/>
      <dgm:t>
        <a:bodyPr/>
        <a:lstStyle/>
        <a:p>
          <a:endParaRPr lang="cs-CZ"/>
        </a:p>
      </dgm:t>
    </dgm:pt>
    <dgm:pt modelId="{325F3938-637E-428F-AEFD-9731DA6D1F4E}" type="sibTrans" cxnId="{3F3141C7-64BF-4CBD-9638-9E023FD16D37}">
      <dgm:prSet/>
      <dgm:spPr/>
      <dgm:t>
        <a:bodyPr/>
        <a:lstStyle/>
        <a:p>
          <a:endParaRPr lang="cs-CZ"/>
        </a:p>
      </dgm:t>
    </dgm:pt>
    <dgm:pt modelId="{139A6785-CED3-44D7-8773-9627649A2BA9}">
      <dgm:prSet phldrT="[Text]" custT="1"/>
      <dgm:spPr/>
      <dgm:t>
        <a:bodyPr/>
        <a:lstStyle/>
        <a:p>
          <a:r>
            <a:rPr lang="cs-CZ" sz="1400" b="1" dirty="0">
              <a:solidFill>
                <a:srgbClr val="6C0000"/>
              </a:solidFill>
            </a:rPr>
            <a:t>4. Rozvrh</a:t>
          </a:r>
        </a:p>
        <a:p>
          <a:r>
            <a:rPr lang="cs-CZ" sz="1300" dirty="0"/>
            <a:t>Kolik hodin, kdo a s kým?</a:t>
          </a:r>
        </a:p>
      </dgm:t>
    </dgm:pt>
    <dgm:pt modelId="{20FF71E3-FE02-4CA8-B015-50476115AECF}" type="parTrans" cxnId="{940D7A97-B1E2-450D-8061-C0985A816FEF}">
      <dgm:prSet/>
      <dgm:spPr/>
      <dgm:t>
        <a:bodyPr/>
        <a:lstStyle/>
        <a:p>
          <a:endParaRPr lang="cs-CZ"/>
        </a:p>
      </dgm:t>
    </dgm:pt>
    <dgm:pt modelId="{9633277C-EF85-4952-8156-6FE4955B381B}" type="sibTrans" cxnId="{940D7A97-B1E2-450D-8061-C0985A816FEF}">
      <dgm:prSet/>
      <dgm:spPr/>
      <dgm:t>
        <a:bodyPr/>
        <a:lstStyle/>
        <a:p>
          <a:endParaRPr lang="cs-CZ"/>
        </a:p>
      </dgm:t>
    </dgm:pt>
    <dgm:pt modelId="{98F31FA7-61D5-4A68-ADCB-DC30C2887E10}">
      <dgm:prSet phldrT="[Text]" custT="1"/>
      <dgm:spPr/>
      <dgm:t>
        <a:bodyPr/>
        <a:lstStyle/>
        <a:p>
          <a:r>
            <a:rPr lang="cs-CZ" sz="1400" b="1" dirty="0">
              <a:solidFill>
                <a:srgbClr val="6C0000"/>
              </a:solidFill>
            </a:rPr>
            <a:t>5. Hodnocení</a:t>
          </a:r>
        </a:p>
        <a:p>
          <a:r>
            <a:rPr lang="cs-CZ" sz="1300" dirty="0"/>
            <a:t>Jaké jsou pokroky?</a:t>
          </a:r>
        </a:p>
      </dgm:t>
    </dgm:pt>
    <dgm:pt modelId="{FA6E0D73-BCFF-40A8-937D-6E1ED99FC708}" type="parTrans" cxnId="{E23B7032-7F61-4D6A-9B1F-EE906E2C35EA}">
      <dgm:prSet/>
      <dgm:spPr/>
      <dgm:t>
        <a:bodyPr/>
        <a:lstStyle/>
        <a:p>
          <a:endParaRPr lang="cs-CZ"/>
        </a:p>
      </dgm:t>
    </dgm:pt>
    <dgm:pt modelId="{9B4805DC-0C6C-4B95-971F-08E959ED0656}" type="sibTrans" cxnId="{E23B7032-7F61-4D6A-9B1F-EE906E2C35EA}">
      <dgm:prSet/>
      <dgm:spPr/>
      <dgm:t>
        <a:bodyPr/>
        <a:lstStyle/>
        <a:p>
          <a:endParaRPr lang="cs-CZ"/>
        </a:p>
      </dgm:t>
    </dgm:pt>
    <dgm:pt modelId="{83B6F59A-727A-4474-A61A-191E4EFAAC42}">
      <dgm:prSet phldrT="[Text]" custT="1"/>
      <dgm:spPr/>
      <dgm:t>
        <a:bodyPr/>
        <a:lstStyle/>
        <a:p>
          <a:r>
            <a:rPr lang="cs-CZ" sz="1400" b="1" dirty="0">
              <a:solidFill>
                <a:srgbClr val="6C0000"/>
              </a:solidFill>
            </a:rPr>
            <a:t>6. Začleňování</a:t>
          </a:r>
        </a:p>
        <a:p>
          <a:r>
            <a:rPr lang="cs-CZ" sz="1200" dirty="0"/>
            <a:t>Jaké hodiny zvládnou?</a:t>
          </a:r>
        </a:p>
      </dgm:t>
    </dgm:pt>
    <dgm:pt modelId="{6187799A-4281-486A-8848-C930A1702E00}" type="parTrans" cxnId="{F7A9050F-B48E-438C-BA7D-E7DAAE9E4C73}">
      <dgm:prSet/>
      <dgm:spPr/>
      <dgm:t>
        <a:bodyPr/>
        <a:lstStyle/>
        <a:p>
          <a:endParaRPr lang="cs-CZ"/>
        </a:p>
      </dgm:t>
    </dgm:pt>
    <dgm:pt modelId="{2059166D-C06B-4102-916E-29526CEC8C17}" type="sibTrans" cxnId="{F7A9050F-B48E-438C-BA7D-E7DAAE9E4C73}">
      <dgm:prSet/>
      <dgm:spPr/>
      <dgm:t>
        <a:bodyPr/>
        <a:lstStyle/>
        <a:p>
          <a:endParaRPr lang="cs-CZ" baseline="0">
            <a:solidFill>
              <a:schemeClr val="tx2"/>
            </a:solidFill>
          </a:endParaRPr>
        </a:p>
      </dgm:t>
    </dgm:pt>
    <dgm:pt modelId="{439533FE-6967-495B-AE73-7CBE60323565}" type="pres">
      <dgm:prSet presAssocID="{ACF01608-1106-46C9-9630-B644D7344ABF}" presName="cycle" presStyleCnt="0">
        <dgm:presLayoutVars>
          <dgm:dir/>
          <dgm:resizeHandles val="exact"/>
        </dgm:presLayoutVars>
      </dgm:prSet>
      <dgm:spPr/>
    </dgm:pt>
    <dgm:pt modelId="{AA95C18F-D8AB-4C2F-9E03-17BA587979E6}" type="pres">
      <dgm:prSet presAssocID="{72D487B1-1A30-4CE3-9061-968F1FAEE8B7}" presName="dummy" presStyleCnt="0"/>
      <dgm:spPr/>
    </dgm:pt>
    <dgm:pt modelId="{350FD3F6-6914-4239-B2DC-00A5A651A0EF}" type="pres">
      <dgm:prSet presAssocID="{72D487B1-1A30-4CE3-9061-968F1FAEE8B7}" presName="node" presStyleLbl="revTx" presStyleIdx="0" presStyleCnt="6">
        <dgm:presLayoutVars>
          <dgm:bulletEnabled val="1"/>
        </dgm:presLayoutVars>
      </dgm:prSet>
      <dgm:spPr/>
    </dgm:pt>
    <dgm:pt modelId="{F9C5EF02-481E-4052-988E-08FB1CE64964}" type="pres">
      <dgm:prSet presAssocID="{C73CB38F-8F07-491C-8F5D-2197E37CB11A}" presName="sibTrans" presStyleLbl="node1" presStyleIdx="0" presStyleCnt="6"/>
      <dgm:spPr/>
    </dgm:pt>
    <dgm:pt modelId="{F472A868-6E6C-434A-AAA7-53DB1043BB89}" type="pres">
      <dgm:prSet presAssocID="{8B0B5716-5C7E-4BC8-A6FA-495AFAF2A952}" presName="dummy" presStyleCnt="0"/>
      <dgm:spPr/>
    </dgm:pt>
    <dgm:pt modelId="{7546584A-DF9C-49A1-9740-C399DDCE0C16}" type="pres">
      <dgm:prSet presAssocID="{8B0B5716-5C7E-4BC8-A6FA-495AFAF2A952}" presName="node" presStyleLbl="revTx" presStyleIdx="1" presStyleCnt="6" custScaleX="167572">
        <dgm:presLayoutVars>
          <dgm:bulletEnabled val="1"/>
        </dgm:presLayoutVars>
      </dgm:prSet>
      <dgm:spPr/>
    </dgm:pt>
    <dgm:pt modelId="{248ADD57-E19D-4240-97FF-84EA0B0EA344}" type="pres">
      <dgm:prSet presAssocID="{F4B7D009-4DE6-4A24-A428-8360D66FE786}" presName="sibTrans" presStyleLbl="node1" presStyleIdx="1" presStyleCnt="6"/>
      <dgm:spPr/>
    </dgm:pt>
    <dgm:pt modelId="{8A556C4C-C35C-4B33-82CB-2982C1FE05D2}" type="pres">
      <dgm:prSet presAssocID="{FD221D0C-360A-4652-A0CC-25AF000DEFDA}" presName="dummy" presStyleCnt="0"/>
      <dgm:spPr/>
    </dgm:pt>
    <dgm:pt modelId="{4F0B87F2-D15B-4F00-9A0D-6975E6CC7469}" type="pres">
      <dgm:prSet presAssocID="{FD221D0C-360A-4652-A0CC-25AF000DEFDA}" presName="node" presStyleLbl="revTx" presStyleIdx="2" presStyleCnt="6">
        <dgm:presLayoutVars>
          <dgm:bulletEnabled val="1"/>
        </dgm:presLayoutVars>
      </dgm:prSet>
      <dgm:spPr/>
    </dgm:pt>
    <dgm:pt modelId="{3C25EE18-7DB3-4911-A65E-0EC9D896D04A}" type="pres">
      <dgm:prSet presAssocID="{325F3938-637E-428F-AEFD-9731DA6D1F4E}" presName="sibTrans" presStyleLbl="node1" presStyleIdx="2" presStyleCnt="6"/>
      <dgm:spPr/>
    </dgm:pt>
    <dgm:pt modelId="{C652F1DC-885F-4C4B-9B60-1F9E4A986AB2}" type="pres">
      <dgm:prSet presAssocID="{139A6785-CED3-44D7-8773-9627649A2BA9}" presName="dummy" presStyleCnt="0"/>
      <dgm:spPr/>
    </dgm:pt>
    <dgm:pt modelId="{00F2D797-0D0D-4FAB-B7FF-571A6AAE4938}" type="pres">
      <dgm:prSet presAssocID="{139A6785-CED3-44D7-8773-9627649A2BA9}" presName="node" presStyleLbl="revTx" presStyleIdx="3" presStyleCnt="6">
        <dgm:presLayoutVars>
          <dgm:bulletEnabled val="1"/>
        </dgm:presLayoutVars>
      </dgm:prSet>
      <dgm:spPr/>
    </dgm:pt>
    <dgm:pt modelId="{7B376A67-4E80-49ED-BF1F-CC9BF4F14D50}" type="pres">
      <dgm:prSet presAssocID="{9633277C-EF85-4952-8156-6FE4955B381B}" presName="sibTrans" presStyleLbl="node1" presStyleIdx="3" presStyleCnt="6"/>
      <dgm:spPr/>
    </dgm:pt>
    <dgm:pt modelId="{B29100B0-F207-46A6-84BC-3412D505C968}" type="pres">
      <dgm:prSet presAssocID="{98F31FA7-61D5-4A68-ADCB-DC30C2887E10}" presName="dummy" presStyleCnt="0"/>
      <dgm:spPr/>
    </dgm:pt>
    <dgm:pt modelId="{C01B3838-0953-4C07-A77D-30FA2D7DDE27}" type="pres">
      <dgm:prSet presAssocID="{98F31FA7-61D5-4A68-ADCB-DC30C2887E10}" presName="node" presStyleLbl="revTx" presStyleIdx="4" presStyleCnt="6" custScaleX="119812">
        <dgm:presLayoutVars>
          <dgm:bulletEnabled val="1"/>
        </dgm:presLayoutVars>
      </dgm:prSet>
      <dgm:spPr/>
    </dgm:pt>
    <dgm:pt modelId="{8C66A689-3C41-4B12-9786-1DE1B8CA9CB0}" type="pres">
      <dgm:prSet presAssocID="{9B4805DC-0C6C-4B95-971F-08E959ED0656}" presName="sibTrans" presStyleLbl="node1" presStyleIdx="4" presStyleCnt="6"/>
      <dgm:spPr/>
    </dgm:pt>
    <dgm:pt modelId="{C29D1CFA-75E4-4A7D-AE5A-800049659B2F}" type="pres">
      <dgm:prSet presAssocID="{83B6F59A-727A-4474-A61A-191E4EFAAC42}" presName="dummy" presStyleCnt="0"/>
      <dgm:spPr/>
    </dgm:pt>
    <dgm:pt modelId="{3B66770F-D629-40FF-9849-A7C46D874870}" type="pres">
      <dgm:prSet presAssocID="{83B6F59A-727A-4474-A61A-191E4EFAAC42}" presName="node" presStyleLbl="revTx" presStyleIdx="5" presStyleCnt="6" custScaleX="236861" custRadScaleRad="112282" custRadScaleInc="-36174">
        <dgm:presLayoutVars>
          <dgm:bulletEnabled val="1"/>
        </dgm:presLayoutVars>
      </dgm:prSet>
      <dgm:spPr/>
    </dgm:pt>
    <dgm:pt modelId="{E692DC56-A8B9-4AB3-AF3B-0A89AF96A171}" type="pres">
      <dgm:prSet presAssocID="{2059166D-C06B-4102-916E-29526CEC8C17}" presName="sibTrans" presStyleLbl="node1" presStyleIdx="5" presStyleCnt="6"/>
      <dgm:spPr/>
    </dgm:pt>
  </dgm:ptLst>
  <dgm:cxnLst>
    <dgm:cxn modelId="{F7A9050F-B48E-438C-BA7D-E7DAAE9E4C73}" srcId="{ACF01608-1106-46C9-9630-B644D7344ABF}" destId="{83B6F59A-727A-4474-A61A-191E4EFAAC42}" srcOrd="5" destOrd="0" parTransId="{6187799A-4281-486A-8848-C930A1702E00}" sibTransId="{2059166D-C06B-4102-916E-29526CEC8C17}"/>
    <dgm:cxn modelId="{E23B7032-7F61-4D6A-9B1F-EE906E2C35EA}" srcId="{ACF01608-1106-46C9-9630-B644D7344ABF}" destId="{98F31FA7-61D5-4A68-ADCB-DC30C2887E10}" srcOrd="4" destOrd="0" parTransId="{FA6E0D73-BCFF-40A8-937D-6E1ED99FC708}" sibTransId="{9B4805DC-0C6C-4B95-971F-08E959ED0656}"/>
    <dgm:cxn modelId="{968EA432-7616-4537-89FF-0BD06ABFF179}" type="presOf" srcId="{139A6785-CED3-44D7-8773-9627649A2BA9}" destId="{00F2D797-0D0D-4FAB-B7FF-571A6AAE4938}" srcOrd="0" destOrd="0" presId="urn:microsoft.com/office/officeart/2005/8/layout/cycle1"/>
    <dgm:cxn modelId="{0712F54A-C94D-4FEF-9186-4E714AC7E8E4}" type="presOf" srcId="{ACF01608-1106-46C9-9630-B644D7344ABF}" destId="{439533FE-6967-495B-AE73-7CBE60323565}" srcOrd="0" destOrd="0" presId="urn:microsoft.com/office/officeart/2005/8/layout/cycle1"/>
    <dgm:cxn modelId="{1EDF346F-8DE0-49C7-9CDF-E6A522E9EF3F}" type="presOf" srcId="{72D487B1-1A30-4CE3-9061-968F1FAEE8B7}" destId="{350FD3F6-6914-4239-B2DC-00A5A651A0EF}" srcOrd="0" destOrd="0" presId="urn:microsoft.com/office/officeart/2005/8/layout/cycle1"/>
    <dgm:cxn modelId="{16035751-F094-4021-8C90-633D5001B209}" type="presOf" srcId="{C73CB38F-8F07-491C-8F5D-2197E37CB11A}" destId="{F9C5EF02-481E-4052-988E-08FB1CE64964}" srcOrd="0" destOrd="0" presId="urn:microsoft.com/office/officeart/2005/8/layout/cycle1"/>
    <dgm:cxn modelId="{96D0C27E-DED1-4350-AA1D-E53B58DF942F}" type="presOf" srcId="{9633277C-EF85-4952-8156-6FE4955B381B}" destId="{7B376A67-4E80-49ED-BF1F-CC9BF4F14D50}" srcOrd="0" destOrd="0" presId="urn:microsoft.com/office/officeart/2005/8/layout/cycle1"/>
    <dgm:cxn modelId="{257CD085-6938-4E50-8D42-835F13D069A1}" type="presOf" srcId="{F4B7D009-4DE6-4A24-A428-8360D66FE786}" destId="{248ADD57-E19D-4240-97FF-84EA0B0EA344}" srcOrd="0" destOrd="0" presId="urn:microsoft.com/office/officeart/2005/8/layout/cycle1"/>
    <dgm:cxn modelId="{940D7A97-B1E2-450D-8061-C0985A816FEF}" srcId="{ACF01608-1106-46C9-9630-B644D7344ABF}" destId="{139A6785-CED3-44D7-8773-9627649A2BA9}" srcOrd="3" destOrd="0" parTransId="{20FF71E3-FE02-4CA8-B015-50476115AECF}" sibTransId="{9633277C-EF85-4952-8156-6FE4955B381B}"/>
    <dgm:cxn modelId="{C3EBF09E-1D97-46F1-8FF1-E71680C24743}" srcId="{ACF01608-1106-46C9-9630-B644D7344ABF}" destId="{8B0B5716-5C7E-4BC8-A6FA-495AFAF2A952}" srcOrd="1" destOrd="0" parTransId="{BD6A0750-FEFC-4B8B-86C8-6CEC45D3E65B}" sibTransId="{F4B7D009-4DE6-4A24-A428-8360D66FE786}"/>
    <dgm:cxn modelId="{7EE2E8A9-D1F8-44FF-801B-4CF950914A4D}" type="presOf" srcId="{83B6F59A-727A-4474-A61A-191E4EFAAC42}" destId="{3B66770F-D629-40FF-9849-A7C46D874870}" srcOrd="0" destOrd="0" presId="urn:microsoft.com/office/officeart/2005/8/layout/cycle1"/>
    <dgm:cxn modelId="{362B21AE-2E3A-499F-BA57-5D887099D46D}" type="presOf" srcId="{325F3938-637E-428F-AEFD-9731DA6D1F4E}" destId="{3C25EE18-7DB3-4911-A65E-0EC9D896D04A}" srcOrd="0" destOrd="0" presId="urn:microsoft.com/office/officeart/2005/8/layout/cycle1"/>
    <dgm:cxn modelId="{1C9A40AF-526D-4BF3-B34C-1ABD9D2EC12D}" type="presOf" srcId="{FD221D0C-360A-4652-A0CC-25AF000DEFDA}" destId="{4F0B87F2-D15B-4F00-9A0D-6975E6CC7469}" srcOrd="0" destOrd="0" presId="urn:microsoft.com/office/officeart/2005/8/layout/cycle1"/>
    <dgm:cxn modelId="{3DFF2AB4-831E-4DA8-87CA-F4C85227AD55}" srcId="{ACF01608-1106-46C9-9630-B644D7344ABF}" destId="{72D487B1-1A30-4CE3-9061-968F1FAEE8B7}" srcOrd="0" destOrd="0" parTransId="{6604F804-95DC-4128-85C8-B3E91D31E38D}" sibTransId="{C73CB38F-8F07-491C-8F5D-2197E37CB11A}"/>
    <dgm:cxn modelId="{3F3141C7-64BF-4CBD-9638-9E023FD16D37}" srcId="{ACF01608-1106-46C9-9630-B644D7344ABF}" destId="{FD221D0C-360A-4652-A0CC-25AF000DEFDA}" srcOrd="2" destOrd="0" parTransId="{C9A7B93A-2E57-444E-8602-BC2394E6C31A}" sibTransId="{325F3938-637E-428F-AEFD-9731DA6D1F4E}"/>
    <dgm:cxn modelId="{EBC616D2-EE93-4F38-BAF3-A9E9AF2CE8E3}" type="presOf" srcId="{2059166D-C06B-4102-916E-29526CEC8C17}" destId="{E692DC56-A8B9-4AB3-AF3B-0A89AF96A171}" srcOrd="0" destOrd="0" presId="urn:microsoft.com/office/officeart/2005/8/layout/cycle1"/>
    <dgm:cxn modelId="{748978DB-606B-4D1E-AA97-7D4047B580F6}" type="presOf" srcId="{8B0B5716-5C7E-4BC8-A6FA-495AFAF2A952}" destId="{7546584A-DF9C-49A1-9740-C399DDCE0C16}" srcOrd="0" destOrd="0" presId="urn:microsoft.com/office/officeart/2005/8/layout/cycle1"/>
    <dgm:cxn modelId="{E1B02AE6-1A60-4BF2-BC27-AFC90BD7744B}" type="presOf" srcId="{9B4805DC-0C6C-4B95-971F-08E959ED0656}" destId="{8C66A689-3C41-4B12-9786-1DE1B8CA9CB0}" srcOrd="0" destOrd="0" presId="urn:microsoft.com/office/officeart/2005/8/layout/cycle1"/>
    <dgm:cxn modelId="{058A3BF6-F6FC-49EA-8410-A6FE3C00880B}" type="presOf" srcId="{98F31FA7-61D5-4A68-ADCB-DC30C2887E10}" destId="{C01B3838-0953-4C07-A77D-30FA2D7DDE27}" srcOrd="0" destOrd="0" presId="urn:microsoft.com/office/officeart/2005/8/layout/cycle1"/>
    <dgm:cxn modelId="{FD9370DA-EB69-468D-A666-F3812182F516}" type="presParOf" srcId="{439533FE-6967-495B-AE73-7CBE60323565}" destId="{AA95C18F-D8AB-4C2F-9E03-17BA587979E6}" srcOrd="0" destOrd="0" presId="urn:microsoft.com/office/officeart/2005/8/layout/cycle1"/>
    <dgm:cxn modelId="{0D3FE8E4-DA7D-4AAE-8FD4-1B6057EE8444}" type="presParOf" srcId="{439533FE-6967-495B-AE73-7CBE60323565}" destId="{350FD3F6-6914-4239-B2DC-00A5A651A0EF}" srcOrd="1" destOrd="0" presId="urn:microsoft.com/office/officeart/2005/8/layout/cycle1"/>
    <dgm:cxn modelId="{0A5986CB-1A31-4D10-9AF9-8628A92807F6}" type="presParOf" srcId="{439533FE-6967-495B-AE73-7CBE60323565}" destId="{F9C5EF02-481E-4052-988E-08FB1CE64964}" srcOrd="2" destOrd="0" presId="urn:microsoft.com/office/officeart/2005/8/layout/cycle1"/>
    <dgm:cxn modelId="{816C8192-3A2E-4D84-981D-CA94F113F231}" type="presParOf" srcId="{439533FE-6967-495B-AE73-7CBE60323565}" destId="{F472A868-6E6C-434A-AAA7-53DB1043BB89}" srcOrd="3" destOrd="0" presId="urn:microsoft.com/office/officeart/2005/8/layout/cycle1"/>
    <dgm:cxn modelId="{959803B3-4DA2-4664-AC66-95DB3B6A9548}" type="presParOf" srcId="{439533FE-6967-495B-AE73-7CBE60323565}" destId="{7546584A-DF9C-49A1-9740-C399DDCE0C16}" srcOrd="4" destOrd="0" presId="urn:microsoft.com/office/officeart/2005/8/layout/cycle1"/>
    <dgm:cxn modelId="{41B0CCA5-CB19-45A2-B5BC-433382808376}" type="presParOf" srcId="{439533FE-6967-495B-AE73-7CBE60323565}" destId="{248ADD57-E19D-4240-97FF-84EA0B0EA344}" srcOrd="5" destOrd="0" presId="urn:microsoft.com/office/officeart/2005/8/layout/cycle1"/>
    <dgm:cxn modelId="{DFD45C7A-3124-4F1B-B59E-778F6757B5D6}" type="presParOf" srcId="{439533FE-6967-495B-AE73-7CBE60323565}" destId="{8A556C4C-C35C-4B33-82CB-2982C1FE05D2}" srcOrd="6" destOrd="0" presId="urn:microsoft.com/office/officeart/2005/8/layout/cycle1"/>
    <dgm:cxn modelId="{8BFF12EC-1E74-440E-9B11-E7791FE0B76F}" type="presParOf" srcId="{439533FE-6967-495B-AE73-7CBE60323565}" destId="{4F0B87F2-D15B-4F00-9A0D-6975E6CC7469}" srcOrd="7" destOrd="0" presId="urn:microsoft.com/office/officeart/2005/8/layout/cycle1"/>
    <dgm:cxn modelId="{AA3F2062-7A5B-432F-B2A1-376BFCB57CF2}" type="presParOf" srcId="{439533FE-6967-495B-AE73-7CBE60323565}" destId="{3C25EE18-7DB3-4911-A65E-0EC9D896D04A}" srcOrd="8" destOrd="0" presId="urn:microsoft.com/office/officeart/2005/8/layout/cycle1"/>
    <dgm:cxn modelId="{F21B7BDA-E9EE-47F9-A37E-9274DF62EE27}" type="presParOf" srcId="{439533FE-6967-495B-AE73-7CBE60323565}" destId="{C652F1DC-885F-4C4B-9B60-1F9E4A986AB2}" srcOrd="9" destOrd="0" presId="urn:microsoft.com/office/officeart/2005/8/layout/cycle1"/>
    <dgm:cxn modelId="{DC07BB36-C5FB-4B60-A44D-82BA6A1B51B0}" type="presParOf" srcId="{439533FE-6967-495B-AE73-7CBE60323565}" destId="{00F2D797-0D0D-4FAB-B7FF-571A6AAE4938}" srcOrd="10" destOrd="0" presId="urn:microsoft.com/office/officeart/2005/8/layout/cycle1"/>
    <dgm:cxn modelId="{12AB323B-7B44-4C2F-A13A-D3FD413D2EBA}" type="presParOf" srcId="{439533FE-6967-495B-AE73-7CBE60323565}" destId="{7B376A67-4E80-49ED-BF1F-CC9BF4F14D50}" srcOrd="11" destOrd="0" presId="urn:microsoft.com/office/officeart/2005/8/layout/cycle1"/>
    <dgm:cxn modelId="{A2721AA3-AD65-4570-A438-D9EC2FCAD25D}" type="presParOf" srcId="{439533FE-6967-495B-AE73-7CBE60323565}" destId="{B29100B0-F207-46A6-84BC-3412D505C968}" srcOrd="12" destOrd="0" presId="urn:microsoft.com/office/officeart/2005/8/layout/cycle1"/>
    <dgm:cxn modelId="{CF436F27-6C44-4C03-968C-C00464373F66}" type="presParOf" srcId="{439533FE-6967-495B-AE73-7CBE60323565}" destId="{C01B3838-0953-4C07-A77D-30FA2D7DDE27}" srcOrd="13" destOrd="0" presId="urn:microsoft.com/office/officeart/2005/8/layout/cycle1"/>
    <dgm:cxn modelId="{3078FBDB-6989-4FA9-A5BF-D7E90284237B}" type="presParOf" srcId="{439533FE-6967-495B-AE73-7CBE60323565}" destId="{8C66A689-3C41-4B12-9786-1DE1B8CA9CB0}" srcOrd="14" destOrd="0" presId="urn:microsoft.com/office/officeart/2005/8/layout/cycle1"/>
    <dgm:cxn modelId="{33F191D9-3719-4734-AEEA-A82CE65F8FE2}" type="presParOf" srcId="{439533FE-6967-495B-AE73-7CBE60323565}" destId="{C29D1CFA-75E4-4A7D-AE5A-800049659B2F}" srcOrd="15" destOrd="0" presId="urn:microsoft.com/office/officeart/2005/8/layout/cycle1"/>
    <dgm:cxn modelId="{C8429358-362E-4C77-B202-6C7EE7106C1C}" type="presParOf" srcId="{439533FE-6967-495B-AE73-7CBE60323565}" destId="{3B66770F-D629-40FF-9849-A7C46D874870}" srcOrd="16" destOrd="0" presId="urn:microsoft.com/office/officeart/2005/8/layout/cycle1"/>
    <dgm:cxn modelId="{E1EB8529-F462-43DC-A4AD-EF21962C0AE4}" type="presParOf" srcId="{439533FE-6967-495B-AE73-7CBE60323565}" destId="{E692DC56-A8B9-4AB3-AF3B-0A89AF96A17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FD3F6-6914-4239-B2DC-00A5A651A0EF}">
      <dsp:nvSpPr>
        <dsp:cNvPr id="0" name=""/>
        <dsp:cNvSpPr/>
      </dsp:nvSpPr>
      <dsp:spPr>
        <a:xfrm>
          <a:off x="4568279" y="11014"/>
          <a:ext cx="1078994" cy="107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6C0000"/>
              </a:solidFill>
            </a:rPr>
            <a:t>1. Seznam</a:t>
          </a:r>
          <a:endParaRPr lang="cs-CZ" sz="1400" kern="1200" dirty="0">
            <a:solidFill>
              <a:srgbClr val="6C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Kdo potřebuje ČDJ? </a:t>
          </a:r>
        </a:p>
      </dsp:txBody>
      <dsp:txXfrm>
        <a:off x="4568279" y="11014"/>
        <a:ext cx="1078994" cy="1078994"/>
      </dsp:txXfrm>
    </dsp:sp>
    <dsp:sp modelId="{F9C5EF02-481E-4052-988E-08FB1CE64964}">
      <dsp:nvSpPr>
        <dsp:cNvPr id="0" name=""/>
        <dsp:cNvSpPr/>
      </dsp:nvSpPr>
      <dsp:spPr>
        <a:xfrm>
          <a:off x="1267355" y="-80"/>
          <a:ext cx="5272520" cy="5272520"/>
        </a:xfrm>
        <a:prstGeom prst="circularArrow">
          <a:avLst>
            <a:gd name="adj1" fmla="val 3991"/>
            <a:gd name="adj2" fmla="val 250339"/>
            <a:gd name="adj3" fmla="val 20572968"/>
            <a:gd name="adj4" fmla="val 18983212"/>
            <a:gd name="adj5" fmla="val 46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6584A-DF9C-49A1-9740-C399DDCE0C16}">
      <dsp:nvSpPr>
        <dsp:cNvPr id="0" name=""/>
        <dsp:cNvSpPr/>
      </dsp:nvSpPr>
      <dsp:spPr>
        <a:xfrm>
          <a:off x="5407891" y="2096682"/>
          <a:ext cx="1808093" cy="107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6C0000"/>
              </a:solidFill>
            </a:rPr>
            <a:t>2. Diagnostika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Kolik ČDJ budou potřebovat?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6C0000"/>
              </a:solidFill>
            </a:rPr>
            <a:t>A- B - C</a:t>
          </a:r>
        </a:p>
      </dsp:txBody>
      <dsp:txXfrm>
        <a:off x="5407891" y="2096682"/>
        <a:ext cx="1808093" cy="1078994"/>
      </dsp:txXfrm>
    </dsp:sp>
    <dsp:sp modelId="{248ADD57-E19D-4240-97FF-84EA0B0EA344}">
      <dsp:nvSpPr>
        <dsp:cNvPr id="0" name=""/>
        <dsp:cNvSpPr/>
      </dsp:nvSpPr>
      <dsp:spPr>
        <a:xfrm>
          <a:off x="1267355" y="-80"/>
          <a:ext cx="5272520" cy="5272520"/>
        </a:xfrm>
        <a:prstGeom prst="circularArrow">
          <a:avLst>
            <a:gd name="adj1" fmla="val 3991"/>
            <a:gd name="adj2" fmla="val 250339"/>
            <a:gd name="adj3" fmla="val 2366449"/>
            <a:gd name="adj4" fmla="val 776694"/>
            <a:gd name="adj5" fmla="val 46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0B87F2-D15B-4F00-9A0D-6975E6CC7469}">
      <dsp:nvSpPr>
        <dsp:cNvPr id="0" name=""/>
        <dsp:cNvSpPr/>
      </dsp:nvSpPr>
      <dsp:spPr>
        <a:xfrm>
          <a:off x="4568279" y="4182350"/>
          <a:ext cx="1078994" cy="107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6C0000"/>
              </a:solidFill>
            </a:rPr>
            <a:t>3. Informace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Co kdo potřebuje vědět?</a:t>
          </a:r>
        </a:p>
      </dsp:txBody>
      <dsp:txXfrm>
        <a:off x="4568279" y="4182350"/>
        <a:ext cx="1078994" cy="1078994"/>
      </dsp:txXfrm>
    </dsp:sp>
    <dsp:sp modelId="{3C25EE18-7DB3-4911-A65E-0EC9D896D04A}">
      <dsp:nvSpPr>
        <dsp:cNvPr id="0" name=""/>
        <dsp:cNvSpPr/>
      </dsp:nvSpPr>
      <dsp:spPr>
        <a:xfrm>
          <a:off x="1267355" y="-80"/>
          <a:ext cx="5272520" cy="5272520"/>
        </a:xfrm>
        <a:prstGeom prst="circularArrow">
          <a:avLst>
            <a:gd name="adj1" fmla="val 3991"/>
            <a:gd name="adj2" fmla="val 250339"/>
            <a:gd name="adj3" fmla="val 6110909"/>
            <a:gd name="adj4" fmla="val 4438752"/>
            <a:gd name="adj5" fmla="val 46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F2D797-0D0D-4FAB-B7FF-571A6AAE4938}">
      <dsp:nvSpPr>
        <dsp:cNvPr id="0" name=""/>
        <dsp:cNvSpPr/>
      </dsp:nvSpPr>
      <dsp:spPr>
        <a:xfrm>
          <a:off x="2159957" y="4182350"/>
          <a:ext cx="1078994" cy="107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6C0000"/>
              </a:solidFill>
            </a:rPr>
            <a:t>4. Rozvrh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Kolik hodin, kdo a s kým?</a:t>
          </a:r>
        </a:p>
      </dsp:txBody>
      <dsp:txXfrm>
        <a:off x="2159957" y="4182350"/>
        <a:ext cx="1078994" cy="1078994"/>
      </dsp:txXfrm>
    </dsp:sp>
    <dsp:sp modelId="{7B376A67-4E80-49ED-BF1F-CC9BF4F14D50}">
      <dsp:nvSpPr>
        <dsp:cNvPr id="0" name=""/>
        <dsp:cNvSpPr/>
      </dsp:nvSpPr>
      <dsp:spPr>
        <a:xfrm>
          <a:off x="1267355" y="-80"/>
          <a:ext cx="5272520" cy="5272520"/>
        </a:xfrm>
        <a:prstGeom prst="circularArrow">
          <a:avLst>
            <a:gd name="adj1" fmla="val 3991"/>
            <a:gd name="adj2" fmla="val 250339"/>
            <a:gd name="adj3" fmla="val 9772968"/>
            <a:gd name="adj4" fmla="val 8183212"/>
            <a:gd name="adj5" fmla="val 46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1B3838-0953-4C07-A77D-30FA2D7DDE27}">
      <dsp:nvSpPr>
        <dsp:cNvPr id="0" name=""/>
        <dsp:cNvSpPr/>
      </dsp:nvSpPr>
      <dsp:spPr>
        <a:xfrm>
          <a:off x="848910" y="2096682"/>
          <a:ext cx="1292765" cy="107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6C0000"/>
              </a:solidFill>
            </a:rPr>
            <a:t>5. Hodnocení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Jaké jsou pokroky?</a:t>
          </a:r>
        </a:p>
      </dsp:txBody>
      <dsp:txXfrm>
        <a:off x="848910" y="2096682"/>
        <a:ext cx="1292765" cy="1078994"/>
      </dsp:txXfrm>
    </dsp:sp>
    <dsp:sp modelId="{8C66A689-3C41-4B12-9786-1DE1B8CA9CB0}">
      <dsp:nvSpPr>
        <dsp:cNvPr id="0" name=""/>
        <dsp:cNvSpPr/>
      </dsp:nvSpPr>
      <dsp:spPr>
        <a:xfrm>
          <a:off x="1327399" y="-614366"/>
          <a:ext cx="5272520" cy="5272520"/>
        </a:xfrm>
        <a:prstGeom prst="circularArrow">
          <a:avLst>
            <a:gd name="adj1" fmla="val 3991"/>
            <a:gd name="adj2" fmla="val 250339"/>
            <a:gd name="adj3" fmla="val 11932597"/>
            <a:gd name="adj4" fmla="val 10693226"/>
            <a:gd name="adj5" fmla="val 46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66770F-D629-40FF-9849-A7C46D874870}">
      <dsp:nvSpPr>
        <dsp:cNvPr id="0" name=""/>
        <dsp:cNvSpPr/>
      </dsp:nvSpPr>
      <dsp:spPr>
        <a:xfrm>
          <a:off x="989544" y="0"/>
          <a:ext cx="2555718" cy="107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6C0000"/>
              </a:solidFill>
            </a:rPr>
            <a:t>6. Začleňování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Jaké hodiny zvládnou?</a:t>
          </a:r>
        </a:p>
      </dsp:txBody>
      <dsp:txXfrm>
        <a:off x="989544" y="0"/>
        <a:ext cx="2555718" cy="1078994"/>
      </dsp:txXfrm>
    </dsp:sp>
    <dsp:sp modelId="{E692DC56-A8B9-4AB3-AF3B-0A89AF96A171}">
      <dsp:nvSpPr>
        <dsp:cNvPr id="0" name=""/>
        <dsp:cNvSpPr/>
      </dsp:nvSpPr>
      <dsp:spPr>
        <a:xfrm>
          <a:off x="718534" y="-234609"/>
          <a:ext cx="5272520" cy="5272520"/>
        </a:xfrm>
        <a:prstGeom prst="circularArrow">
          <a:avLst>
            <a:gd name="adj1" fmla="val 3991"/>
            <a:gd name="adj2" fmla="val 250339"/>
            <a:gd name="adj3" fmla="val 17765050"/>
            <a:gd name="adj4" fmla="val 16472167"/>
            <a:gd name="adj5" fmla="val 46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4A7AB-8778-4180-831E-CFC9AF7CAC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E9C95-8A47-40B4-93F3-7AE55F47669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91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72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E9C95-8A47-40B4-93F3-7AE55F47669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04" y="620688"/>
            <a:ext cx="4941168" cy="49411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159076"/>
            <a:ext cx="8532440" cy="13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5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159076"/>
            <a:ext cx="8532440" cy="136626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51720" y="3267417"/>
            <a:ext cx="5184576" cy="323165"/>
          </a:xfrm>
          <a:solidFill>
            <a:schemeClr val="bg2"/>
          </a:solidFill>
        </p:spPr>
        <p:txBody>
          <a:bodyPr>
            <a:spAutoFit/>
          </a:bodyPr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4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5159075"/>
            <a:ext cx="8316416" cy="1331677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403648" y="1988840"/>
            <a:ext cx="6336704" cy="2736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KONTAKTY</a:t>
            </a:r>
            <a:b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META, </a:t>
            </a:r>
            <a:r>
              <a:rPr lang="cs-CZ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o.p.s</a:t>
            </a: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Společnost pro příležitosti mladých migrantů</a:t>
            </a:r>
            <a:b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Ječná 17, 120 00 Praha 2</a:t>
            </a:r>
            <a:br>
              <a:rPr lang="cs-CZ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</a:t>
            </a:r>
            <a:r>
              <a:rPr lang="cs-CZ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+420 222 521 446</a:t>
            </a:r>
            <a:r>
              <a:rPr lang="cs-CZ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+420 773 304 464</a:t>
            </a:r>
            <a:br>
              <a:rPr lang="cs-CZ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info@meta-ops.cz</a:t>
            </a:r>
            <a:br>
              <a: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www.meta-ops.cz</a:t>
            </a:r>
            <a:b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www.inkluzivniskola.cz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264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3955"/>
            <a:ext cx="5435285" cy="54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20080"/>
            <a:ext cx="4941168" cy="49411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23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544616" cy="55446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79512" y="5511661"/>
            <a:ext cx="7796944" cy="584775"/>
          </a:xfrm>
          <a:solidFill>
            <a:srgbClr val="A7BB1F"/>
          </a:solidFill>
        </p:spPr>
        <p:txBody>
          <a:bodyPr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49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31224" cy="6480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80928"/>
            <a:ext cx="7931224" cy="33452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55650" y="2276872"/>
            <a:ext cx="7920038" cy="4314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4667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12700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9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6896" y="2276872"/>
            <a:ext cx="3621088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31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0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357190"/>
            <a:ext cx="3744416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3140969"/>
            <a:ext cx="3741812" cy="2985194"/>
          </a:xfrm>
        </p:spPr>
        <p:txBody>
          <a:bodyPr/>
          <a:lstStyle>
            <a:lvl1pPr>
              <a:buSzPct val="8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357190"/>
            <a:ext cx="403244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140969"/>
            <a:ext cx="4041775" cy="2985194"/>
          </a:xfrm>
        </p:spPr>
        <p:txBody>
          <a:bodyPr/>
          <a:lstStyle>
            <a:lvl1pPr>
              <a:buSzPct val="80000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9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6000" y="0"/>
            <a:ext cx="9540000" cy="7155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5"/>
            <a:ext cx="2247900" cy="111436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931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93122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184C-B153-4251-9E72-B704C161625E}" type="datetimeFigureOut">
              <a:rPr lang="cs-CZ" smtClean="0"/>
              <a:pPr/>
              <a:t>10.01.2019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06F2-7184-4BAC-B8CC-1340D81B7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53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9" r:id="rId4"/>
    <p:sldLayoutId id="2147483665" r:id="rId5"/>
    <p:sldLayoutId id="214748368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80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9512" y="5265440"/>
            <a:ext cx="7796944" cy="1077218"/>
          </a:xfrm>
        </p:spPr>
        <p:txBody>
          <a:bodyPr/>
          <a:lstStyle/>
          <a:p>
            <a:pPr algn="ctr"/>
            <a:r>
              <a:rPr lang="cs-CZ" dirty="0"/>
              <a:t>ZKUŠENOSTI S JAZYKOVOU PŘÍPRAVOU NA ZŠ </a:t>
            </a:r>
          </a:p>
        </p:txBody>
      </p:sp>
    </p:spTree>
    <p:extLst>
      <p:ext uri="{BB962C8B-B14F-4D97-AF65-F5344CB8AC3E}">
        <p14:creationId xmlns:p14="http://schemas.microsoft.com/office/powerpoint/2010/main" val="236349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Každé slovo je 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8488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9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Učíme pojmy na známé slovní zásobě</a:t>
            </a:r>
          </a:p>
        </p:txBody>
      </p:sp>
      <p:pic>
        <p:nvPicPr>
          <p:cNvPr id="2051" name="Picture 3" descr="D:\KONFERENCE\příspěvek s Kri\ukázky\UK 3 13B_fotky_test\002_UK_Cesta do školy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9500"/>
            <a:ext cx="5544616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8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Upravujeme materiály do výuky ČJ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cs-CZ" b="1" u="sng" dirty="0"/>
              <a:t>Napiš INFINITIV (neurčitý tvar):</a:t>
            </a:r>
            <a:endParaRPr lang="cs-CZ" dirty="0"/>
          </a:p>
          <a:p>
            <a:r>
              <a:rPr lang="cs-CZ" dirty="0"/>
              <a:t>pracovala jsem		……...</a:t>
            </a:r>
            <a:r>
              <a:rPr lang="cs-CZ" i="1" dirty="0"/>
              <a:t>pracovat</a:t>
            </a:r>
            <a:r>
              <a:rPr lang="cs-CZ" dirty="0"/>
              <a:t>……...</a:t>
            </a:r>
          </a:p>
          <a:p>
            <a:r>
              <a:rPr lang="cs-CZ" dirty="0"/>
              <a:t>četla jsem			………………………………</a:t>
            </a:r>
          </a:p>
          <a:p>
            <a:r>
              <a:rPr lang="cs-CZ" dirty="0"/>
              <a:t>píšu				………………………………</a:t>
            </a:r>
          </a:p>
          <a:p>
            <a:r>
              <a:rPr lang="cs-CZ" dirty="0"/>
              <a:t>budeme spát			………………………………</a:t>
            </a:r>
          </a:p>
          <a:p>
            <a:r>
              <a:rPr lang="cs-CZ" dirty="0"/>
              <a:t>pojedou			………………………………</a:t>
            </a:r>
          </a:p>
          <a:p>
            <a:r>
              <a:rPr lang="cs-CZ" dirty="0"/>
              <a:t>šel				………………………………</a:t>
            </a:r>
          </a:p>
          <a:p>
            <a:r>
              <a:rPr lang="cs-CZ" dirty="0"/>
              <a:t>sedíte				………………………………</a:t>
            </a:r>
          </a:p>
          <a:p>
            <a:r>
              <a:rPr lang="cs-CZ" dirty="0"/>
              <a:t>jdu				………………………………</a:t>
            </a:r>
          </a:p>
          <a:p>
            <a:r>
              <a:rPr lang="cs-CZ" dirty="0"/>
              <a:t>jíme				………………………………</a:t>
            </a:r>
          </a:p>
          <a:p>
            <a:r>
              <a:rPr lang="cs-CZ" dirty="0"/>
              <a:t>půjdu				………………………………</a:t>
            </a:r>
          </a:p>
          <a:p>
            <a:r>
              <a:rPr lang="cs-CZ" dirty="0"/>
              <a:t>bydlíš				………………………………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cs-CZ" b="1" u="sng" dirty="0"/>
              <a:t>Napiš sloveso v příslušném tvaru:</a:t>
            </a:r>
            <a:endParaRPr lang="cs-CZ" dirty="0"/>
          </a:p>
          <a:p>
            <a:pPr>
              <a:lnSpc>
                <a:spcPct val="170000"/>
              </a:lnSpc>
            </a:pPr>
            <a:r>
              <a:rPr lang="cs-CZ" b="1" dirty="0"/>
              <a:t>psát - </a:t>
            </a:r>
            <a:r>
              <a:rPr lang="cs-CZ" dirty="0"/>
              <a:t>1. os. číslo </a:t>
            </a:r>
            <a:r>
              <a:rPr lang="cs-CZ" dirty="0" err="1"/>
              <a:t>jedn</a:t>
            </a:r>
            <a:r>
              <a:rPr lang="cs-CZ" dirty="0"/>
              <a:t>. čas přít.: 	……….……….</a:t>
            </a:r>
            <a:r>
              <a:rPr lang="cs-CZ" b="1" i="1" dirty="0"/>
              <a:t>píšu</a:t>
            </a:r>
            <a:r>
              <a:rPr lang="cs-CZ" dirty="0"/>
              <a:t>……..………….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vařit </a:t>
            </a:r>
            <a:r>
              <a:rPr lang="cs-CZ" dirty="0"/>
              <a:t>- 2. os. číslo </a:t>
            </a:r>
            <a:r>
              <a:rPr lang="cs-CZ" dirty="0" err="1"/>
              <a:t>jedn</a:t>
            </a:r>
            <a:r>
              <a:rPr lang="cs-CZ" dirty="0"/>
              <a:t>. čas bud.: 	………………………………...………..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volat</a:t>
            </a:r>
            <a:r>
              <a:rPr lang="cs-CZ" dirty="0"/>
              <a:t> - 1. os. č. množ. čas min.: 	………………………………...………..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jít</a:t>
            </a:r>
            <a:r>
              <a:rPr lang="cs-CZ" dirty="0"/>
              <a:t> - 1. os. č. </a:t>
            </a:r>
            <a:r>
              <a:rPr lang="cs-CZ" dirty="0" err="1"/>
              <a:t>jedn</a:t>
            </a:r>
            <a:r>
              <a:rPr lang="cs-CZ" dirty="0"/>
              <a:t>. čas min.:		………………………………...………..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mít</a:t>
            </a:r>
            <a:r>
              <a:rPr lang="cs-CZ" dirty="0"/>
              <a:t> - 3. os. č. množ. čas přít.:		………………………………...………..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jet</a:t>
            </a:r>
            <a:r>
              <a:rPr lang="cs-CZ" dirty="0"/>
              <a:t> - 3. os. č. </a:t>
            </a:r>
            <a:r>
              <a:rPr lang="cs-CZ" dirty="0" err="1"/>
              <a:t>jedn</a:t>
            </a:r>
            <a:r>
              <a:rPr lang="cs-CZ" dirty="0"/>
              <a:t>. čas bud.:		………………………………...………..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spát</a:t>
            </a:r>
            <a:r>
              <a:rPr lang="cs-CZ" dirty="0"/>
              <a:t> - 2. os. č. množ. čas přít.: 		………………………………...………..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8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KONFERENCE\příspěvek s Kri\ukázky\UK 5 Kopie souboru 20180111_10263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9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Učíme se psát slohové útvary kratší</a:t>
            </a:r>
          </a:p>
        </p:txBody>
      </p:sp>
      <p:pic>
        <p:nvPicPr>
          <p:cNvPr id="5123" name="Picture 3" descr="D:\KONFERENCE\příspěvek s Kri\ukázky\UK 6 popis penálu JZ\zain\IMG_20171122_094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05" y="2276475"/>
            <a:ext cx="288726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KONFERENCE\příspěvek s Kri\ukázky\UK 6 popis penálu JZ\zain\IMG_20171120_114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61" y="2276475"/>
            <a:ext cx="288726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8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i delší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:\BN - do metodiky\FOTO z výuky\foto popis vlastních obrázků\Fotografie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N - do metodiky\FOTO z výuky\foto popis vlastních obrázků\Fotografie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05" y="2276475"/>
            <a:ext cx="288726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9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879512" y="5542439"/>
            <a:ext cx="7796944" cy="523220"/>
          </a:xfrm>
        </p:spPr>
        <p:txBody>
          <a:bodyPr/>
          <a:lstStyle/>
          <a:p>
            <a:pPr algn="ctr"/>
            <a:r>
              <a:rPr lang="cs-CZ" sz="2800" dirty="0"/>
              <a:t>tvoříme, učíme, zkoušíme, učíme se</a:t>
            </a:r>
          </a:p>
        </p:txBody>
      </p:sp>
    </p:spTree>
    <p:extLst>
      <p:ext uri="{BB962C8B-B14F-4D97-AF65-F5344CB8AC3E}">
        <p14:creationId xmlns:p14="http://schemas.microsoft.com/office/powerpoint/2010/main" val="151937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Zjištění jazykové úrovně – diagnostika</a:t>
            </a:r>
          </a:p>
          <a:p>
            <a:r>
              <a:rPr lang="cs-CZ" dirty="0"/>
              <a:t>Popis úrovní</a:t>
            </a:r>
          </a:p>
          <a:p>
            <a:r>
              <a:rPr lang="cs-CZ" dirty="0"/>
              <a:t>Vzdělávací obsah ČDJ</a:t>
            </a:r>
          </a:p>
          <a:p>
            <a:r>
              <a:rPr lang="cs-CZ" dirty="0"/>
              <a:t>Materiály a aktivity k výuce pokročilejších dětí s OMJ</a:t>
            </a:r>
          </a:p>
          <a:p>
            <a:r>
              <a:rPr lang="cs-CZ" dirty="0"/>
              <a:t>Propojení (teorii i vyzkoušené materiály) – pro výuku v různých předmětech spojenou s výukou jazyka</a:t>
            </a:r>
          </a:p>
          <a:p>
            <a:r>
              <a:rPr lang="cs-CZ" dirty="0"/>
              <a:t>Plány hodin různých předmětů</a:t>
            </a:r>
          </a:p>
          <a:p>
            <a:r>
              <a:rPr lang="cs-CZ" dirty="0"/>
              <a:t>Ukázky hodnocení, rozvrhy a kazuistiky</a:t>
            </a:r>
          </a:p>
        </p:txBody>
      </p:sp>
    </p:spTree>
    <p:extLst>
      <p:ext uri="{BB962C8B-B14F-4D97-AF65-F5344CB8AC3E}">
        <p14:creationId xmlns:p14="http://schemas.microsoft.com/office/powerpoint/2010/main" val="125448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52" y="1556792"/>
            <a:ext cx="4363048" cy="40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328592" cy="648071"/>
          </a:xfrm>
        </p:spPr>
        <p:txBody>
          <a:bodyPr/>
          <a:lstStyle/>
          <a:p>
            <a:r>
              <a:rPr lang="cs-CZ" dirty="0"/>
              <a:t>CO PŘINÁŠÍ VÝUKA ČDJ DĚTEM A UČITELŮM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5" y="1772816"/>
            <a:ext cx="7931224" cy="435334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b="1" dirty="0">
                <a:sym typeface="Wingdings" panose="05000000000000000000" pitchFamily="2" charset="2"/>
              </a:rPr>
              <a:t>bezpečné prostředí</a:t>
            </a:r>
            <a:endParaRPr lang="cs-CZ" b="1" dirty="0"/>
          </a:p>
          <a:p>
            <a:pPr>
              <a:spcBef>
                <a:spcPts val="1800"/>
              </a:spcBef>
            </a:pPr>
            <a:r>
              <a:rPr lang="cs-CZ" b="1" dirty="0"/>
              <a:t>adekvátní úkoly </a:t>
            </a:r>
          </a:p>
          <a:p>
            <a:pPr>
              <a:spcBef>
                <a:spcPts val="1800"/>
              </a:spcBef>
            </a:pPr>
            <a:r>
              <a:rPr lang="cs-CZ" b="1" dirty="0"/>
              <a:t>úspěch</a:t>
            </a:r>
          </a:p>
          <a:p>
            <a:pPr>
              <a:spcBef>
                <a:spcPts val="1800"/>
              </a:spcBef>
            </a:pPr>
            <a:r>
              <a:rPr lang="cs-CZ" b="1" dirty="0"/>
              <a:t>kompetence a jistotu</a:t>
            </a:r>
          </a:p>
          <a:p>
            <a:pPr marL="0" indent="0">
              <a:spcBef>
                <a:spcPts val="1800"/>
              </a:spcBef>
              <a:buNone/>
            </a:pPr>
            <a:endParaRPr lang="cs-CZ" b="1" dirty="0"/>
          </a:p>
          <a:p>
            <a:pPr>
              <a:spcBef>
                <a:spcPts val="1800"/>
              </a:spcBef>
            </a:pPr>
            <a:r>
              <a:rPr lang="cs-CZ" b="1" dirty="0"/>
              <a:t>úlevu pro učitele</a:t>
            </a:r>
          </a:p>
          <a:p>
            <a:pPr>
              <a:spcBef>
                <a:spcPts val="1800"/>
              </a:spcBef>
            </a:pPr>
            <a:r>
              <a:rPr lang="cs-CZ" b="1" dirty="0"/>
              <a:t>adekvátní hodnocení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12160" y="5530512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https://senatomas.com/tag/koreny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09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832648" cy="1080120"/>
          </a:xfrm>
        </p:spPr>
        <p:txBody>
          <a:bodyPr/>
          <a:lstStyle/>
          <a:p>
            <a:r>
              <a:rPr lang="cs-CZ" dirty="0"/>
              <a:t>CO PŘINÁŠÍ VÝUKA ČDJ DO ŠKOLY</a:t>
            </a:r>
            <a:br>
              <a:rPr lang="cs-CZ" dirty="0"/>
            </a:br>
            <a:r>
              <a:rPr lang="cs-CZ" dirty="0"/>
              <a:t>			aneb pilotáž…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04864"/>
            <a:ext cx="7931224" cy="3960440"/>
          </a:xfrm>
        </p:spPr>
        <p:txBody>
          <a:bodyPr>
            <a:normAutofit/>
          </a:bodyPr>
          <a:lstStyle/>
          <a:p>
            <a:r>
              <a:rPr lang="cs-CZ" b="1" dirty="0"/>
              <a:t>Učitel ČDJ</a:t>
            </a:r>
            <a:r>
              <a:rPr lang="cs-CZ" dirty="0"/>
              <a:t>– novinka v týmu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Výuka ČDJ </a:t>
            </a:r>
            <a:r>
              <a:rPr lang="cs-CZ" dirty="0"/>
              <a:t>– novinka v rozvrhu</a:t>
            </a:r>
          </a:p>
          <a:p>
            <a:pPr marL="457200" lvl="1" indent="0">
              <a:buNone/>
            </a:pPr>
            <a:endParaRPr lang="cs-CZ" b="1" dirty="0"/>
          </a:p>
          <a:p>
            <a:r>
              <a:rPr lang="cs-CZ" b="1" dirty="0"/>
              <a:t>Dítě chybí ve výuce, postupně se začleňuje </a:t>
            </a:r>
          </a:p>
          <a:p>
            <a:pPr lvl="1"/>
            <a:r>
              <a:rPr lang="cs-CZ" b="1" dirty="0"/>
              <a:t> </a:t>
            </a:r>
            <a:r>
              <a:rPr lang="cs-CZ" dirty="0"/>
              <a:t>novinka pro učitele</a:t>
            </a:r>
          </a:p>
          <a:p>
            <a:pPr lvl="1"/>
            <a:r>
              <a:rPr lang="cs-CZ" dirty="0"/>
              <a:t> novinka pro rodiče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Chybím ve výuce, postupně se začleňuju </a:t>
            </a:r>
            <a:r>
              <a:rPr lang="cs-CZ" dirty="0"/>
              <a:t>– novinka pro dítě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04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56792"/>
            <a:ext cx="928903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2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55776" y="361256"/>
            <a:ext cx="5940660" cy="806896"/>
          </a:xfrm>
        </p:spPr>
        <p:txBody>
          <a:bodyPr/>
          <a:lstStyle/>
          <a:p>
            <a:pPr algn="r"/>
            <a:br>
              <a:rPr lang="cs-CZ" dirty="0"/>
            </a:br>
            <a:r>
              <a:rPr lang="cs-CZ" dirty="0"/>
              <a:t>	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23528" y="1484784"/>
          <a:ext cx="80648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2915816" y="536575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PROCES V PRAXI</a:t>
            </a:r>
          </a:p>
        </p:txBody>
      </p:sp>
    </p:spTree>
    <p:extLst>
      <p:ext uri="{BB962C8B-B14F-4D97-AF65-F5344CB8AC3E}">
        <p14:creationId xmlns:p14="http://schemas.microsoft.com/office/powerpoint/2010/main" val="20462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KAŽDÝ POTŘEBUJE JINOU PÉČI…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05" y="2728676"/>
            <a:ext cx="5017294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VÃ½sledek obrÃ¡zku pro rajÄ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237045" cy="24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kakt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44" y="4220344"/>
            <a:ext cx="21018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7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….ALE CÍL JE STEJNÝ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80928"/>
            <a:ext cx="7931224" cy="396044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Intenzivní výuka pro začátečníky (až 14 hodin/týden) </a:t>
            </a:r>
          </a:p>
          <a:p>
            <a:pPr marL="0" indent="0">
              <a:buNone/>
            </a:pPr>
            <a:r>
              <a:rPr lang="cs-CZ" dirty="0"/>
              <a:t>    – v době běžné výuky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Postupné snižování výuky ČDJ – individuálně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Podpora ve výuce (aktivní učitel, asistence – AP nebo učitelka ČDJ)</a:t>
            </a:r>
          </a:p>
          <a:p>
            <a:endParaRPr lang="cs-CZ" dirty="0"/>
          </a:p>
          <a:p>
            <a:r>
              <a:rPr lang="cs-CZ" dirty="0"/>
              <a:t>Propojování ČDJ a obsahů (ČJ i ostatní předměty)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Potřebná komunikace (učitelé, vedení školy, rodiče, dítě)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Nastavení celé školy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Učíme se bez pojmů</a:t>
            </a:r>
          </a:p>
        </p:txBody>
      </p:sp>
      <p:pic>
        <p:nvPicPr>
          <p:cNvPr id="1028" name="Picture 4" descr="D:\KONFERENCE\příspěvek s Kri\ukázky\UK 2 foto popis\2třídění - rody M,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843411"/>
            <a:ext cx="3621088" cy="2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KONFERENCE\příspěvek s Kri\ukázky\UK 2 foto popis\2třídění rody - 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868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57418"/>
      </p:ext>
    </p:extLst>
  </p:cSld>
  <p:clrMapOvr>
    <a:masterClrMapping/>
  </p:clrMapOvr>
</p:sld>
</file>

<file path=ppt/theme/theme1.xml><?xml version="1.0" encoding="utf-8"?>
<a:theme xmlns:a="http://schemas.openxmlformats.org/drawingml/2006/main" name="META_ops_2015">
  <a:themeElements>
    <a:clrScheme name="META">
      <a:dk1>
        <a:srgbClr val="000000"/>
      </a:dk1>
      <a:lt1>
        <a:sysClr val="window" lastClr="FFFFFF"/>
      </a:lt1>
      <a:dk2>
        <a:srgbClr val="8E271F"/>
      </a:dk2>
      <a:lt2>
        <a:srgbClr val="A7BB1F"/>
      </a:lt2>
      <a:accent1>
        <a:srgbClr val="4F4F4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META_ops_2015</Template>
  <TotalTime>2941</TotalTime>
  <Words>334</Words>
  <Application>Microsoft Office PowerPoint</Application>
  <PresentationFormat>Předvádění na obrazovce (4:3)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META_ops_2015</vt:lpstr>
      <vt:lpstr>ZKUŠENOSTI S JAZYKOVOU PŘÍPRAVOU NA ZŠ </vt:lpstr>
      <vt:lpstr>Co máme</vt:lpstr>
      <vt:lpstr>CO PŘINÁŠÍ VÝUKA ČDJ DĚTEM A UČITELŮM</vt:lpstr>
      <vt:lpstr>CO PŘINÁŠÍ VÝUKA ČDJ DO ŠKOLY    aneb pilotáž…</vt:lpstr>
      <vt:lpstr>Prezentace aplikace PowerPoint</vt:lpstr>
      <vt:lpstr>  </vt:lpstr>
      <vt:lpstr>KAŽDÝ POTŘEBUJE JINOU PÉČI…</vt:lpstr>
      <vt:lpstr>….ALE CÍL JE STEJNÝ</vt:lpstr>
      <vt:lpstr>Učíme se bez pojmů</vt:lpstr>
      <vt:lpstr>Každé slovo je nové</vt:lpstr>
      <vt:lpstr>Učíme pojmy na známé slovní zásobě</vt:lpstr>
      <vt:lpstr>Upravujeme materiály do výuky ČJ</vt:lpstr>
      <vt:lpstr>Prezentace aplikace PowerPoint</vt:lpstr>
      <vt:lpstr>Učíme se psát slohové útvary kratší</vt:lpstr>
      <vt:lpstr>… i delší</vt:lpstr>
      <vt:lpstr>tvoříme, učíme, zkoušíme, učíme 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Situace žáků s odlišným mateřským jazykem (OMJ)</dc:title>
  <dc:creator>Kristyna</dc:creator>
  <cp:lastModifiedBy>Petr Nosál</cp:lastModifiedBy>
  <cp:revision>167</cp:revision>
  <dcterms:created xsi:type="dcterms:W3CDTF">2015-03-06T08:48:01Z</dcterms:created>
  <dcterms:modified xsi:type="dcterms:W3CDTF">2019-01-10T10:20:05Z</dcterms:modified>
</cp:coreProperties>
</file>