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303" r:id="rId3"/>
    <p:sldId id="294" r:id="rId4"/>
    <p:sldId id="296" r:id="rId5"/>
    <p:sldId id="293" r:id="rId6"/>
    <p:sldId id="312" r:id="rId7"/>
    <p:sldId id="313" r:id="rId8"/>
    <p:sldId id="298" r:id="rId9"/>
    <p:sldId id="268" r:id="rId10"/>
    <p:sldId id="266" r:id="rId11"/>
    <p:sldId id="270" r:id="rId12"/>
    <p:sldId id="272" r:id="rId13"/>
    <p:sldId id="277" r:id="rId14"/>
    <p:sldId id="273" r:id="rId15"/>
    <p:sldId id="274" r:id="rId16"/>
    <p:sldId id="289" r:id="rId17"/>
    <p:sldId id="260" r:id="rId18"/>
    <p:sldId id="275" r:id="rId19"/>
    <p:sldId id="261" r:id="rId20"/>
    <p:sldId id="263" r:id="rId21"/>
    <p:sldId id="309" r:id="rId22"/>
    <p:sldId id="288" r:id="rId23"/>
    <p:sldId id="276" r:id="rId24"/>
    <p:sldId id="311" r:id="rId25"/>
    <p:sldId id="278" r:id="rId26"/>
    <p:sldId id="281" r:id="rId27"/>
    <p:sldId id="279" r:id="rId28"/>
    <p:sldId id="280" r:id="rId29"/>
    <p:sldId id="282" r:id="rId30"/>
    <p:sldId id="283" r:id="rId31"/>
    <p:sldId id="284" r:id="rId32"/>
    <p:sldId id="285" r:id="rId33"/>
    <p:sldId id="286" r:id="rId34"/>
    <p:sldId id="287" r:id="rId35"/>
    <p:sldId id="307" r:id="rId36"/>
    <p:sldId id="300" r:id="rId37"/>
    <p:sldId id="308" r:id="rId38"/>
    <p:sldId id="302" r:id="rId39"/>
    <p:sldId id="301" r:id="rId40"/>
    <p:sldId id="306" r:id="rId41"/>
    <p:sldId id="304" r:id="rId42"/>
    <p:sldId id="305" r:id="rId43"/>
    <p:sldId id="310"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0" y="6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148A1-0818-4A60-9447-3B5E02EC3C0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8682E2F-9F8D-4E9E-A80A-D72326598EBA}">
      <dgm:prSet/>
      <dgm:spPr/>
      <dgm:t>
        <a:bodyPr/>
        <a:lstStyle/>
        <a:p>
          <a:r>
            <a:rPr lang="cs-CZ"/>
            <a:t>Do podoby příběhové prózy ze života dětí se promítá vývoj literatury jako takový, aktuální společenské dění a obraz dítěte – jeho potřeby, zájmy, přání, sociální role, duševní rozpoložení, práva a povinnosti atd. </a:t>
          </a:r>
          <a:endParaRPr lang="en-US"/>
        </a:p>
      </dgm:t>
    </dgm:pt>
    <dgm:pt modelId="{E6400DB3-0BD5-444B-9BE1-7FF6BE1C7A03}" type="parTrans" cxnId="{0288CEB7-84FB-4E98-9160-6F4452E49F90}">
      <dgm:prSet/>
      <dgm:spPr/>
      <dgm:t>
        <a:bodyPr/>
        <a:lstStyle/>
        <a:p>
          <a:endParaRPr lang="en-US"/>
        </a:p>
      </dgm:t>
    </dgm:pt>
    <dgm:pt modelId="{579E9D74-BC9E-4ADC-ACE7-1617B27D7FAD}" type="sibTrans" cxnId="{0288CEB7-84FB-4E98-9160-6F4452E49F90}">
      <dgm:prSet/>
      <dgm:spPr/>
      <dgm:t>
        <a:bodyPr/>
        <a:lstStyle/>
        <a:p>
          <a:endParaRPr lang="en-US"/>
        </a:p>
      </dgm:t>
    </dgm:pt>
    <dgm:pt modelId="{DFF4F7C5-744A-4C04-B122-373A73BA1A69}">
      <dgm:prSet/>
      <dgm:spPr/>
      <dgm:t>
        <a:bodyPr/>
        <a:lstStyle/>
        <a:p>
          <a:r>
            <a:rPr lang="cs-CZ"/>
            <a:t>Klíčový je dětský hrdina a vše kolem něj – sebeuvědomění a sebevědomí dítěte, boj s existenčními problémy, překonávání pocitu osamělosti a bolesti, problémy dospívání, potřeba někam patřit, cena kamarádství a přátelství, první lásky, rasové problémy, život s handicapem, outsiderství, vztahy s dospělými atd.</a:t>
          </a:r>
          <a:endParaRPr lang="en-US"/>
        </a:p>
      </dgm:t>
    </dgm:pt>
    <dgm:pt modelId="{D059B9E5-B8EB-4F0D-9D06-8BC8736C389F}" type="parTrans" cxnId="{465DB557-F74C-4114-9C2A-DF034F525E41}">
      <dgm:prSet/>
      <dgm:spPr/>
      <dgm:t>
        <a:bodyPr/>
        <a:lstStyle/>
        <a:p>
          <a:endParaRPr lang="en-US"/>
        </a:p>
      </dgm:t>
    </dgm:pt>
    <dgm:pt modelId="{7B110248-A5CA-4615-93FD-9755EFA84FF4}" type="sibTrans" cxnId="{465DB557-F74C-4114-9C2A-DF034F525E41}">
      <dgm:prSet/>
      <dgm:spPr/>
      <dgm:t>
        <a:bodyPr/>
        <a:lstStyle/>
        <a:p>
          <a:endParaRPr lang="en-US"/>
        </a:p>
      </dgm:t>
    </dgm:pt>
    <dgm:pt modelId="{52465461-E6C9-4DF6-A6FE-006036DC618A}">
      <dgm:prSet/>
      <dgm:spPr/>
      <dgm:t>
        <a:bodyPr/>
        <a:lstStyle/>
        <a:p>
          <a:r>
            <a:rPr lang="cs-CZ" dirty="0"/>
            <a:t>Próza s dětským hrdinou má mnoho žánrových a tematických podob.  Je zde prostor pro humor, fantazii, různé zájmy a koníčky, dobrodružství i napětí.</a:t>
          </a:r>
          <a:endParaRPr lang="en-US" dirty="0"/>
        </a:p>
      </dgm:t>
    </dgm:pt>
    <dgm:pt modelId="{1114A477-A60B-4FBA-B8A2-9907D5336DD9}" type="parTrans" cxnId="{20D9F6DF-E838-4FAF-9EA5-A7025611128D}">
      <dgm:prSet/>
      <dgm:spPr/>
      <dgm:t>
        <a:bodyPr/>
        <a:lstStyle/>
        <a:p>
          <a:endParaRPr lang="en-US"/>
        </a:p>
      </dgm:t>
    </dgm:pt>
    <dgm:pt modelId="{5A11E1B0-887B-4EB7-8009-633CD68D6D62}" type="sibTrans" cxnId="{20D9F6DF-E838-4FAF-9EA5-A7025611128D}">
      <dgm:prSet/>
      <dgm:spPr/>
      <dgm:t>
        <a:bodyPr/>
        <a:lstStyle/>
        <a:p>
          <a:endParaRPr lang="en-US"/>
        </a:p>
      </dgm:t>
    </dgm:pt>
    <dgm:pt modelId="{BD6EF3AE-2D69-4343-A7AA-EEB815A95DCB}" type="pres">
      <dgm:prSet presAssocID="{58A148A1-0818-4A60-9447-3B5E02EC3C01}" presName="outerComposite" presStyleCnt="0">
        <dgm:presLayoutVars>
          <dgm:chMax val="5"/>
          <dgm:dir/>
          <dgm:resizeHandles val="exact"/>
        </dgm:presLayoutVars>
      </dgm:prSet>
      <dgm:spPr/>
    </dgm:pt>
    <dgm:pt modelId="{76319E85-4C94-485B-B4F4-3C8831C8CD84}" type="pres">
      <dgm:prSet presAssocID="{58A148A1-0818-4A60-9447-3B5E02EC3C01}" presName="dummyMaxCanvas" presStyleCnt="0">
        <dgm:presLayoutVars/>
      </dgm:prSet>
      <dgm:spPr/>
    </dgm:pt>
    <dgm:pt modelId="{A267F560-4688-4365-B1E8-103A67EA767C}" type="pres">
      <dgm:prSet presAssocID="{58A148A1-0818-4A60-9447-3B5E02EC3C01}" presName="ThreeNodes_1" presStyleLbl="node1" presStyleIdx="0" presStyleCnt="3">
        <dgm:presLayoutVars>
          <dgm:bulletEnabled val="1"/>
        </dgm:presLayoutVars>
      </dgm:prSet>
      <dgm:spPr/>
    </dgm:pt>
    <dgm:pt modelId="{5993D6BC-FCBB-4F64-8C23-D924A36C1293}" type="pres">
      <dgm:prSet presAssocID="{58A148A1-0818-4A60-9447-3B5E02EC3C01}" presName="ThreeNodes_2" presStyleLbl="node1" presStyleIdx="1" presStyleCnt="3">
        <dgm:presLayoutVars>
          <dgm:bulletEnabled val="1"/>
        </dgm:presLayoutVars>
      </dgm:prSet>
      <dgm:spPr/>
    </dgm:pt>
    <dgm:pt modelId="{75B512DA-A48F-495D-89CF-8DCD0FE26D0F}" type="pres">
      <dgm:prSet presAssocID="{58A148A1-0818-4A60-9447-3B5E02EC3C01}" presName="ThreeNodes_3" presStyleLbl="node1" presStyleIdx="2" presStyleCnt="3">
        <dgm:presLayoutVars>
          <dgm:bulletEnabled val="1"/>
        </dgm:presLayoutVars>
      </dgm:prSet>
      <dgm:spPr/>
    </dgm:pt>
    <dgm:pt modelId="{7C2BDE8C-9336-49FC-BA2D-C793CE66BF2E}" type="pres">
      <dgm:prSet presAssocID="{58A148A1-0818-4A60-9447-3B5E02EC3C01}" presName="ThreeConn_1-2" presStyleLbl="fgAccFollowNode1" presStyleIdx="0" presStyleCnt="2">
        <dgm:presLayoutVars>
          <dgm:bulletEnabled val="1"/>
        </dgm:presLayoutVars>
      </dgm:prSet>
      <dgm:spPr/>
    </dgm:pt>
    <dgm:pt modelId="{685A5C8B-EB40-48BB-A3C2-AE7F9C927E03}" type="pres">
      <dgm:prSet presAssocID="{58A148A1-0818-4A60-9447-3B5E02EC3C01}" presName="ThreeConn_2-3" presStyleLbl="fgAccFollowNode1" presStyleIdx="1" presStyleCnt="2">
        <dgm:presLayoutVars>
          <dgm:bulletEnabled val="1"/>
        </dgm:presLayoutVars>
      </dgm:prSet>
      <dgm:spPr/>
    </dgm:pt>
    <dgm:pt modelId="{D4F10674-68DA-4C34-9022-A8A6EA67A78E}" type="pres">
      <dgm:prSet presAssocID="{58A148A1-0818-4A60-9447-3B5E02EC3C01}" presName="ThreeNodes_1_text" presStyleLbl="node1" presStyleIdx="2" presStyleCnt="3">
        <dgm:presLayoutVars>
          <dgm:bulletEnabled val="1"/>
        </dgm:presLayoutVars>
      </dgm:prSet>
      <dgm:spPr/>
    </dgm:pt>
    <dgm:pt modelId="{D85EF0A9-A1AB-4B96-9FB5-BAF9687F7D88}" type="pres">
      <dgm:prSet presAssocID="{58A148A1-0818-4A60-9447-3B5E02EC3C01}" presName="ThreeNodes_2_text" presStyleLbl="node1" presStyleIdx="2" presStyleCnt="3">
        <dgm:presLayoutVars>
          <dgm:bulletEnabled val="1"/>
        </dgm:presLayoutVars>
      </dgm:prSet>
      <dgm:spPr/>
    </dgm:pt>
    <dgm:pt modelId="{3642F2EE-BEEB-4F12-B273-6F2603D97837}" type="pres">
      <dgm:prSet presAssocID="{58A148A1-0818-4A60-9447-3B5E02EC3C01}" presName="ThreeNodes_3_text" presStyleLbl="node1" presStyleIdx="2" presStyleCnt="3">
        <dgm:presLayoutVars>
          <dgm:bulletEnabled val="1"/>
        </dgm:presLayoutVars>
      </dgm:prSet>
      <dgm:spPr/>
    </dgm:pt>
  </dgm:ptLst>
  <dgm:cxnLst>
    <dgm:cxn modelId="{8F7E712B-A18F-427C-94FA-6F3294F1AB4B}" type="presOf" srcId="{C8682E2F-9F8D-4E9E-A80A-D72326598EBA}" destId="{D4F10674-68DA-4C34-9022-A8A6EA67A78E}" srcOrd="1" destOrd="0" presId="urn:microsoft.com/office/officeart/2005/8/layout/vProcess5"/>
    <dgm:cxn modelId="{63EB594B-210C-40A9-B8DA-C3A4CEC31ED6}" type="presOf" srcId="{52465461-E6C9-4DF6-A6FE-006036DC618A}" destId="{3642F2EE-BEEB-4F12-B273-6F2603D97837}" srcOrd="1" destOrd="0" presId="urn:microsoft.com/office/officeart/2005/8/layout/vProcess5"/>
    <dgm:cxn modelId="{465DB557-F74C-4114-9C2A-DF034F525E41}" srcId="{58A148A1-0818-4A60-9447-3B5E02EC3C01}" destId="{DFF4F7C5-744A-4C04-B122-373A73BA1A69}" srcOrd="1" destOrd="0" parTransId="{D059B9E5-B8EB-4F0D-9D06-8BC8736C389F}" sibTransId="{7B110248-A5CA-4615-93FD-9755EFA84FF4}"/>
    <dgm:cxn modelId="{E80B4C82-73F1-4583-8AA9-0846DD8E7B03}" type="presOf" srcId="{DFF4F7C5-744A-4C04-B122-373A73BA1A69}" destId="{5993D6BC-FCBB-4F64-8C23-D924A36C1293}" srcOrd="0" destOrd="0" presId="urn:microsoft.com/office/officeart/2005/8/layout/vProcess5"/>
    <dgm:cxn modelId="{F81F9289-98D2-4913-B7F7-7A6F42CFADB3}" type="presOf" srcId="{DFF4F7C5-744A-4C04-B122-373A73BA1A69}" destId="{D85EF0A9-A1AB-4B96-9FB5-BAF9687F7D88}" srcOrd="1" destOrd="0" presId="urn:microsoft.com/office/officeart/2005/8/layout/vProcess5"/>
    <dgm:cxn modelId="{E64E2F98-62E7-4903-87DA-16EC5F5791B4}" type="presOf" srcId="{C8682E2F-9F8D-4E9E-A80A-D72326598EBA}" destId="{A267F560-4688-4365-B1E8-103A67EA767C}" srcOrd="0" destOrd="0" presId="urn:microsoft.com/office/officeart/2005/8/layout/vProcess5"/>
    <dgm:cxn modelId="{BAA98FAB-C019-482A-B0FE-163D87433346}" type="presOf" srcId="{52465461-E6C9-4DF6-A6FE-006036DC618A}" destId="{75B512DA-A48F-495D-89CF-8DCD0FE26D0F}" srcOrd="0" destOrd="0" presId="urn:microsoft.com/office/officeart/2005/8/layout/vProcess5"/>
    <dgm:cxn modelId="{0288CEB7-84FB-4E98-9160-6F4452E49F90}" srcId="{58A148A1-0818-4A60-9447-3B5E02EC3C01}" destId="{C8682E2F-9F8D-4E9E-A80A-D72326598EBA}" srcOrd="0" destOrd="0" parTransId="{E6400DB3-0BD5-444B-9BE1-7FF6BE1C7A03}" sibTransId="{579E9D74-BC9E-4ADC-ACE7-1617B27D7FAD}"/>
    <dgm:cxn modelId="{E43FAAD9-8076-434A-BF65-D79C7AD9EDC6}" type="presOf" srcId="{579E9D74-BC9E-4ADC-ACE7-1617B27D7FAD}" destId="{7C2BDE8C-9336-49FC-BA2D-C793CE66BF2E}" srcOrd="0" destOrd="0" presId="urn:microsoft.com/office/officeart/2005/8/layout/vProcess5"/>
    <dgm:cxn modelId="{20D9F6DF-E838-4FAF-9EA5-A7025611128D}" srcId="{58A148A1-0818-4A60-9447-3B5E02EC3C01}" destId="{52465461-E6C9-4DF6-A6FE-006036DC618A}" srcOrd="2" destOrd="0" parTransId="{1114A477-A60B-4FBA-B8A2-9907D5336DD9}" sibTransId="{5A11E1B0-887B-4EB7-8009-633CD68D6D62}"/>
    <dgm:cxn modelId="{61A960F1-63B6-48E1-A4FE-581275FDBA68}" type="presOf" srcId="{7B110248-A5CA-4615-93FD-9755EFA84FF4}" destId="{685A5C8B-EB40-48BB-A3C2-AE7F9C927E03}" srcOrd="0" destOrd="0" presId="urn:microsoft.com/office/officeart/2005/8/layout/vProcess5"/>
    <dgm:cxn modelId="{542FCFFC-6EB8-44F7-BCAF-924279E9ACE4}" type="presOf" srcId="{58A148A1-0818-4A60-9447-3B5E02EC3C01}" destId="{BD6EF3AE-2D69-4343-A7AA-EEB815A95DCB}" srcOrd="0" destOrd="0" presId="urn:microsoft.com/office/officeart/2005/8/layout/vProcess5"/>
    <dgm:cxn modelId="{8FC3D689-2D04-4587-A768-7DF525A210A1}" type="presParOf" srcId="{BD6EF3AE-2D69-4343-A7AA-EEB815A95DCB}" destId="{76319E85-4C94-485B-B4F4-3C8831C8CD84}" srcOrd="0" destOrd="0" presId="urn:microsoft.com/office/officeart/2005/8/layout/vProcess5"/>
    <dgm:cxn modelId="{C4B474A5-6BB9-4FA0-8888-6224F4402446}" type="presParOf" srcId="{BD6EF3AE-2D69-4343-A7AA-EEB815A95DCB}" destId="{A267F560-4688-4365-B1E8-103A67EA767C}" srcOrd="1" destOrd="0" presId="urn:microsoft.com/office/officeart/2005/8/layout/vProcess5"/>
    <dgm:cxn modelId="{692D4EF9-3B7B-459D-96D4-9191D8D01F27}" type="presParOf" srcId="{BD6EF3AE-2D69-4343-A7AA-EEB815A95DCB}" destId="{5993D6BC-FCBB-4F64-8C23-D924A36C1293}" srcOrd="2" destOrd="0" presId="urn:microsoft.com/office/officeart/2005/8/layout/vProcess5"/>
    <dgm:cxn modelId="{1DE5AD3D-B825-4259-8B59-8754703EC7BA}" type="presParOf" srcId="{BD6EF3AE-2D69-4343-A7AA-EEB815A95DCB}" destId="{75B512DA-A48F-495D-89CF-8DCD0FE26D0F}" srcOrd="3" destOrd="0" presId="urn:microsoft.com/office/officeart/2005/8/layout/vProcess5"/>
    <dgm:cxn modelId="{9417A18D-20AE-469E-AA01-47A6729C7B5B}" type="presParOf" srcId="{BD6EF3AE-2D69-4343-A7AA-EEB815A95DCB}" destId="{7C2BDE8C-9336-49FC-BA2D-C793CE66BF2E}" srcOrd="4" destOrd="0" presId="urn:microsoft.com/office/officeart/2005/8/layout/vProcess5"/>
    <dgm:cxn modelId="{B0C09809-29E8-4946-8CEA-0A3247F0EBBC}" type="presParOf" srcId="{BD6EF3AE-2D69-4343-A7AA-EEB815A95DCB}" destId="{685A5C8B-EB40-48BB-A3C2-AE7F9C927E03}" srcOrd="5" destOrd="0" presId="urn:microsoft.com/office/officeart/2005/8/layout/vProcess5"/>
    <dgm:cxn modelId="{1916B1EA-4421-4219-8DA6-A010D1A133DA}" type="presParOf" srcId="{BD6EF3AE-2D69-4343-A7AA-EEB815A95DCB}" destId="{D4F10674-68DA-4C34-9022-A8A6EA67A78E}" srcOrd="6" destOrd="0" presId="urn:microsoft.com/office/officeart/2005/8/layout/vProcess5"/>
    <dgm:cxn modelId="{A9093EE1-8393-4B16-91E5-40935DCCDA0B}" type="presParOf" srcId="{BD6EF3AE-2D69-4343-A7AA-EEB815A95DCB}" destId="{D85EF0A9-A1AB-4B96-9FB5-BAF9687F7D88}" srcOrd="7" destOrd="0" presId="urn:microsoft.com/office/officeart/2005/8/layout/vProcess5"/>
    <dgm:cxn modelId="{EDD03F43-B521-4FAC-9606-9D57B7419D18}" type="presParOf" srcId="{BD6EF3AE-2D69-4343-A7AA-EEB815A95DCB}" destId="{3642F2EE-BEEB-4F12-B273-6F2603D9783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0DACC-1E32-45E8-9C83-9C44AD9B340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8B8E59A-1FD6-44E5-8E6B-A6AB29C76CEC}">
      <dgm:prSet/>
      <dgm:spPr/>
      <dgm:t>
        <a:bodyPr/>
        <a:lstStyle/>
        <a:p>
          <a:r>
            <a:rPr lang="cs-CZ" b="1"/>
            <a:t>Ivona Březinová: </a:t>
          </a:r>
          <a:r>
            <a:rPr lang="cs-CZ" b="1" i="1"/>
            <a:t>Lentilka pro dědu Edu </a:t>
          </a:r>
          <a:r>
            <a:rPr lang="cs-CZ" b="1"/>
            <a:t>– 1., 2. třída </a:t>
          </a:r>
          <a:endParaRPr lang="en-US"/>
        </a:p>
      </dgm:t>
    </dgm:pt>
    <dgm:pt modelId="{4F20B3D8-1B0C-411A-9DDF-FFB86478F0C3}" type="parTrans" cxnId="{45513A0F-D569-4362-BE32-A6FD2410C90C}">
      <dgm:prSet/>
      <dgm:spPr/>
      <dgm:t>
        <a:bodyPr/>
        <a:lstStyle/>
        <a:p>
          <a:endParaRPr lang="en-US"/>
        </a:p>
      </dgm:t>
    </dgm:pt>
    <dgm:pt modelId="{FD29F02C-567B-4DDE-B9AA-6AAD1EF882E4}" type="sibTrans" cxnId="{45513A0F-D569-4362-BE32-A6FD2410C90C}">
      <dgm:prSet/>
      <dgm:spPr/>
      <dgm:t>
        <a:bodyPr/>
        <a:lstStyle/>
        <a:p>
          <a:endParaRPr lang="en-US"/>
        </a:p>
      </dgm:t>
    </dgm:pt>
    <dgm:pt modelId="{7B55214A-CCC2-445C-A267-21EA87CDA438}">
      <dgm:prSet/>
      <dgm:spPr/>
      <dgm:t>
        <a:bodyPr/>
        <a:lstStyle/>
        <a:p>
          <a:r>
            <a:rPr lang="cs-CZ" b="1"/>
            <a:t>Daniela Krolluperová: </a:t>
          </a:r>
          <a:r>
            <a:rPr lang="cs-CZ" b="1" i="1"/>
            <a:t>Já se nechtěl stěhovat! </a:t>
          </a:r>
          <a:r>
            <a:rPr lang="cs-CZ" b="1"/>
            <a:t>– 1., 2. třída</a:t>
          </a:r>
          <a:endParaRPr lang="en-US"/>
        </a:p>
      </dgm:t>
    </dgm:pt>
    <dgm:pt modelId="{56F90EB2-8BFC-4497-8F93-45FB1283617A}" type="parTrans" cxnId="{F1A80E9B-A0D0-40EA-87C7-00D2FB2E3CBB}">
      <dgm:prSet/>
      <dgm:spPr/>
      <dgm:t>
        <a:bodyPr/>
        <a:lstStyle/>
        <a:p>
          <a:endParaRPr lang="en-US"/>
        </a:p>
      </dgm:t>
    </dgm:pt>
    <dgm:pt modelId="{E17D93F7-2886-45AC-A2DB-DCA6BA1B48DB}" type="sibTrans" cxnId="{F1A80E9B-A0D0-40EA-87C7-00D2FB2E3CBB}">
      <dgm:prSet/>
      <dgm:spPr/>
      <dgm:t>
        <a:bodyPr/>
        <a:lstStyle/>
        <a:p>
          <a:endParaRPr lang="en-US"/>
        </a:p>
      </dgm:t>
    </dgm:pt>
    <dgm:pt modelId="{C4CDEBE1-08E5-475F-9A9F-AE1F4F347A2C}">
      <dgm:prSet/>
      <dgm:spPr/>
      <dgm:t>
        <a:bodyPr/>
        <a:lstStyle/>
        <a:p>
          <a:r>
            <a:rPr lang="cs-CZ" b="1"/>
            <a:t>Johanna Spyriová: </a:t>
          </a:r>
          <a:r>
            <a:rPr lang="cs-CZ" b="1" i="1"/>
            <a:t>Heidi, děvčátko z hor </a:t>
          </a:r>
          <a:r>
            <a:rPr lang="cs-CZ" b="1"/>
            <a:t>– 3. třída </a:t>
          </a:r>
          <a:endParaRPr lang="en-US"/>
        </a:p>
      </dgm:t>
    </dgm:pt>
    <dgm:pt modelId="{1B68B376-4A55-4B95-9344-C22CAB93A5A7}" type="parTrans" cxnId="{1C6B32F3-B4D8-4088-AF49-C0F20835C81F}">
      <dgm:prSet/>
      <dgm:spPr/>
      <dgm:t>
        <a:bodyPr/>
        <a:lstStyle/>
        <a:p>
          <a:endParaRPr lang="en-US"/>
        </a:p>
      </dgm:t>
    </dgm:pt>
    <dgm:pt modelId="{40BEFEBC-C3E0-4591-8175-7F614763385E}" type="sibTrans" cxnId="{1C6B32F3-B4D8-4088-AF49-C0F20835C81F}">
      <dgm:prSet/>
      <dgm:spPr/>
      <dgm:t>
        <a:bodyPr/>
        <a:lstStyle/>
        <a:p>
          <a:endParaRPr lang="en-US"/>
        </a:p>
      </dgm:t>
    </dgm:pt>
    <dgm:pt modelId="{A6BC857B-8DF5-47B6-91FE-F8E964599696}">
      <dgm:prSet/>
      <dgm:spPr/>
      <dgm:t>
        <a:bodyPr/>
        <a:lstStyle/>
        <a:p>
          <a:r>
            <a:rPr lang="cs-CZ" b="1"/>
            <a:t>Iva Procházková: </a:t>
          </a:r>
          <a:r>
            <a:rPr lang="cs-CZ" b="1" i="1"/>
            <a:t>Pět minut před večeří  </a:t>
          </a:r>
          <a:r>
            <a:rPr lang="cs-CZ" b="1"/>
            <a:t>– 3. třída</a:t>
          </a:r>
          <a:endParaRPr lang="en-US"/>
        </a:p>
      </dgm:t>
    </dgm:pt>
    <dgm:pt modelId="{4577F3EE-D0E5-4DD7-BB6B-86FB3EA6ED80}" type="parTrans" cxnId="{841BD348-815A-4523-9E74-DD9CC457EA1D}">
      <dgm:prSet/>
      <dgm:spPr/>
      <dgm:t>
        <a:bodyPr/>
        <a:lstStyle/>
        <a:p>
          <a:endParaRPr lang="en-US"/>
        </a:p>
      </dgm:t>
    </dgm:pt>
    <dgm:pt modelId="{229F1E4A-FA68-47EF-B175-77D60308CCDC}" type="sibTrans" cxnId="{841BD348-815A-4523-9E74-DD9CC457EA1D}">
      <dgm:prSet/>
      <dgm:spPr/>
      <dgm:t>
        <a:bodyPr/>
        <a:lstStyle/>
        <a:p>
          <a:endParaRPr lang="en-US"/>
        </a:p>
      </dgm:t>
    </dgm:pt>
    <dgm:pt modelId="{80043A66-53B7-4177-8ECF-545AB811C015}">
      <dgm:prSet/>
      <dgm:spPr/>
      <dgm:t>
        <a:bodyPr/>
        <a:lstStyle/>
        <a:p>
          <a:r>
            <a:rPr lang="cs-CZ" b="1"/>
            <a:t>Ivona Březinová: </a:t>
          </a:r>
          <a:r>
            <a:rPr lang="cs-CZ" b="1" i="1"/>
            <a:t>Kluk a pes </a:t>
          </a:r>
          <a:r>
            <a:rPr lang="cs-CZ" b="1"/>
            <a:t>– 3. třída </a:t>
          </a:r>
          <a:endParaRPr lang="en-US"/>
        </a:p>
      </dgm:t>
    </dgm:pt>
    <dgm:pt modelId="{6CBC2A37-0476-4F50-A212-3799473957F8}" type="parTrans" cxnId="{10E3BD76-8381-43E1-976D-89E67E6218AA}">
      <dgm:prSet/>
      <dgm:spPr/>
      <dgm:t>
        <a:bodyPr/>
        <a:lstStyle/>
        <a:p>
          <a:endParaRPr lang="en-US"/>
        </a:p>
      </dgm:t>
    </dgm:pt>
    <dgm:pt modelId="{9F550DE0-D357-4002-83C8-F2763CCE19B0}" type="sibTrans" cxnId="{10E3BD76-8381-43E1-976D-89E67E6218AA}">
      <dgm:prSet/>
      <dgm:spPr/>
      <dgm:t>
        <a:bodyPr/>
        <a:lstStyle/>
        <a:p>
          <a:endParaRPr lang="en-US"/>
        </a:p>
      </dgm:t>
    </dgm:pt>
    <dgm:pt modelId="{D7ADEDEB-4412-42B7-B049-5D5E9813F8D6}">
      <dgm:prSet/>
      <dgm:spPr/>
      <dgm:t>
        <a:bodyPr/>
        <a:lstStyle/>
        <a:p>
          <a:r>
            <a:rPr lang="cs-CZ" b="1"/>
            <a:t>Martina Drijverová: </a:t>
          </a:r>
          <a:r>
            <a:rPr lang="cs-CZ" b="1" i="1"/>
            <a:t>Domov pro Marťany </a:t>
          </a:r>
          <a:r>
            <a:rPr lang="cs-CZ" b="1"/>
            <a:t>– 3., 4. třída</a:t>
          </a:r>
          <a:endParaRPr lang="en-US"/>
        </a:p>
      </dgm:t>
    </dgm:pt>
    <dgm:pt modelId="{4207E813-B0DA-482E-AFAA-9BF9E28A09F9}" type="parTrans" cxnId="{66A2E03E-57B5-4FA8-83A4-954B17406A9F}">
      <dgm:prSet/>
      <dgm:spPr/>
      <dgm:t>
        <a:bodyPr/>
        <a:lstStyle/>
        <a:p>
          <a:endParaRPr lang="en-US"/>
        </a:p>
      </dgm:t>
    </dgm:pt>
    <dgm:pt modelId="{B64572F5-DFC7-4A75-B90D-1FD985C7174D}" type="sibTrans" cxnId="{66A2E03E-57B5-4FA8-83A4-954B17406A9F}">
      <dgm:prSet/>
      <dgm:spPr/>
      <dgm:t>
        <a:bodyPr/>
        <a:lstStyle/>
        <a:p>
          <a:endParaRPr lang="en-US"/>
        </a:p>
      </dgm:t>
    </dgm:pt>
    <dgm:pt modelId="{548E2AFE-A2C2-4BE8-AB79-4BCF3A77CB97}">
      <dgm:prSet/>
      <dgm:spPr/>
      <dgm:t>
        <a:bodyPr/>
        <a:lstStyle/>
        <a:p>
          <a:r>
            <a:rPr lang="cs-CZ" b="1"/>
            <a:t>Ivona Březinová: </a:t>
          </a:r>
          <a:r>
            <a:rPr lang="cs-CZ" b="1" i="1"/>
            <a:t>Útěk Kryšpína N. </a:t>
          </a:r>
          <a:r>
            <a:rPr lang="cs-CZ" b="1"/>
            <a:t>– 3., 4. třída</a:t>
          </a:r>
          <a:endParaRPr lang="en-US"/>
        </a:p>
      </dgm:t>
    </dgm:pt>
    <dgm:pt modelId="{8567F1A0-0885-4A12-AB7F-4B75D04AC07A}" type="parTrans" cxnId="{308540C6-AF2B-4BDC-9BB3-5B866BD38A50}">
      <dgm:prSet/>
      <dgm:spPr/>
      <dgm:t>
        <a:bodyPr/>
        <a:lstStyle/>
        <a:p>
          <a:endParaRPr lang="en-US"/>
        </a:p>
      </dgm:t>
    </dgm:pt>
    <dgm:pt modelId="{9F1C5A1D-59AC-46C7-A6E4-F4CCC8844641}" type="sibTrans" cxnId="{308540C6-AF2B-4BDC-9BB3-5B866BD38A50}">
      <dgm:prSet/>
      <dgm:spPr/>
      <dgm:t>
        <a:bodyPr/>
        <a:lstStyle/>
        <a:p>
          <a:endParaRPr lang="en-US"/>
        </a:p>
      </dgm:t>
    </dgm:pt>
    <dgm:pt modelId="{6243F7CF-F966-4BB9-B184-159CFE2ECF76}">
      <dgm:prSet/>
      <dgm:spPr/>
      <dgm:t>
        <a:bodyPr/>
        <a:lstStyle/>
        <a:p>
          <a:r>
            <a:rPr lang="cs-CZ" b="1"/>
            <a:t>R. J. Palaciová: </a:t>
          </a:r>
          <a:r>
            <a:rPr lang="cs-CZ" b="1" i="1"/>
            <a:t>(Ne)obyčejný kluk</a:t>
          </a:r>
          <a:r>
            <a:rPr lang="cs-CZ" b="1"/>
            <a:t>. – 4., 5. třída </a:t>
          </a:r>
          <a:endParaRPr lang="en-US"/>
        </a:p>
      </dgm:t>
    </dgm:pt>
    <dgm:pt modelId="{2F0E2E7D-9A8A-4697-9316-D335F56F2A81}" type="parTrans" cxnId="{B134B276-21CE-4905-A3DD-6536E0B15DF8}">
      <dgm:prSet/>
      <dgm:spPr/>
      <dgm:t>
        <a:bodyPr/>
        <a:lstStyle/>
        <a:p>
          <a:endParaRPr lang="en-US"/>
        </a:p>
      </dgm:t>
    </dgm:pt>
    <dgm:pt modelId="{FBAF69AD-BCFC-485A-9351-22F736AFA4CD}" type="sibTrans" cxnId="{B134B276-21CE-4905-A3DD-6536E0B15DF8}">
      <dgm:prSet/>
      <dgm:spPr/>
      <dgm:t>
        <a:bodyPr/>
        <a:lstStyle/>
        <a:p>
          <a:endParaRPr lang="en-US"/>
        </a:p>
      </dgm:t>
    </dgm:pt>
    <dgm:pt modelId="{F5B90A74-1AA5-4FAC-A039-E064BC4910DB}">
      <dgm:prSet/>
      <dgm:spPr/>
      <dgm:t>
        <a:bodyPr/>
        <a:lstStyle/>
        <a:p>
          <a:r>
            <a:rPr lang="cs-CZ" b="1"/>
            <a:t>I. Březinová: </a:t>
          </a:r>
          <a:r>
            <a:rPr lang="cs-CZ" b="1" i="1"/>
            <a:t>Řvi potichu, brácho </a:t>
          </a:r>
          <a:r>
            <a:rPr lang="cs-CZ" b="1"/>
            <a:t>– 5. třída</a:t>
          </a:r>
          <a:endParaRPr lang="en-US"/>
        </a:p>
      </dgm:t>
    </dgm:pt>
    <dgm:pt modelId="{0C75E054-FAF8-40E3-BF8C-F8CB2494E99F}" type="parTrans" cxnId="{639BD32A-8DBC-4EBD-AE6F-89634924BF11}">
      <dgm:prSet/>
      <dgm:spPr/>
      <dgm:t>
        <a:bodyPr/>
        <a:lstStyle/>
        <a:p>
          <a:endParaRPr lang="en-US"/>
        </a:p>
      </dgm:t>
    </dgm:pt>
    <dgm:pt modelId="{C38CE9B6-528B-4D21-8A01-C3F6D7968D3A}" type="sibTrans" cxnId="{639BD32A-8DBC-4EBD-AE6F-89634924BF11}">
      <dgm:prSet/>
      <dgm:spPr/>
      <dgm:t>
        <a:bodyPr/>
        <a:lstStyle/>
        <a:p>
          <a:endParaRPr lang="en-US"/>
        </a:p>
      </dgm:t>
    </dgm:pt>
    <dgm:pt modelId="{06924A43-C9F6-4C3C-9ED6-ED2398B3FD26}">
      <dgm:prSet/>
      <dgm:spPr/>
      <dgm:t>
        <a:bodyPr/>
        <a:lstStyle/>
        <a:p>
          <a:r>
            <a:rPr lang="cs-CZ" b="1"/>
            <a:t>J. Boyne – Kromobyčejná pouť Barnabyho Brocketa - 5. třída </a:t>
          </a:r>
          <a:endParaRPr lang="en-US"/>
        </a:p>
      </dgm:t>
    </dgm:pt>
    <dgm:pt modelId="{4B5AD86A-1A8D-43F5-A2F2-F53447B9E5DD}" type="parTrans" cxnId="{004B39E1-DD8B-4FED-B529-A8E4AFBD5C36}">
      <dgm:prSet/>
      <dgm:spPr/>
      <dgm:t>
        <a:bodyPr/>
        <a:lstStyle/>
        <a:p>
          <a:endParaRPr lang="en-US"/>
        </a:p>
      </dgm:t>
    </dgm:pt>
    <dgm:pt modelId="{8964EB2D-82CF-4DF2-9B04-45562083CEB9}" type="sibTrans" cxnId="{004B39E1-DD8B-4FED-B529-A8E4AFBD5C36}">
      <dgm:prSet/>
      <dgm:spPr/>
      <dgm:t>
        <a:bodyPr/>
        <a:lstStyle/>
        <a:p>
          <a:endParaRPr lang="en-US"/>
        </a:p>
      </dgm:t>
    </dgm:pt>
    <dgm:pt modelId="{F724EC96-835F-48AE-B991-63AD0E663860}">
      <dgm:prSet/>
      <dgm:spPr/>
      <dgm:t>
        <a:bodyPr/>
        <a:lstStyle/>
        <a:p>
          <a:r>
            <a:rPr lang="cs-CZ" b="1"/>
            <a:t>M. G. Bauer – Neříkejte mi Izmael – 5. třída </a:t>
          </a:r>
          <a:endParaRPr lang="en-US"/>
        </a:p>
      </dgm:t>
    </dgm:pt>
    <dgm:pt modelId="{A46544C0-91B0-4A3D-8563-03F83111B373}" type="parTrans" cxnId="{43D255C4-4F8C-42B4-B544-EBEEFDEBE1F0}">
      <dgm:prSet/>
      <dgm:spPr/>
      <dgm:t>
        <a:bodyPr/>
        <a:lstStyle/>
        <a:p>
          <a:endParaRPr lang="en-US"/>
        </a:p>
      </dgm:t>
    </dgm:pt>
    <dgm:pt modelId="{FF1491A0-F02C-447B-A409-C081B0AD0EDF}" type="sibTrans" cxnId="{43D255C4-4F8C-42B4-B544-EBEEFDEBE1F0}">
      <dgm:prSet/>
      <dgm:spPr/>
      <dgm:t>
        <a:bodyPr/>
        <a:lstStyle/>
        <a:p>
          <a:endParaRPr lang="en-US"/>
        </a:p>
      </dgm:t>
    </dgm:pt>
    <dgm:pt modelId="{CF861214-753D-4990-9AF3-41A34682F4DF}">
      <dgm:prSet/>
      <dgm:spPr/>
      <dgm:t>
        <a:bodyPr/>
        <a:lstStyle/>
        <a:p>
          <a:r>
            <a:rPr lang="cs-CZ" b="1"/>
            <a:t>Lois Lowryová: Dárce – 5. třída </a:t>
          </a:r>
          <a:endParaRPr lang="en-US"/>
        </a:p>
      </dgm:t>
    </dgm:pt>
    <dgm:pt modelId="{8B03D8C6-9A85-451A-9E91-44BA855781FF}" type="parTrans" cxnId="{ABECDA7A-FD42-48EF-84AF-5E0D68DC8F4B}">
      <dgm:prSet/>
      <dgm:spPr/>
      <dgm:t>
        <a:bodyPr/>
        <a:lstStyle/>
        <a:p>
          <a:endParaRPr lang="en-US"/>
        </a:p>
      </dgm:t>
    </dgm:pt>
    <dgm:pt modelId="{A3335A58-58D4-4FD8-81EC-DC11CB56E18F}" type="sibTrans" cxnId="{ABECDA7A-FD42-48EF-84AF-5E0D68DC8F4B}">
      <dgm:prSet/>
      <dgm:spPr/>
      <dgm:t>
        <a:bodyPr/>
        <a:lstStyle/>
        <a:p>
          <a:endParaRPr lang="en-US"/>
        </a:p>
      </dgm:t>
    </dgm:pt>
    <dgm:pt modelId="{90F6D510-EDCB-4BC7-8FBA-EC6D2F5559DC}" type="pres">
      <dgm:prSet presAssocID="{DCA0DACC-1E32-45E8-9C83-9C44AD9B3409}" presName="diagram" presStyleCnt="0">
        <dgm:presLayoutVars>
          <dgm:dir/>
          <dgm:resizeHandles val="exact"/>
        </dgm:presLayoutVars>
      </dgm:prSet>
      <dgm:spPr/>
    </dgm:pt>
    <dgm:pt modelId="{BE60A212-A20B-4FEF-A9A9-E9BAEDA98402}" type="pres">
      <dgm:prSet presAssocID="{A8B8E59A-1FD6-44E5-8E6B-A6AB29C76CEC}" presName="node" presStyleLbl="node1" presStyleIdx="0" presStyleCnt="12">
        <dgm:presLayoutVars>
          <dgm:bulletEnabled val="1"/>
        </dgm:presLayoutVars>
      </dgm:prSet>
      <dgm:spPr/>
    </dgm:pt>
    <dgm:pt modelId="{E34B2170-34B5-48BF-B8DD-E2F4C48ED0A1}" type="pres">
      <dgm:prSet presAssocID="{FD29F02C-567B-4DDE-B9AA-6AAD1EF882E4}" presName="sibTrans" presStyleCnt="0"/>
      <dgm:spPr/>
    </dgm:pt>
    <dgm:pt modelId="{F6D3762A-B9CB-4AB4-AA5A-0695BE70A0E3}" type="pres">
      <dgm:prSet presAssocID="{7B55214A-CCC2-445C-A267-21EA87CDA438}" presName="node" presStyleLbl="node1" presStyleIdx="1" presStyleCnt="12">
        <dgm:presLayoutVars>
          <dgm:bulletEnabled val="1"/>
        </dgm:presLayoutVars>
      </dgm:prSet>
      <dgm:spPr/>
    </dgm:pt>
    <dgm:pt modelId="{EE74B27C-257D-4108-83D5-FBA54756865E}" type="pres">
      <dgm:prSet presAssocID="{E17D93F7-2886-45AC-A2DB-DCA6BA1B48DB}" presName="sibTrans" presStyleCnt="0"/>
      <dgm:spPr/>
    </dgm:pt>
    <dgm:pt modelId="{34A12116-2244-4D95-B172-08B11720A651}" type="pres">
      <dgm:prSet presAssocID="{C4CDEBE1-08E5-475F-9A9F-AE1F4F347A2C}" presName="node" presStyleLbl="node1" presStyleIdx="2" presStyleCnt="12">
        <dgm:presLayoutVars>
          <dgm:bulletEnabled val="1"/>
        </dgm:presLayoutVars>
      </dgm:prSet>
      <dgm:spPr/>
    </dgm:pt>
    <dgm:pt modelId="{A76105EB-43F4-4900-9D9D-F2DE71AFB1D3}" type="pres">
      <dgm:prSet presAssocID="{40BEFEBC-C3E0-4591-8175-7F614763385E}" presName="sibTrans" presStyleCnt="0"/>
      <dgm:spPr/>
    </dgm:pt>
    <dgm:pt modelId="{EE922173-5FC7-4AA7-869A-606664ED0270}" type="pres">
      <dgm:prSet presAssocID="{A6BC857B-8DF5-47B6-91FE-F8E964599696}" presName="node" presStyleLbl="node1" presStyleIdx="3" presStyleCnt="12">
        <dgm:presLayoutVars>
          <dgm:bulletEnabled val="1"/>
        </dgm:presLayoutVars>
      </dgm:prSet>
      <dgm:spPr/>
    </dgm:pt>
    <dgm:pt modelId="{17E191DE-BD75-4EA2-B64F-623977216EA6}" type="pres">
      <dgm:prSet presAssocID="{229F1E4A-FA68-47EF-B175-77D60308CCDC}" presName="sibTrans" presStyleCnt="0"/>
      <dgm:spPr/>
    </dgm:pt>
    <dgm:pt modelId="{2A4B2CA8-B12C-47E3-847C-8CD8450812C8}" type="pres">
      <dgm:prSet presAssocID="{80043A66-53B7-4177-8ECF-545AB811C015}" presName="node" presStyleLbl="node1" presStyleIdx="4" presStyleCnt="12">
        <dgm:presLayoutVars>
          <dgm:bulletEnabled val="1"/>
        </dgm:presLayoutVars>
      </dgm:prSet>
      <dgm:spPr/>
    </dgm:pt>
    <dgm:pt modelId="{90EC7B87-7DEB-48D8-8A7B-FF3247256256}" type="pres">
      <dgm:prSet presAssocID="{9F550DE0-D357-4002-83C8-F2763CCE19B0}" presName="sibTrans" presStyleCnt="0"/>
      <dgm:spPr/>
    </dgm:pt>
    <dgm:pt modelId="{BE174F7C-105D-46B9-AA18-E8CEE2DC9318}" type="pres">
      <dgm:prSet presAssocID="{D7ADEDEB-4412-42B7-B049-5D5E9813F8D6}" presName="node" presStyleLbl="node1" presStyleIdx="5" presStyleCnt="12">
        <dgm:presLayoutVars>
          <dgm:bulletEnabled val="1"/>
        </dgm:presLayoutVars>
      </dgm:prSet>
      <dgm:spPr/>
    </dgm:pt>
    <dgm:pt modelId="{645A5F96-BB59-4656-A1D7-F24FC387F91F}" type="pres">
      <dgm:prSet presAssocID="{B64572F5-DFC7-4A75-B90D-1FD985C7174D}" presName="sibTrans" presStyleCnt="0"/>
      <dgm:spPr/>
    </dgm:pt>
    <dgm:pt modelId="{062D4115-32D6-4C2A-83BB-F22453AB9311}" type="pres">
      <dgm:prSet presAssocID="{548E2AFE-A2C2-4BE8-AB79-4BCF3A77CB97}" presName="node" presStyleLbl="node1" presStyleIdx="6" presStyleCnt="12">
        <dgm:presLayoutVars>
          <dgm:bulletEnabled val="1"/>
        </dgm:presLayoutVars>
      </dgm:prSet>
      <dgm:spPr/>
    </dgm:pt>
    <dgm:pt modelId="{1F47BA67-AD57-4CFF-8136-3F1A119A233B}" type="pres">
      <dgm:prSet presAssocID="{9F1C5A1D-59AC-46C7-A6E4-F4CCC8844641}" presName="sibTrans" presStyleCnt="0"/>
      <dgm:spPr/>
    </dgm:pt>
    <dgm:pt modelId="{F0752044-7EC6-432B-8F78-1B4E66A8AF7F}" type="pres">
      <dgm:prSet presAssocID="{6243F7CF-F966-4BB9-B184-159CFE2ECF76}" presName="node" presStyleLbl="node1" presStyleIdx="7" presStyleCnt="12">
        <dgm:presLayoutVars>
          <dgm:bulletEnabled val="1"/>
        </dgm:presLayoutVars>
      </dgm:prSet>
      <dgm:spPr/>
    </dgm:pt>
    <dgm:pt modelId="{FDB62853-5743-40B6-9C81-144FB0C00325}" type="pres">
      <dgm:prSet presAssocID="{FBAF69AD-BCFC-485A-9351-22F736AFA4CD}" presName="sibTrans" presStyleCnt="0"/>
      <dgm:spPr/>
    </dgm:pt>
    <dgm:pt modelId="{4542E2A4-8B2B-4FF5-B893-E08DEE129985}" type="pres">
      <dgm:prSet presAssocID="{F5B90A74-1AA5-4FAC-A039-E064BC4910DB}" presName="node" presStyleLbl="node1" presStyleIdx="8" presStyleCnt="12">
        <dgm:presLayoutVars>
          <dgm:bulletEnabled val="1"/>
        </dgm:presLayoutVars>
      </dgm:prSet>
      <dgm:spPr/>
    </dgm:pt>
    <dgm:pt modelId="{A400E170-FE78-40CE-AE1B-FC792E3E0548}" type="pres">
      <dgm:prSet presAssocID="{C38CE9B6-528B-4D21-8A01-C3F6D7968D3A}" presName="sibTrans" presStyleCnt="0"/>
      <dgm:spPr/>
    </dgm:pt>
    <dgm:pt modelId="{815CF301-D403-41EE-914E-7A1C87456CEE}" type="pres">
      <dgm:prSet presAssocID="{06924A43-C9F6-4C3C-9ED6-ED2398B3FD26}" presName="node" presStyleLbl="node1" presStyleIdx="9" presStyleCnt="12">
        <dgm:presLayoutVars>
          <dgm:bulletEnabled val="1"/>
        </dgm:presLayoutVars>
      </dgm:prSet>
      <dgm:spPr/>
    </dgm:pt>
    <dgm:pt modelId="{109F5E3D-4E8E-4CB0-863D-B2C3C59A5B4F}" type="pres">
      <dgm:prSet presAssocID="{8964EB2D-82CF-4DF2-9B04-45562083CEB9}" presName="sibTrans" presStyleCnt="0"/>
      <dgm:spPr/>
    </dgm:pt>
    <dgm:pt modelId="{0FC13432-A08C-48BF-B0D1-1EC484906BAA}" type="pres">
      <dgm:prSet presAssocID="{F724EC96-835F-48AE-B991-63AD0E663860}" presName="node" presStyleLbl="node1" presStyleIdx="10" presStyleCnt="12">
        <dgm:presLayoutVars>
          <dgm:bulletEnabled val="1"/>
        </dgm:presLayoutVars>
      </dgm:prSet>
      <dgm:spPr/>
    </dgm:pt>
    <dgm:pt modelId="{176663F0-FA9D-443B-A8B1-DAE6E97E13F5}" type="pres">
      <dgm:prSet presAssocID="{FF1491A0-F02C-447B-A409-C081B0AD0EDF}" presName="sibTrans" presStyleCnt="0"/>
      <dgm:spPr/>
    </dgm:pt>
    <dgm:pt modelId="{F9A12312-453C-48B9-8B66-83EED8CFABF1}" type="pres">
      <dgm:prSet presAssocID="{CF861214-753D-4990-9AF3-41A34682F4DF}" presName="node" presStyleLbl="node1" presStyleIdx="11" presStyleCnt="12">
        <dgm:presLayoutVars>
          <dgm:bulletEnabled val="1"/>
        </dgm:presLayoutVars>
      </dgm:prSet>
      <dgm:spPr/>
    </dgm:pt>
  </dgm:ptLst>
  <dgm:cxnLst>
    <dgm:cxn modelId="{45513A0F-D569-4362-BE32-A6FD2410C90C}" srcId="{DCA0DACC-1E32-45E8-9C83-9C44AD9B3409}" destId="{A8B8E59A-1FD6-44E5-8E6B-A6AB29C76CEC}" srcOrd="0" destOrd="0" parTransId="{4F20B3D8-1B0C-411A-9DDF-FFB86478F0C3}" sibTransId="{FD29F02C-567B-4DDE-B9AA-6AAD1EF882E4}"/>
    <dgm:cxn modelId="{CD6C561D-729D-44D9-985A-1370E33FBBC0}" type="presOf" srcId="{F724EC96-835F-48AE-B991-63AD0E663860}" destId="{0FC13432-A08C-48BF-B0D1-1EC484906BAA}" srcOrd="0" destOrd="0" presId="urn:microsoft.com/office/officeart/2005/8/layout/default"/>
    <dgm:cxn modelId="{8F8DFC23-477B-4C77-864A-33465487BE5B}" type="presOf" srcId="{CF861214-753D-4990-9AF3-41A34682F4DF}" destId="{F9A12312-453C-48B9-8B66-83EED8CFABF1}" srcOrd="0" destOrd="0" presId="urn:microsoft.com/office/officeart/2005/8/layout/default"/>
    <dgm:cxn modelId="{639BD32A-8DBC-4EBD-AE6F-89634924BF11}" srcId="{DCA0DACC-1E32-45E8-9C83-9C44AD9B3409}" destId="{F5B90A74-1AA5-4FAC-A039-E064BC4910DB}" srcOrd="8" destOrd="0" parTransId="{0C75E054-FAF8-40E3-BF8C-F8CB2494E99F}" sibTransId="{C38CE9B6-528B-4D21-8A01-C3F6D7968D3A}"/>
    <dgm:cxn modelId="{AA836C3B-C999-4967-A2AE-07F59D51FC68}" type="presOf" srcId="{548E2AFE-A2C2-4BE8-AB79-4BCF3A77CB97}" destId="{062D4115-32D6-4C2A-83BB-F22453AB9311}" srcOrd="0" destOrd="0" presId="urn:microsoft.com/office/officeart/2005/8/layout/default"/>
    <dgm:cxn modelId="{66A2E03E-57B5-4FA8-83A4-954B17406A9F}" srcId="{DCA0DACC-1E32-45E8-9C83-9C44AD9B3409}" destId="{D7ADEDEB-4412-42B7-B049-5D5E9813F8D6}" srcOrd="5" destOrd="0" parTransId="{4207E813-B0DA-482E-AFAA-9BF9E28A09F9}" sibTransId="{B64572F5-DFC7-4A75-B90D-1FD985C7174D}"/>
    <dgm:cxn modelId="{841BD348-815A-4523-9E74-DD9CC457EA1D}" srcId="{DCA0DACC-1E32-45E8-9C83-9C44AD9B3409}" destId="{A6BC857B-8DF5-47B6-91FE-F8E964599696}" srcOrd="3" destOrd="0" parTransId="{4577F3EE-D0E5-4DD7-BB6B-86FB3EA6ED80}" sibTransId="{229F1E4A-FA68-47EF-B175-77D60308CCDC}"/>
    <dgm:cxn modelId="{0017954F-6041-4E38-83A2-92027198D383}" type="presOf" srcId="{80043A66-53B7-4177-8ECF-545AB811C015}" destId="{2A4B2CA8-B12C-47E3-847C-8CD8450812C8}" srcOrd="0" destOrd="0" presId="urn:microsoft.com/office/officeart/2005/8/layout/default"/>
    <dgm:cxn modelId="{B134B276-21CE-4905-A3DD-6536E0B15DF8}" srcId="{DCA0DACC-1E32-45E8-9C83-9C44AD9B3409}" destId="{6243F7CF-F966-4BB9-B184-159CFE2ECF76}" srcOrd="7" destOrd="0" parTransId="{2F0E2E7D-9A8A-4697-9316-D335F56F2A81}" sibTransId="{FBAF69AD-BCFC-485A-9351-22F736AFA4CD}"/>
    <dgm:cxn modelId="{10E3BD76-8381-43E1-976D-89E67E6218AA}" srcId="{DCA0DACC-1E32-45E8-9C83-9C44AD9B3409}" destId="{80043A66-53B7-4177-8ECF-545AB811C015}" srcOrd="4" destOrd="0" parTransId="{6CBC2A37-0476-4F50-A212-3799473957F8}" sibTransId="{9F550DE0-D357-4002-83C8-F2763CCE19B0}"/>
    <dgm:cxn modelId="{2F5C9F59-1D35-4BE6-9E61-51572A26D491}" type="presOf" srcId="{06924A43-C9F6-4C3C-9ED6-ED2398B3FD26}" destId="{815CF301-D403-41EE-914E-7A1C87456CEE}" srcOrd="0" destOrd="0" presId="urn:microsoft.com/office/officeart/2005/8/layout/default"/>
    <dgm:cxn modelId="{ABECDA7A-FD42-48EF-84AF-5E0D68DC8F4B}" srcId="{DCA0DACC-1E32-45E8-9C83-9C44AD9B3409}" destId="{CF861214-753D-4990-9AF3-41A34682F4DF}" srcOrd="11" destOrd="0" parTransId="{8B03D8C6-9A85-451A-9E91-44BA855781FF}" sibTransId="{A3335A58-58D4-4FD8-81EC-DC11CB56E18F}"/>
    <dgm:cxn modelId="{FA783E80-0FB0-49DA-9642-BBFD90CF36DF}" type="presOf" srcId="{A6BC857B-8DF5-47B6-91FE-F8E964599696}" destId="{EE922173-5FC7-4AA7-869A-606664ED0270}" srcOrd="0" destOrd="0" presId="urn:microsoft.com/office/officeart/2005/8/layout/default"/>
    <dgm:cxn modelId="{71826886-03BA-42B8-8438-C37585F2AA10}" type="presOf" srcId="{C4CDEBE1-08E5-475F-9A9F-AE1F4F347A2C}" destId="{34A12116-2244-4D95-B172-08B11720A651}" srcOrd="0" destOrd="0" presId="urn:microsoft.com/office/officeart/2005/8/layout/default"/>
    <dgm:cxn modelId="{F1A80E9B-A0D0-40EA-87C7-00D2FB2E3CBB}" srcId="{DCA0DACC-1E32-45E8-9C83-9C44AD9B3409}" destId="{7B55214A-CCC2-445C-A267-21EA87CDA438}" srcOrd="1" destOrd="0" parTransId="{56F90EB2-8BFC-4497-8F93-45FB1283617A}" sibTransId="{E17D93F7-2886-45AC-A2DB-DCA6BA1B48DB}"/>
    <dgm:cxn modelId="{F5C274A6-51D9-43ED-A056-53FF4633801D}" type="presOf" srcId="{7B55214A-CCC2-445C-A267-21EA87CDA438}" destId="{F6D3762A-B9CB-4AB4-AA5A-0695BE70A0E3}" srcOrd="0" destOrd="0" presId="urn:microsoft.com/office/officeart/2005/8/layout/default"/>
    <dgm:cxn modelId="{9045F5AD-D159-481E-809E-7B0B4A026ADD}" type="presOf" srcId="{F5B90A74-1AA5-4FAC-A039-E064BC4910DB}" destId="{4542E2A4-8B2B-4FF5-B893-E08DEE129985}" srcOrd="0" destOrd="0" presId="urn:microsoft.com/office/officeart/2005/8/layout/default"/>
    <dgm:cxn modelId="{F64705B7-6037-400F-8D29-D40094D2BFBE}" type="presOf" srcId="{DCA0DACC-1E32-45E8-9C83-9C44AD9B3409}" destId="{90F6D510-EDCB-4BC7-8FBA-EC6D2F5559DC}" srcOrd="0" destOrd="0" presId="urn:microsoft.com/office/officeart/2005/8/layout/default"/>
    <dgm:cxn modelId="{A3B4C5B7-55E8-4AAC-B124-B974D0B1D28C}" type="presOf" srcId="{A8B8E59A-1FD6-44E5-8E6B-A6AB29C76CEC}" destId="{BE60A212-A20B-4FEF-A9A9-E9BAEDA98402}" srcOrd="0" destOrd="0" presId="urn:microsoft.com/office/officeart/2005/8/layout/default"/>
    <dgm:cxn modelId="{43D255C4-4F8C-42B4-B544-EBEEFDEBE1F0}" srcId="{DCA0DACC-1E32-45E8-9C83-9C44AD9B3409}" destId="{F724EC96-835F-48AE-B991-63AD0E663860}" srcOrd="10" destOrd="0" parTransId="{A46544C0-91B0-4A3D-8563-03F83111B373}" sibTransId="{FF1491A0-F02C-447B-A409-C081B0AD0EDF}"/>
    <dgm:cxn modelId="{308540C6-AF2B-4BDC-9BB3-5B866BD38A50}" srcId="{DCA0DACC-1E32-45E8-9C83-9C44AD9B3409}" destId="{548E2AFE-A2C2-4BE8-AB79-4BCF3A77CB97}" srcOrd="6" destOrd="0" parTransId="{8567F1A0-0885-4A12-AB7F-4B75D04AC07A}" sibTransId="{9F1C5A1D-59AC-46C7-A6E4-F4CCC8844641}"/>
    <dgm:cxn modelId="{004B39E1-DD8B-4FED-B529-A8E4AFBD5C36}" srcId="{DCA0DACC-1E32-45E8-9C83-9C44AD9B3409}" destId="{06924A43-C9F6-4C3C-9ED6-ED2398B3FD26}" srcOrd="9" destOrd="0" parTransId="{4B5AD86A-1A8D-43F5-A2F2-F53447B9E5DD}" sibTransId="{8964EB2D-82CF-4DF2-9B04-45562083CEB9}"/>
    <dgm:cxn modelId="{BF9460EE-5D96-49A1-A19A-C97F54573825}" type="presOf" srcId="{D7ADEDEB-4412-42B7-B049-5D5E9813F8D6}" destId="{BE174F7C-105D-46B9-AA18-E8CEE2DC9318}" srcOrd="0" destOrd="0" presId="urn:microsoft.com/office/officeart/2005/8/layout/default"/>
    <dgm:cxn modelId="{1C6B32F3-B4D8-4088-AF49-C0F20835C81F}" srcId="{DCA0DACC-1E32-45E8-9C83-9C44AD9B3409}" destId="{C4CDEBE1-08E5-475F-9A9F-AE1F4F347A2C}" srcOrd="2" destOrd="0" parTransId="{1B68B376-4A55-4B95-9344-C22CAB93A5A7}" sibTransId="{40BEFEBC-C3E0-4591-8175-7F614763385E}"/>
    <dgm:cxn modelId="{10F9A1F3-B8D2-4CBA-BC5B-310BB191C112}" type="presOf" srcId="{6243F7CF-F966-4BB9-B184-159CFE2ECF76}" destId="{F0752044-7EC6-432B-8F78-1B4E66A8AF7F}" srcOrd="0" destOrd="0" presId="urn:microsoft.com/office/officeart/2005/8/layout/default"/>
    <dgm:cxn modelId="{51B8006E-3B9E-4ED4-82AD-9BECFD5E5179}" type="presParOf" srcId="{90F6D510-EDCB-4BC7-8FBA-EC6D2F5559DC}" destId="{BE60A212-A20B-4FEF-A9A9-E9BAEDA98402}" srcOrd="0" destOrd="0" presId="urn:microsoft.com/office/officeart/2005/8/layout/default"/>
    <dgm:cxn modelId="{A41709E0-A095-431F-B04E-6A360D516173}" type="presParOf" srcId="{90F6D510-EDCB-4BC7-8FBA-EC6D2F5559DC}" destId="{E34B2170-34B5-48BF-B8DD-E2F4C48ED0A1}" srcOrd="1" destOrd="0" presId="urn:microsoft.com/office/officeart/2005/8/layout/default"/>
    <dgm:cxn modelId="{740DB0AC-6986-4685-9E04-489A25FAFE81}" type="presParOf" srcId="{90F6D510-EDCB-4BC7-8FBA-EC6D2F5559DC}" destId="{F6D3762A-B9CB-4AB4-AA5A-0695BE70A0E3}" srcOrd="2" destOrd="0" presId="urn:microsoft.com/office/officeart/2005/8/layout/default"/>
    <dgm:cxn modelId="{4B21DD3E-D38C-4163-B4A3-136127A2ACE7}" type="presParOf" srcId="{90F6D510-EDCB-4BC7-8FBA-EC6D2F5559DC}" destId="{EE74B27C-257D-4108-83D5-FBA54756865E}" srcOrd="3" destOrd="0" presId="urn:microsoft.com/office/officeart/2005/8/layout/default"/>
    <dgm:cxn modelId="{2B94EC9A-692D-4FFB-B84B-0FDF68D42A49}" type="presParOf" srcId="{90F6D510-EDCB-4BC7-8FBA-EC6D2F5559DC}" destId="{34A12116-2244-4D95-B172-08B11720A651}" srcOrd="4" destOrd="0" presId="urn:microsoft.com/office/officeart/2005/8/layout/default"/>
    <dgm:cxn modelId="{EF124426-926B-4E21-A676-C91623C938A6}" type="presParOf" srcId="{90F6D510-EDCB-4BC7-8FBA-EC6D2F5559DC}" destId="{A76105EB-43F4-4900-9D9D-F2DE71AFB1D3}" srcOrd="5" destOrd="0" presId="urn:microsoft.com/office/officeart/2005/8/layout/default"/>
    <dgm:cxn modelId="{4B2BAC47-16F5-4CBB-BDAB-729D5D235FBF}" type="presParOf" srcId="{90F6D510-EDCB-4BC7-8FBA-EC6D2F5559DC}" destId="{EE922173-5FC7-4AA7-869A-606664ED0270}" srcOrd="6" destOrd="0" presId="urn:microsoft.com/office/officeart/2005/8/layout/default"/>
    <dgm:cxn modelId="{BEFE4FB9-F926-4971-A9A3-E7855E9EE4BD}" type="presParOf" srcId="{90F6D510-EDCB-4BC7-8FBA-EC6D2F5559DC}" destId="{17E191DE-BD75-4EA2-B64F-623977216EA6}" srcOrd="7" destOrd="0" presId="urn:microsoft.com/office/officeart/2005/8/layout/default"/>
    <dgm:cxn modelId="{B924BE8C-FD15-48D1-8FD5-F96FCA57194D}" type="presParOf" srcId="{90F6D510-EDCB-4BC7-8FBA-EC6D2F5559DC}" destId="{2A4B2CA8-B12C-47E3-847C-8CD8450812C8}" srcOrd="8" destOrd="0" presId="urn:microsoft.com/office/officeart/2005/8/layout/default"/>
    <dgm:cxn modelId="{71DE9A26-E81A-4B16-A92E-C71FF93E9B29}" type="presParOf" srcId="{90F6D510-EDCB-4BC7-8FBA-EC6D2F5559DC}" destId="{90EC7B87-7DEB-48D8-8A7B-FF3247256256}" srcOrd="9" destOrd="0" presId="urn:microsoft.com/office/officeart/2005/8/layout/default"/>
    <dgm:cxn modelId="{B496CA43-EBED-4862-B9F4-7D919C91B9C0}" type="presParOf" srcId="{90F6D510-EDCB-4BC7-8FBA-EC6D2F5559DC}" destId="{BE174F7C-105D-46B9-AA18-E8CEE2DC9318}" srcOrd="10" destOrd="0" presId="urn:microsoft.com/office/officeart/2005/8/layout/default"/>
    <dgm:cxn modelId="{E79DCB26-E11D-4440-B38E-50D57F64BE3F}" type="presParOf" srcId="{90F6D510-EDCB-4BC7-8FBA-EC6D2F5559DC}" destId="{645A5F96-BB59-4656-A1D7-F24FC387F91F}" srcOrd="11" destOrd="0" presId="urn:microsoft.com/office/officeart/2005/8/layout/default"/>
    <dgm:cxn modelId="{430E3DF7-154B-4DF7-A7E5-823E65B0EAB2}" type="presParOf" srcId="{90F6D510-EDCB-4BC7-8FBA-EC6D2F5559DC}" destId="{062D4115-32D6-4C2A-83BB-F22453AB9311}" srcOrd="12" destOrd="0" presId="urn:microsoft.com/office/officeart/2005/8/layout/default"/>
    <dgm:cxn modelId="{4B376E27-452E-49B8-816D-95A484F11752}" type="presParOf" srcId="{90F6D510-EDCB-4BC7-8FBA-EC6D2F5559DC}" destId="{1F47BA67-AD57-4CFF-8136-3F1A119A233B}" srcOrd="13" destOrd="0" presId="urn:microsoft.com/office/officeart/2005/8/layout/default"/>
    <dgm:cxn modelId="{C4554CB6-C178-4783-A6E7-52A6DE701C5C}" type="presParOf" srcId="{90F6D510-EDCB-4BC7-8FBA-EC6D2F5559DC}" destId="{F0752044-7EC6-432B-8F78-1B4E66A8AF7F}" srcOrd="14" destOrd="0" presId="urn:microsoft.com/office/officeart/2005/8/layout/default"/>
    <dgm:cxn modelId="{D365474C-4358-4921-8E50-518A37DFA5A2}" type="presParOf" srcId="{90F6D510-EDCB-4BC7-8FBA-EC6D2F5559DC}" destId="{FDB62853-5743-40B6-9C81-144FB0C00325}" srcOrd="15" destOrd="0" presId="urn:microsoft.com/office/officeart/2005/8/layout/default"/>
    <dgm:cxn modelId="{B3AF96C1-D325-4F4D-A8BE-65CD77C792C9}" type="presParOf" srcId="{90F6D510-EDCB-4BC7-8FBA-EC6D2F5559DC}" destId="{4542E2A4-8B2B-4FF5-B893-E08DEE129985}" srcOrd="16" destOrd="0" presId="urn:microsoft.com/office/officeart/2005/8/layout/default"/>
    <dgm:cxn modelId="{81C6BAD7-7AF2-4443-AE9B-AC14310EAF8C}" type="presParOf" srcId="{90F6D510-EDCB-4BC7-8FBA-EC6D2F5559DC}" destId="{A400E170-FE78-40CE-AE1B-FC792E3E0548}" srcOrd="17" destOrd="0" presId="urn:microsoft.com/office/officeart/2005/8/layout/default"/>
    <dgm:cxn modelId="{817B2CE3-03AD-4898-9E70-91BAE737A97C}" type="presParOf" srcId="{90F6D510-EDCB-4BC7-8FBA-EC6D2F5559DC}" destId="{815CF301-D403-41EE-914E-7A1C87456CEE}" srcOrd="18" destOrd="0" presId="urn:microsoft.com/office/officeart/2005/8/layout/default"/>
    <dgm:cxn modelId="{E2DB6DF9-15DA-4466-BDC6-F357C8C50A10}" type="presParOf" srcId="{90F6D510-EDCB-4BC7-8FBA-EC6D2F5559DC}" destId="{109F5E3D-4E8E-4CB0-863D-B2C3C59A5B4F}" srcOrd="19" destOrd="0" presId="urn:microsoft.com/office/officeart/2005/8/layout/default"/>
    <dgm:cxn modelId="{189C20D5-B76D-4875-B0C4-616BB33F1904}" type="presParOf" srcId="{90F6D510-EDCB-4BC7-8FBA-EC6D2F5559DC}" destId="{0FC13432-A08C-48BF-B0D1-1EC484906BAA}" srcOrd="20" destOrd="0" presId="urn:microsoft.com/office/officeart/2005/8/layout/default"/>
    <dgm:cxn modelId="{E1FA89E0-00AE-4689-AAB7-4BD6758C101E}" type="presParOf" srcId="{90F6D510-EDCB-4BC7-8FBA-EC6D2F5559DC}" destId="{176663F0-FA9D-443B-A8B1-DAE6E97E13F5}" srcOrd="21" destOrd="0" presId="urn:microsoft.com/office/officeart/2005/8/layout/default"/>
    <dgm:cxn modelId="{DB3217A1-527B-4954-966F-3951BD7885A5}" type="presParOf" srcId="{90F6D510-EDCB-4BC7-8FBA-EC6D2F5559DC}" destId="{F9A12312-453C-48B9-8B66-83EED8CFABF1}"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8502A-F881-4259-9F79-9A70F316CF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A4C58B8-0E19-4B7A-BAA6-E1E61A6E7899}">
      <dgm:prSet/>
      <dgm:spPr/>
      <dgm:t>
        <a:bodyPr/>
        <a:lstStyle/>
        <a:p>
          <a:r>
            <a:rPr lang="cs-CZ"/>
            <a:t>Loic Dauvillier: Dítě s hvězdičkou (komiks)</a:t>
          </a:r>
          <a:endParaRPr lang="en-US"/>
        </a:p>
      </dgm:t>
    </dgm:pt>
    <dgm:pt modelId="{8EAE62AF-469F-4981-B9FE-653482AEB9CF}" type="parTrans" cxnId="{D63AC065-183F-4B4E-9E65-A59D5606E969}">
      <dgm:prSet/>
      <dgm:spPr/>
      <dgm:t>
        <a:bodyPr/>
        <a:lstStyle/>
        <a:p>
          <a:endParaRPr lang="en-US"/>
        </a:p>
      </dgm:t>
    </dgm:pt>
    <dgm:pt modelId="{2D4416A0-90E0-41BF-81B5-0D8BE3C3057E}" type="sibTrans" cxnId="{D63AC065-183F-4B4E-9E65-A59D5606E969}">
      <dgm:prSet/>
      <dgm:spPr/>
      <dgm:t>
        <a:bodyPr/>
        <a:lstStyle/>
        <a:p>
          <a:endParaRPr lang="en-US"/>
        </a:p>
      </dgm:t>
    </dgm:pt>
    <dgm:pt modelId="{A1344BA0-B45F-49F2-B789-CD11551BEA28}">
      <dgm:prSet/>
      <dgm:spPr/>
      <dgm:t>
        <a:bodyPr/>
        <a:lstStyle/>
        <a:p>
          <a:r>
            <a:rPr lang="cs-CZ"/>
            <a:t>Zdeňka Bezděková: Říkali mi Leni</a:t>
          </a:r>
          <a:endParaRPr lang="en-US"/>
        </a:p>
      </dgm:t>
    </dgm:pt>
    <dgm:pt modelId="{222270F5-3BE8-4C8A-B7CF-9E610E028B52}" type="parTrans" cxnId="{C6C4EF91-3B6A-48D1-9C77-8A26E86E1AA0}">
      <dgm:prSet/>
      <dgm:spPr/>
      <dgm:t>
        <a:bodyPr/>
        <a:lstStyle/>
        <a:p>
          <a:endParaRPr lang="en-US"/>
        </a:p>
      </dgm:t>
    </dgm:pt>
    <dgm:pt modelId="{3155E21D-CDDA-40B5-80A3-A94945013095}" type="sibTrans" cxnId="{C6C4EF91-3B6A-48D1-9C77-8A26E86E1AA0}">
      <dgm:prSet/>
      <dgm:spPr/>
      <dgm:t>
        <a:bodyPr/>
        <a:lstStyle/>
        <a:p>
          <a:endParaRPr lang="en-US"/>
        </a:p>
      </dgm:t>
    </dgm:pt>
    <dgm:pt modelId="{F4BF4737-C3AB-437B-AEB3-F7455375130E}">
      <dgm:prSet/>
      <dgm:spPr/>
      <dgm:t>
        <a:bodyPr/>
        <a:lstStyle/>
        <a:p>
          <a:r>
            <a:rPr lang="cs-CZ"/>
            <a:t>Uri Orlev: Ostrov v ptačí ulici</a:t>
          </a:r>
          <a:endParaRPr lang="en-US"/>
        </a:p>
      </dgm:t>
    </dgm:pt>
    <dgm:pt modelId="{B31E06A2-36E5-4D0A-A295-42054819DF1D}" type="parTrans" cxnId="{5F2B0E82-EB53-4BD0-A05E-A3C19DD9A2C0}">
      <dgm:prSet/>
      <dgm:spPr/>
      <dgm:t>
        <a:bodyPr/>
        <a:lstStyle/>
        <a:p>
          <a:endParaRPr lang="en-US"/>
        </a:p>
      </dgm:t>
    </dgm:pt>
    <dgm:pt modelId="{3CBC0F14-92EC-4940-8AE1-CDD150F08802}" type="sibTrans" cxnId="{5F2B0E82-EB53-4BD0-A05E-A3C19DD9A2C0}">
      <dgm:prSet/>
      <dgm:spPr/>
      <dgm:t>
        <a:bodyPr/>
        <a:lstStyle/>
        <a:p>
          <a:endParaRPr lang="en-US"/>
        </a:p>
      </dgm:t>
    </dgm:pt>
    <dgm:pt modelId="{0ECA745F-482D-4E45-A475-6E8A57B4E87D}">
      <dgm:prSet/>
      <dgm:spPr/>
      <dgm:t>
        <a:bodyPr/>
        <a:lstStyle/>
        <a:p>
          <a:r>
            <a:rPr lang="cs-CZ"/>
            <a:t>Lois Lowry: Spočítej hvězdy</a:t>
          </a:r>
          <a:endParaRPr lang="en-US"/>
        </a:p>
      </dgm:t>
    </dgm:pt>
    <dgm:pt modelId="{4F563E7D-5D4A-4B5E-A1B0-99607702B0CC}" type="parTrans" cxnId="{C58BAF9B-9FE9-46BD-8AD2-57FDB198BEF8}">
      <dgm:prSet/>
      <dgm:spPr/>
      <dgm:t>
        <a:bodyPr/>
        <a:lstStyle/>
        <a:p>
          <a:endParaRPr lang="en-US"/>
        </a:p>
      </dgm:t>
    </dgm:pt>
    <dgm:pt modelId="{385763C5-9191-4780-8494-CB4A6245C463}" type="sibTrans" cxnId="{C58BAF9B-9FE9-46BD-8AD2-57FDB198BEF8}">
      <dgm:prSet/>
      <dgm:spPr/>
      <dgm:t>
        <a:bodyPr/>
        <a:lstStyle/>
        <a:p>
          <a:endParaRPr lang="en-US"/>
        </a:p>
      </dgm:t>
    </dgm:pt>
    <dgm:pt modelId="{2E3E966E-7EFA-4598-A3AB-361993A82A14}">
      <dgm:prSet/>
      <dgm:spPr/>
      <dgm:t>
        <a:bodyPr/>
        <a:lstStyle/>
        <a:p>
          <a:r>
            <a:rPr lang="cs-CZ"/>
            <a:t>Veronika Válková: Terezínské ghetto: tajemný vlak do neznáma </a:t>
          </a:r>
          <a:endParaRPr lang="en-US"/>
        </a:p>
      </dgm:t>
    </dgm:pt>
    <dgm:pt modelId="{0180377F-9DF4-4CE7-9DA8-94A58C1A7E10}" type="parTrans" cxnId="{8AF377CB-95CA-48D2-B78F-D9CE89C91262}">
      <dgm:prSet/>
      <dgm:spPr/>
      <dgm:t>
        <a:bodyPr/>
        <a:lstStyle/>
        <a:p>
          <a:endParaRPr lang="en-US"/>
        </a:p>
      </dgm:t>
    </dgm:pt>
    <dgm:pt modelId="{3388D020-89BF-4596-983A-9C4302A6A18C}" type="sibTrans" cxnId="{8AF377CB-95CA-48D2-B78F-D9CE89C91262}">
      <dgm:prSet/>
      <dgm:spPr/>
      <dgm:t>
        <a:bodyPr/>
        <a:lstStyle/>
        <a:p>
          <a:endParaRPr lang="en-US"/>
        </a:p>
      </dgm:t>
    </dgm:pt>
    <dgm:pt modelId="{A88EF928-F65A-4D02-984F-7EFB32EAA32E}">
      <dgm:prSet/>
      <dgm:spPr/>
      <dgm:t>
        <a:bodyPr/>
        <a:lstStyle/>
        <a:p>
          <a:r>
            <a:rPr lang="cs-CZ"/>
            <a:t>John Boyne: Chlapec v pruhovaném pyžamu</a:t>
          </a:r>
          <a:endParaRPr lang="en-US"/>
        </a:p>
      </dgm:t>
    </dgm:pt>
    <dgm:pt modelId="{55BFBE1F-EEAF-457F-9627-562A0722E3C1}" type="parTrans" cxnId="{83B58DE5-2EC6-4569-9B56-4BCFAC77078E}">
      <dgm:prSet/>
      <dgm:spPr/>
      <dgm:t>
        <a:bodyPr/>
        <a:lstStyle/>
        <a:p>
          <a:endParaRPr lang="en-US"/>
        </a:p>
      </dgm:t>
    </dgm:pt>
    <dgm:pt modelId="{952CE66C-62EA-4FDE-8658-EB23817D65EB}" type="sibTrans" cxnId="{83B58DE5-2EC6-4569-9B56-4BCFAC77078E}">
      <dgm:prSet/>
      <dgm:spPr/>
      <dgm:t>
        <a:bodyPr/>
        <a:lstStyle/>
        <a:p>
          <a:endParaRPr lang="en-US"/>
        </a:p>
      </dgm:t>
    </dgm:pt>
    <dgm:pt modelId="{D90C584D-0B8D-42DF-886A-29A59DE300DD}">
      <dgm:prSet/>
      <dgm:spPr/>
      <dgm:t>
        <a:bodyPr/>
        <a:lstStyle/>
        <a:p>
          <a:r>
            <a:rPr lang="cs-CZ"/>
            <a:t>Michael Gruenbaum: Někde ještě svítí slunce </a:t>
          </a:r>
          <a:endParaRPr lang="en-US"/>
        </a:p>
      </dgm:t>
    </dgm:pt>
    <dgm:pt modelId="{BE13D622-6D28-451D-860E-0BCD62698C6D}" type="parTrans" cxnId="{7CEE1886-ACD4-449D-8069-3158DD01FC4D}">
      <dgm:prSet/>
      <dgm:spPr/>
      <dgm:t>
        <a:bodyPr/>
        <a:lstStyle/>
        <a:p>
          <a:endParaRPr lang="en-US"/>
        </a:p>
      </dgm:t>
    </dgm:pt>
    <dgm:pt modelId="{B134DC34-536D-409C-9BA5-D6724ECFE590}" type="sibTrans" cxnId="{7CEE1886-ACD4-449D-8069-3158DD01FC4D}">
      <dgm:prSet/>
      <dgm:spPr/>
      <dgm:t>
        <a:bodyPr/>
        <a:lstStyle/>
        <a:p>
          <a:endParaRPr lang="en-US"/>
        </a:p>
      </dgm:t>
    </dgm:pt>
    <dgm:pt modelId="{B99BBB28-E20B-4ED3-8135-0E2DF550A868}">
      <dgm:prSet/>
      <dgm:spPr/>
      <dgm:t>
        <a:bodyPr/>
        <a:lstStyle/>
        <a:p>
          <a:r>
            <a:rPr lang="cs-CZ"/>
            <a:t>František Tichý: Transport za věčnost</a:t>
          </a:r>
          <a:endParaRPr lang="en-US"/>
        </a:p>
      </dgm:t>
    </dgm:pt>
    <dgm:pt modelId="{A962B780-3409-4857-8854-7D31B961B2AE}" type="parTrans" cxnId="{25074E8D-D901-4791-BEB5-49914E97F2FF}">
      <dgm:prSet/>
      <dgm:spPr/>
      <dgm:t>
        <a:bodyPr/>
        <a:lstStyle/>
        <a:p>
          <a:endParaRPr lang="en-US"/>
        </a:p>
      </dgm:t>
    </dgm:pt>
    <dgm:pt modelId="{234435B4-6351-404C-A092-4BA91F8C8C19}" type="sibTrans" cxnId="{25074E8D-D901-4791-BEB5-49914E97F2FF}">
      <dgm:prSet/>
      <dgm:spPr/>
      <dgm:t>
        <a:bodyPr/>
        <a:lstStyle/>
        <a:p>
          <a:endParaRPr lang="en-US"/>
        </a:p>
      </dgm:t>
    </dgm:pt>
    <dgm:pt modelId="{74870B83-F968-480E-8F6E-05B2476F705F}">
      <dgm:prSet/>
      <dgm:spPr/>
      <dgm:t>
        <a:bodyPr/>
        <a:lstStyle/>
        <a:p>
          <a:r>
            <a:rPr lang="cs-CZ"/>
            <a:t>Deník Anne Frankové</a:t>
          </a:r>
          <a:endParaRPr lang="en-US"/>
        </a:p>
      </dgm:t>
    </dgm:pt>
    <dgm:pt modelId="{836FB5D5-A23C-467E-AC39-87B08B926914}" type="parTrans" cxnId="{F908C54D-C875-42CE-8115-FC242B5479D2}">
      <dgm:prSet/>
      <dgm:spPr/>
      <dgm:t>
        <a:bodyPr/>
        <a:lstStyle/>
        <a:p>
          <a:endParaRPr lang="en-US"/>
        </a:p>
      </dgm:t>
    </dgm:pt>
    <dgm:pt modelId="{8552CA3F-479A-44B5-9C2C-6953B5CCB446}" type="sibTrans" cxnId="{F908C54D-C875-42CE-8115-FC242B5479D2}">
      <dgm:prSet/>
      <dgm:spPr/>
      <dgm:t>
        <a:bodyPr/>
        <a:lstStyle/>
        <a:p>
          <a:endParaRPr lang="en-US"/>
        </a:p>
      </dgm:t>
    </dgm:pt>
    <dgm:pt modelId="{568E9D9D-8747-42B9-A155-75210819CDC9}" type="pres">
      <dgm:prSet presAssocID="{FD28502A-F881-4259-9F79-9A70F316CF22}" presName="linear" presStyleCnt="0">
        <dgm:presLayoutVars>
          <dgm:animLvl val="lvl"/>
          <dgm:resizeHandles val="exact"/>
        </dgm:presLayoutVars>
      </dgm:prSet>
      <dgm:spPr/>
    </dgm:pt>
    <dgm:pt modelId="{96A02FCC-AB0E-4FC7-90E5-44A41AAC57AC}" type="pres">
      <dgm:prSet presAssocID="{CA4C58B8-0E19-4B7A-BAA6-E1E61A6E7899}" presName="parentText" presStyleLbl="node1" presStyleIdx="0" presStyleCnt="9">
        <dgm:presLayoutVars>
          <dgm:chMax val="0"/>
          <dgm:bulletEnabled val="1"/>
        </dgm:presLayoutVars>
      </dgm:prSet>
      <dgm:spPr/>
    </dgm:pt>
    <dgm:pt modelId="{7C07100C-945E-40E5-9B8A-D1B3381C8FF6}" type="pres">
      <dgm:prSet presAssocID="{2D4416A0-90E0-41BF-81B5-0D8BE3C3057E}" presName="spacer" presStyleCnt="0"/>
      <dgm:spPr/>
    </dgm:pt>
    <dgm:pt modelId="{84D44651-38AA-4815-AD45-F7EAFAE2FAE8}" type="pres">
      <dgm:prSet presAssocID="{A1344BA0-B45F-49F2-B789-CD11551BEA28}" presName="parentText" presStyleLbl="node1" presStyleIdx="1" presStyleCnt="9">
        <dgm:presLayoutVars>
          <dgm:chMax val="0"/>
          <dgm:bulletEnabled val="1"/>
        </dgm:presLayoutVars>
      </dgm:prSet>
      <dgm:spPr/>
    </dgm:pt>
    <dgm:pt modelId="{4AE4CF1F-2781-4206-B86A-D9CE66BA94E9}" type="pres">
      <dgm:prSet presAssocID="{3155E21D-CDDA-40B5-80A3-A94945013095}" presName="spacer" presStyleCnt="0"/>
      <dgm:spPr/>
    </dgm:pt>
    <dgm:pt modelId="{80EE6204-E919-4B5F-9130-984FF9352C2E}" type="pres">
      <dgm:prSet presAssocID="{F4BF4737-C3AB-437B-AEB3-F7455375130E}" presName="parentText" presStyleLbl="node1" presStyleIdx="2" presStyleCnt="9">
        <dgm:presLayoutVars>
          <dgm:chMax val="0"/>
          <dgm:bulletEnabled val="1"/>
        </dgm:presLayoutVars>
      </dgm:prSet>
      <dgm:spPr/>
    </dgm:pt>
    <dgm:pt modelId="{11CAB55A-376A-4FEB-9525-A07CE398C672}" type="pres">
      <dgm:prSet presAssocID="{3CBC0F14-92EC-4940-8AE1-CDD150F08802}" presName="spacer" presStyleCnt="0"/>
      <dgm:spPr/>
    </dgm:pt>
    <dgm:pt modelId="{4B96657D-0535-47FF-B283-1CBAF72A2736}" type="pres">
      <dgm:prSet presAssocID="{0ECA745F-482D-4E45-A475-6E8A57B4E87D}" presName="parentText" presStyleLbl="node1" presStyleIdx="3" presStyleCnt="9">
        <dgm:presLayoutVars>
          <dgm:chMax val="0"/>
          <dgm:bulletEnabled val="1"/>
        </dgm:presLayoutVars>
      </dgm:prSet>
      <dgm:spPr/>
    </dgm:pt>
    <dgm:pt modelId="{665CC38F-FED7-408C-A678-C3939E70AFF2}" type="pres">
      <dgm:prSet presAssocID="{385763C5-9191-4780-8494-CB4A6245C463}" presName="spacer" presStyleCnt="0"/>
      <dgm:spPr/>
    </dgm:pt>
    <dgm:pt modelId="{758307A3-E1A1-4A9F-8C8B-5CBE976ADCB3}" type="pres">
      <dgm:prSet presAssocID="{2E3E966E-7EFA-4598-A3AB-361993A82A14}" presName="parentText" presStyleLbl="node1" presStyleIdx="4" presStyleCnt="9">
        <dgm:presLayoutVars>
          <dgm:chMax val="0"/>
          <dgm:bulletEnabled val="1"/>
        </dgm:presLayoutVars>
      </dgm:prSet>
      <dgm:spPr/>
    </dgm:pt>
    <dgm:pt modelId="{EDFC41BA-A4C0-45E8-984A-1424241F9211}" type="pres">
      <dgm:prSet presAssocID="{3388D020-89BF-4596-983A-9C4302A6A18C}" presName="spacer" presStyleCnt="0"/>
      <dgm:spPr/>
    </dgm:pt>
    <dgm:pt modelId="{05D137A5-B644-4F95-8AE0-345AC96B3128}" type="pres">
      <dgm:prSet presAssocID="{A88EF928-F65A-4D02-984F-7EFB32EAA32E}" presName="parentText" presStyleLbl="node1" presStyleIdx="5" presStyleCnt="9">
        <dgm:presLayoutVars>
          <dgm:chMax val="0"/>
          <dgm:bulletEnabled val="1"/>
        </dgm:presLayoutVars>
      </dgm:prSet>
      <dgm:spPr/>
    </dgm:pt>
    <dgm:pt modelId="{6A678D13-28CB-4568-9DB3-F7D0C338DCAB}" type="pres">
      <dgm:prSet presAssocID="{952CE66C-62EA-4FDE-8658-EB23817D65EB}" presName="spacer" presStyleCnt="0"/>
      <dgm:spPr/>
    </dgm:pt>
    <dgm:pt modelId="{F625E4AB-5D77-469D-972D-5221BBE58D25}" type="pres">
      <dgm:prSet presAssocID="{D90C584D-0B8D-42DF-886A-29A59DE300DD}" presName="parentText" presStyleLbl="node1" presStyleIdx="6" presStyleCnt="9">
        <dgm:presLayoutVars>
          <dgm:chMax val="0"/>
          <dgm:bulletEnabled val="1"/>
        </dgm:presLayoutVars>
      </dgm:prSet>
      <dgm:spPr/>
    </dgm:pt>
    <dgm:pt modelId="{89112D5C-D807-4857-A725-0C9216B89D41}" type="pres">
      <dgm:prSet presAssocID="{B134DC34-536D-409C-9BA5-D6724ECFE590}" presName="spacer" presStyleCnt="0"/>
      <dgm:spPr/>
    </dgm:pt>
    <dgm:pt modelId="{79A6D8C7-69FA-4C5D-807B-AB062D44DDAD}" type="pres">
      <dgm:prSet presAssocID="{B99BBB28-E20B-4ED3-8135-0E2DF550A868}" presName="parentText" presStyleLbl="node1" presStyleIdx="7" presStyleCnt="9">
        <dgm:presLayoutVars>
          <dgm:chMax val="0"/>
          <dgm:bulletEnabled val="1"/>
        </dgm:presLayoutVars>
      </dgm:prSet>
      <dgm:spPr/>
    </dgm:pt>
    <dgm:pt modelId="{FE986C81-EE37-4833-996C-177E3FC0D256}" type="pres">
      <dgm:prSet presAssocID="{234435B4-6351-404C-A092-4BA91F8C8C19}" presName="spacer" presStyleCnt="0"/>
      <dgm:spPr/>
    </dgm:pt>
    <dgm:pt modelId="{866321FA-2C3D-42A1-A41D-2CA8727D8DBB}" type="pres">
      <dgm:prSet presAssocID="{74870B83-F968-480E-8F6E-05B2476F705F}" presName="parentText" presStyleLbl="node1" presStyleIdx="8" presStyleCnt="9">
        <dgm:presLayoutVars>
          <dgm:chMax val="0"/>
          <dgm:bulletEnabled val="1"/>
        </dgm:presLayoutVars>
      </dgm:prSet>
      <dgm:spPr/>
    </dgm:pt>
  </dgm:ptLst>
  <dgm:cxnLst>
    <dgm:cxn modelId="{16AE9607-7C76-424A-9ED3-21476CC1EC49}" type="presOf" srcId="{0ECA745F-482D-4E45-A475-6E8A57B4E87D}" destId="{4B96657D-0535-47FF-B283-1CBAF72A2736}" srcOrd="0" destOrd="0" presId="urn:microsoft.com/office/officeart/2005/8/layout/vList2"/>
    <dgm:cxn modelId="{517AE130-DDFA-4CF1-9081-59D8883850BC}" type="presOf" srcId="{CA4C58B8-0E19-4B7A-BAA6-E1E61A6E7899}" destId="{96A02FCC-AB0E-4FC7-90E5-44A41AAC57AC}" srcOrd="0" destOrd="0" presId="urn:microsoft.com/office/officeart/2005/8/layout/vList2"/>
    <dgm:cxn modelId="{B9852C65-EC6F-454A-BE14-74A5A40D6B38}" type="presOf" srcId="{A88EF928-F65A-4D02-984F-7EFB32EAA32E}" destId="{05D137A5-B644-4F95-8AE0-345AC96B3128}" srcOrd="0" destOrd="0" presId="urn:microsoft.com/office/officeart/2005/8/layout/vList2"/>
    <dgm:cxn modelId="{D63AC065-183F-4B4E-9E65-A59D5606E969}" srcId="{FD28502A-F881-4259-9F79-9A70F316CF22}" destId="{CA4C58B8-0E19-4B7A-BAA6-E1E61A6E7899}" srcOrd="0" destOrd="0" parTransId="{8EAE62AF-469F-4981-B9FE-653482AEB9CF}" sibTransId="{2D4416A0-90E0-41BF-81B5-0D8BE3C3057E}"/>
    <dgm:cxn modelId="{B9E10E69-4AFD-4507-A76C-F148FCCE7C7B}" type="presOf" srcId="{74870B83-F968-480E-8F6E-05B2476F705F}" destId="{866321FA-2C3D-42A1-A41D-2CA8727D8DBB}" srcOrd="0" destOrd="0" presId="urn:microsoft.com/office/officeart/2005/8/layout/vList2"/>
    <dgm:cxn modelId="{F908C54D-C875-42CE-8115-FC242B5479D2}" srcId="{FD28502A-F881-4259-9F79-9A70F316CF22}" destId="{74870B83-F968-480E-8F6E-05B2476F705F}" srcOrd="8" destOrd="0" parTransId="{836FB5D5-A23C-467E-AC39-87B08B926914}" sibTransId="{8552CA3F-479A-44B5-9C2C-6953B5CCB446}"/>
    <dgm:cxn modelId="{2917C67A-3AFF-41AE-9446-AA65E0284461}" type="presOf" srcId="{2E3E966E-7EFA-4598-A3AB-361993A82A14}" destId="{758307A3-E1A1-4A9F-8C8B-5CBE976ADCB3}" srcOrd="0" destOrd="0" presId="urn:microsoft.com/office/officeart/2005/8/layout/vList2"/>
    <dgm:cxn modelId="{5F2B0E82-EB53-4BD0-A05E-A3C19DD9A2C0}" srcId="{FD28502A-F881-4259-9F79-9A70F316CF22}" destId="{F4BF4737-C3AB-437B-AEB3-F7455375130E}" srcOrd="2" destOrd="0" parTransId="{B31E06A2-36E5-4D0A-A295-42054819DF1D}" sibTransId="{3CBC0F14-92EC-4940-8AE1-CDD150F08802}"/>
    <dgm:cxn modelId="{7CEE1886-ACD4-449D-8069-3158DD01FC4D}" srcId="{FD28502A-F881-4259-9F79-9A70F316CF22}" destId="{D90C584D-0B8D-42DF-886A-29A59DE300DD}" srcOrd="6" destOrd="0" parTransId="{BE13D622-6D28-451D-860E-0BCD62698C6D}" sibTransId="{B134DC34-536D-409C-9BA5-D6724ECFE590}"/>
    <dgm:cxn modelId="{25074E8D-D901-4791-BEB5-49914E97F2FF}" srcId="{FD28502A-F881-4259-9F79-9A70F316CF22}" destId="{B99BBB28-E20B-4ED3-8135-0E2DF550A868}" srcOrd="7" destOrd="0" parTransId="{A962B780-3409-4857-8854-7D31B961B2AE}" sibTransId="{234435B4-6351-404C-A092-4BA91F8C8C19}"/>
    <dgm:cxn modelId="{C6C4EF91-3B6A-48D1-9C77-8A26E86E1AA0}" srcId="{FD28502A-F881-4259-9F79-9A70F316CF22}" destId="{A1344BA0-B45F-49F2-B789-CD11551BEA28}" srcOrd="1" destOrd="0" parTransId="{222270F5-3BE8-4C8A-B7CF-9E610E028B52}" sibTransId="{3155E21D-CDDA-40B5-80A3-A94945013095}"/>
    <dgm:cxn modelId="{C58BAF9B-9FE9-46BD-8AD2-57FDB198BEF8}" srcId="{FD28502A-F881-4259-9F79-9A70F316CF22}" destId="{0ECA745F-482D-4E45-A475-6E8A57B4E87D}" srcOrd="3" destOrd="0" parTransId="{4F563E7D-5D4A-4B5E-A1B0-99607702B0CC}" sibTransId="{385763C5-9191-4780-8494-CB4A6245C463}"/>
    <dgm:cxn modelId="{C5196BAC-C925-40A1-A053-C629312BD084}" type="presOf" srcId="{B99BBB28-E20B-4ED3-8135-0E2DF550A868}" destId="{79A6D8C7-69FA-4C5D-807B-AB062D44DDAD}" srcOrd="0" destOrd="0" presId="urn:microsoft.com/office/officeart/2005/8/layout/vList2"/>
    <dgm:cxn modelId="{8AF377CB-95CA-48D2-B78F-D9CE89C91262}" srcId="{FD28502A-F881-4259-9F79-9A70F316CF22}" destId="{2E3E966E-7EFA-4598-A3AB-361993A82A14}" srcOrd="4" destOrd="0" parTransId="{0180377F-9DF4-4CE7-9DA8-94A58C1A7E10}" sibTransId="{3388D020-89BF-4596-983A-9C4302A6A18C}"/>
    <dgm:cxn modelId="{A73A74D7-D645-47C3-82A5-23EE85DFB467}" type="presOf" srcId="{FD28502A-F881-4259-9F79-9A70F316CF22}" destId="{568E9D9D-8747-42B9-A155-75210819CDC9}" srcOrd="0" destOrd="0" presId="urn:microsoft.com/office/officeart/2005/8/layout/vList2"/>
    <dgm:cxn modelId="{765399E3-DA53-40F3-B93F-255B6DAB5D3B}" type="presOf" srcId="{F4BF4737-C3AB-437B-AEB3-F7455375130E}" destId="{80EE6204-E919-4B5F-9130-984FF9352C2E}" srcOrd="0" destOrd="0" presId="urn:microsoft.com/office/officeart/2005/8/layout/vList2"/>
    <dgm:cxn modelId="{83B58DE5-2EC6-4569-9B56-4BCFAC77078E}" srcId="{FD28502A-F881-4259-9F79-9A70F316CF22}" destId="{A88EF928-F65A-4D02-984F-7EFB32EAA32E}" srcOrd="5" destOrd="0" parTransId="{55BFBE1F-EEAF-457F-9627-562A0722E3C1}" sibTransId="{952CE66C-62EA-4FDE-8658-EB23817D65EB}"/>
    <dgm:cxn modelId="{44A189E7-F7F8-4752-AB39-10D1C1348EF2}" type="presOf" srcId="{D90C584D-0B8D-42DF-886A-29A59DE300DD}" destId="{F625E4AB-5D77-469D-972D-5221BBE58D25}" srcOrd="0" destOrd="0" presId="urn:microsoft.com/office/officeart/2005/8/layout/vList2"/>
    <dgm:cxn modelId="{9AFA99EF-3829-4BBB-A019-D25FB99902A9}" type="presOf" srcId="{A1344BA0-B45F-49F2-B789-CD11551BEA28}" destId="{84D44651-38AA-4815-AD45-F7EAFAE2FAE8}" srcOrd="0" destOrd="0" presId="urn:microsoft.com/office/officeart/2005/8/layout/vList2"/>
    <dgm:cxn modelId="{229FC8C0-9E64-4E1B-B106-6422B51EB829}" type="presParOf" srcId="{568E9D9D-8747-42B9-A155-75210819CDC9}" destId="{96A02FCC-AB0E-4FC7-90E5-44A41AAC57AC}" srcOrd="0" destOrd="0" presId="urn:microsoft.com/office/officeart/2005/8/layout/vList2"/>
    <dgm:cxn modelId="{78D2C41D-7E09-4AFB-B855-6D16C7241C9B}" type="presParOf" srcId="{568E9D9D-8747-42B9-A155-75210819CDC9}" destId="{7C07100C-945E-40E5-9B8A-D1B3381C8FF6}" srcOrd="1" destOrd="0" presId="urn:microsoft.com/office/officeart/2005/8/layout/vList2"/>
    <dgm:cxn modelId="{6DA18B9D-364B-4019-BF69-9549FD3C7F96}" type="presParOf" srcId="{568E9D9D-8747-42B9-A155-75210819CDC9}" destId="{84D44651-38AA-4815-AD45-F7EAFAE2FAE8}" srcOrd="2" destOrd="0" presId="urn:microsoft.com/office/officeart/2005/8/layout/vList2"/>
    <dgm:cxn modelId="{45E6303E-5DBD-4287-A5A9-3C89A6EE4F9B}" type="presParOf" srcId="{568E9D9D-8747-42B9-A155-75210819CDC9}" destId="{4AE4CF1F-2781-4206-B86A-D9CE66BA94E9}" srcOrd="3" destOrd="0" presId="urn:microsoft.com/office/officeart/2005/8/layout/vList2"/>
    <dgm:cxn modelId="{C4BD7375-5424-472C-ABF6-F88B70DFA518}" type="presParOf" srcId="{568E9D9D-8747-42B9-A155-75210819CDC9}" destId="{80EE6204-E919-4B5F-9130-984FF9352C2E}" srcOrd="4" destOrd="0" presId="urn:microsoft.com/office/officeart/2005/8/layout/vList2"/>
    <dgm:cxn modelId="{2AA7F252-7A75-4668-A242-08F3858C087E}" type="presParOf" srcId="{568E9D9D-8747-42B9-A155-75210819CDC9}" destId="{11CAB55A-376A-4FEB-9525-A07CE398C672}" srcOrd="5" destOrd="0" presId="urn:microsoft.com/office/officeart/2005/8/layout/vList2"/>
    <dgm:cxn modelId="{440CA816-7376-48CA-B829-98F5CA6A788A}" type="presParOf" srcId="{568E9D9D-8747-42B9-A155-75210819CDC9}" destId="{4B96657D-0535-47FF-B283-1CBAF72A2736}" srcOrd="6" destOrd="0" presId="urn:microsoft.com/office/officeart/2005/8/layout/vList2"/>
    <dgm:cxn modelId="{63BDD5DB-B2D1-4401-9A33-ED295B1B7126}" type="presParOf" srcId="{568E9D9D-8747-42B9-A155-75210819CDC9}" destId="{665CC38F-FED7-408C-A678-C3939E70AFF2}" srcOrd="7" destOrd="0" presId="urn:microsoft.com/office/officeart/2005/8/layout/vList2"/>
    <dgm:cxn modelId="{5E0ED389-2E4E-43DE-A0DA-71EFB58A2CF6}" type="presParOf" srcId="{568E9D9D-8747-42B9-A155-75210819CDC9}" destId="{758307A3-E1A1-4A9F-8C8B-5CBE976ADCB3}" srcOrd="8" destOrd="0" presId="urn:microsoft.com/office/officeart/2005/8/layout/vList2"/>
    <dgm:cxn modelId="{4A342DDB-7415-479D-B03B-B2A9AAB9DCC2}" type="presParOf" srcId="{568E9D9D-8747-42B9-A155-75210819CDC9}" destId="{EDFC41BA-A4C0-45E8-984A-1424241F9211}" srcOrd="9" destOrd="0" presId="urn:microsoft.com/office/officeart/2005/8/layout/vList2"/>
    <dgm:cxn modelId="{22A01BC4-1287-4583-BB97-1350E5491BF2}" type="presParOf" srcId="{568E9D9D-8747-42B9-A155-75210819CDC9}" destId="{05D137A5-B644-4F95-8AE0-345AC96B3128}" srcOrd="10" destOrd="0" presId="urn:microsoft.com/office/officeart/2005/8/layout/vList2"/>
    <dgm:cxn modelId="{B33ADF1E-8E23-4108-A9C2-83B4D9A69C4F}" type="presParOf" srcId="{568E9D9D-8747-42B9-A155-75210819CDC9}" destId="{6A678D13-28CB-4568-9DB3-F7D0C338DCAB}" srcOrd="11" destOrd="0" presId="urn:microsoft.com/office/officeart/2005/8/layout/vList2"/>
    <dgm:cxn modelId="{591A16FF-294D-48B7-8E81-630279F09BCC}" type="presParOf" srcId="{568E9D9D-8747-42B9-A155-75210819CDC9}" destId="{F625E4AB-5D77-469D-972D-5221BBE58D25}" srcOrd="12" destOrd="0" presId="urn:microsoft.com/office/officeart/2005/8/layout/vList2"/>
    <dgm:cxn modelId="{0ACB66FB-F4EC-41D1-B8DB-0B10BC3883B4}" type="presParOf" srcId="{568E9D9D-8747-42B9-A155-75210819CDC9}" destId="{89112D5C-D807-4857-A725-0C9216B89D41}" srcOrd="13" destOrd="0" presId="urn:microsoft.com/office/officeart/2005/8/layout/vList2"/>
    <dgm:cxn modelId="{4ACB0BFA-E67F-4D55-AC63-35F09ACF2425}" type="presParOf" srcId="{568E9D9D-8747-42B9-A155-75210819CDC9}" destId="{79A6D8C7-69FA-4C5D-807B-AB062D44DDAD}" srcOrd="14" destOrd="0" presId="urn:microsoft.com/office/officeart/2005/8/layout/vList2"/>
    <dgm:cxn modelId="{4781F0C3-FABA-432C-84DF-515A8EF4DDB8}" type="presParOf" srcId="{568E9D9D-8747-42B9-A155-75210819CDC9}" destId="{FE986C81-EE37-4833-996C-177E3FC0D256}" srcOrd="15" destOrd="0" presId="urn:microsoft.com/office/officeart/2005/8/layout/vList2"/>
    <dgm:cxn modelId="{16B82E78-C960-49E7-9FC4-3A3230E776D3}" type="presParOf" srcId="{568E9D9D-8747-42B9-A155-75210819CDC9}" destId="{866321FA-2C3D-42A1-A41D-2CA8727D8DB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EF9FD-B2C0-4762-A5F3-D7C60145524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910F899-5CD5-4008-99E3-FCB135086AEF}">
      <dgm:prSet/>
      <dgm:spPr/>
      <dgm:t>
        <a:bodyPr/>
        <a:lstStyle/>
        <a:p>
          <a:pPr>
            <a:defRPr cap="all"/>
          </a:pPr>
          <a:r>
            <a:rPr lang="cs-CZ"/>
            <a:t>Sdílení tipů na další prózy s dětskými hrdiny </a:t>
          </a:r>
          <a:endParaRPr lang="en-US"/>
        </a:p>
      </dgm:t>
    </dgm:pt>
    <dgm:pt modelId="{E176F4BD-637B-4E5F-A4A6-8D155BADD631}" type="parTrans" cxnId="{9013283D-7C5E-4067-B3B7-6D0129A82903}">
      <dgm:prSet/>
      <dgm:spPr/>
      <dgm:t>
        <a:bodyPr/>
        <a:lstStyle/>
        <a:p>
          <a:endParaRPr lang="en-US"/>
        </a:p>
      </dgm:t>
    </dgm:pt>
    <dgm:pt modelId="{FA6C816E-F7B3-4EAD-AC43-00B09A2310BB}" type="sibTrans" cxnId="{9013283D-7C5E-4067-B3B7-6D0129A82903}">
      <dgm:prSet/>
      <dgm:spPr/>
      <dgm:t>
        <a:bodyPr/>
        <a:lstStyle/>
        <a:p>
          <a:endParaRPr lang="en-US"/>
        </a:p>
      </dgm:t>
    </dgm:pt>
    <dgm:pt modelId="{5A5BBE98-10F8-4AD3-B294-0E361BF17ADE}">
      <dgm:prSet/>
      <dgm:spPr/>
      <dgm:t>
        <a:bodyPr/>
        <a:lstStyle/>
        <a:p>
          <a:pPr>
            <a:defRPr cap="all"/>
          </a:pPr>
          <a:r>
            <a:rPr lang="cs-CZ"/>
            <a:t>Otázky, nejasnosti </a:t>
          </a:r>
          <a:endParaRPr lang="en-US"/>
        </a:p>
      </dgm:t>
    </dgm:pt>
    <dgm:pt modelId="{3FE6854F-5EB9-4E70-9D02-38FE8DF30E9A}" type="parTrans" cxnId="{0B09C75D-F31A-4892-BC1D-63E9B5667B45}">
      <dgm:prSet/>
      <dgm:spPr/>
      <dgm:t>
        <a:bodyPr/>
        <a:lstStyle/>
        <a:p>
          <a:endParaRPr lang="en-US"/>
        </a:p>
      </dgm:t>
    </dgm:pt>
    <dgm:pt modelId="{6F1E1E60-5D99-4865-B176-CA53B461917D}" type="sibTrans" cxnId="{0B09C75D-F31A-4892-BC1D-63E9B5667B45}">
      <dgm:prSet/>
      <dgm:spPr/>
      <dgm:t>
        <a:bodyPr/>
        <a:lstStyle/>
        <a:p>
          <a:endParaRPr lang="en-US"/>
        </a:p>
      </dgm:t>
    </dgm:pt>
    <dgm:pt modelId="{67B6253C-C7DC-41CB-AAE0-8925996C218A}" type="pres">
      <dgm:prSet presAssocID="{739EF9FD-B2C0-4762-A5F3-D7C60145524C}" presName="root" presStyleCnt="0">
        <dgm:presLayoutVars>
          <dgm:dir/>
          <dgm:resizeHandles val="exact"/>
        </dgm:presLayoutVars>
      </dgm:prSet>
      <dgm:spPr/>
    </dgm:pt>
    <dgm:pt modelId="{734269DF-C2AD-4B24-B507-C1AC7ADAC25D}" type="pres">
      <dgm:prSet presAssocID="{D910F899-5CD5-4008-99E3-FCB135086AEF}" presName="compNode" presStyleCnt="0"/>
      <dgm:spPr/>
    </dgm:pt>
    <dgm:pt modelId="{E298F044-81BF-4F69-AFCF-FC38267D3474}" type="pres">
      <dgm:prSet presAssocID="{D910F899-5CD5-4008-99E3-FCB135086AEF}" presName="iconBgRect" presStyleLbl="bgShp" presStyleIdx="0" presStyleCnt="2"/>
      <dgm:spPr/>
    </dgm:pt>
    <dgm:pt modelId="{A0A1A389-E419-49DC-B049-94F27A44DD0E}" type="pres">
      <dgm:prSet presAssocID="{D910F899-5CD5-4008-99E3-FCB135086A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435F86F-3E43-4850-8217-511896B1B0D4}" type="pres">
      <dgm:prSet presAssocID="{D910F899-5CD5-4008-99E3-FCB135086AEF}" presName="spaceRect" presStyleCnt="0"/>
      <dgm:spPr/>
    </dgm:pt>
    <dgm:pt modelId="{7A560EE1-7AC2-44EA-A602-B0B315F4C555}" type="pres">
      <dgm:prSet presAssocID="{D910F899-5CD5-4008-99E3-FCB135086AEF}" presName="textRect" presStyleLbl="revTx" presStyleIdx="0" presStyleCnt="2">
        <dgm:presLayoutVars>
          <dgm:chMax val="1"/>
          <dgm:chPref val="1"/>
        </dgm:presLayoutVars>
      </dgm:prSet>
      <dgm:spPr/>
    </dgm:pt>
    <dgm:pt modelId="{D04B0E15-8299-409C-A4F3-D1C844FE6731}" type="pres">
      <dgm:prSet presAssocID="{FA6C816E-F7B3-4EAD-AC43-00B09A2310BB}" presName="sibTrans" presStyleCnt="0"/>
      <dgm:spPr/>
    </dgm:pt>
    <dgm:pt modelId="{F9FA5B29-67B7-4918-A503-DA028BEE7ECB}" type="pres">
      <dgm:prSet presAssocID="{5A5BBE98-10F8-4AD3-B294-0E361BF17ADE}" presName="compNode" presStyleCnt="0"/>
      <dgm:spPr/>
    </dgm:pt>
    <dgm:pt modelId="{52D5D215-C2E5-4E8A-B420-8FF4A8965425}" type="pres">
      <dgm:prSet presAssocID="{5A5BBE98-10F8-4AD3-B294-0E361BF17ADE}" presName="iconBgRect" presStyleLbl="bgShp" presStyleIdx="1" presStyleCnt="2"/>
      <dgm:spPr/>
    </dgm:pt>
    <dgm:pt modelId="{16552336-F83B-4D9A-8D59-50E5B15C6BA1}" type="pres">
      <dgm:prSet presAssocID="{5A5BBE98-10F8-4AD3-B294-0E361BF17A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03584E7D-7FD1-4C7F-83A4-AF79668109CE}" type="pres">
      <dgm:prSet presAssocID="{5A5BBE98-10F8-4AD3-B294-0E361BF17ADE}" presName="spaceRect" presStyleCnt="0"/>
      <dgm:spPr/>
    </dgm:pt>
    <dgm:pt modelId="{9F435968-8234-4015-9A51-278E03405EBD}" type="pres">
      <dgm:prSet presAssocID="{5A5BBE98-10F8-4AD3-B294-0E361BF17ADE}" presName="textRect" presStyleLbl="revTx" presStyleIdx="1" presStyleCnt="2">
        <dgm:presLayoutVars>
          <dgm:chMax val="1"/>
          <dgm:chPref val="1"/>
        </dgm:presLayoutVars>
      </dgm:prSet>
      <dgm:spPr/>
    </dgm:pt>
  </dgm:ptLst>
  <dgm:cxnLst>
    <dgm:cxn modelId="{B2C60927-7A26-433D-B855-D01E721E9807}" type="presOf" srcId="{739EF9FD-B2C0-4762-A5F3-D7C60145524C}" destId="{67B6253C-C7DC-41CB-AAE0-8925996C218A}" srcOrd="0" destOrd="0" presId="urn:microsoft.com/office/officeart/2018/5/layout/IconCircleLabelList"/>
    <dgm:cxn modelId="{9013283D-7C5E-4067-B3B7-6D0129A82903}" srcId="{739EF9FD-B2C0-4762-A5F3-D7C60145524C}" destId="{D910F899-5CD5-4008-99E3-FCB135086AEF}" srcOrd="0" destOrd="0" parTransId="{E176F4BD-637B-4E5F-A4A6-8D155BADD631}" sibTransId="{FA6C816E-F7B3-4EAD-AC43-00B09A2310BB}"/>
    <dgm:cxn modelId="{0B09C75D-F31A-4892-BC1D-63E9B5667B45}" srcId="{739EF9FD-B2C0-4762-A5F3-D7C60145524C}" destId="{5A5BBE98-10F8-4AD3-B294-0E361BF17ADE}" srcOrd="1" destOrd="0" parTransId="{3FE6854F-5EB9-4E70-9D02-38FE8DF30E9A}" sibTransId="{6F1E1E60-5D99-4865-B176-CA53B461917D}"/>
    <dgm:cxn modelId="{C1BD6C43-BFDB-457E-8DCB-454120160E91}" type="presOf" srcId="{D910F899-5CD5-4008-99E3-FCB135086AEF}" destId="{7A560EE1-7AC2-44EA-A602-B0B315F4C555}" srcOrd="0" destOrd="0" presId="urn:microsoft.com/office/officeart/2018/5/layout/IconCircleLabelList"/>
    <dgm:cxn modelId="{9F593791-A225-4A3D-927B-8C3DEB7B612C}" type="presOf" srcId="{5A5BBE98-10F8-4AD3-B294-0E361BF17ADE}" destId="{9F435968-8234-4015-9A51-278E03405EBD}" srcOrd="0" destOrd="0" presId="urn:microsoft.com/office/officeart/2018/5/layout/IconCircleLabelList"/>
    <dgm:cxn modelId="{8604BD1E-4A31-4112-96C0-889724EE8C2F}" type="presParOf" srcId="{67B6253C-C7DC-41CB-AAE0-8925996C218A}" destId="{734269DF-C2AD-4B24-B507-C1AC7ADAC25D}" srcOrd="0" destOrd="0" presId="urn:microsoft.com/office/officeart/2018/5/layout/IconCircleLabelList"/>
    <dgm:cxn modelId="{04FECC81-C160-463D-B4F4-7FAE18568476}" type="presParOf" srcId="{734269DF-C2AD-4B24-B507-C1AC7ADAC25D}" destId="{E298F044-81BF-4F69-AFCF-FC38267D3474}" srcOrd="0" destOrd="0" presId="urn:microsoft.com/office/officeart/2018/5/layout/IconCircleLabelList"/>
    <dgm:cxn modelId="{0EA4CE39-697F-47C8-88B1-84DDD2BD6E80}" type="presParOf" srcId="{734269DF-C2AD-4B24-B507-C1AC7ADAC25D}" destId="{A0A1A389-E419-49DC-B049-94F27A44DD0E}" srcOrd="1" destOrd="0" presId="urn:microsoft.com/office/officeart/2018/5/layout/IconCircleLabelList"/>
    <dgm:cxn modelId="{A25D59FB-7E40-4211-B917-D67FF290B116}" type="presParOf" srcId="{734269DF-C2AD-4B24-B507-C1AC7ADAC25D}" destId="{0435F86F-3E43-4850-8217-511896B1B0D4}" srcOrd="2" destOrd="0" presId="urn:microsoft.com/office/officeart/2018/5/layout/IconCircleLabelList"/>
    <dgm:cxn modelId="{9F5B3897-F804-4411-BC73-8B7BF77C26E4}" type="presParOf" srcId="{734269DF-C2AD-4B24-B507-C1AC7ADAC25D}" destId="{7A560EE1-7AC2-44EA-A602-B0B315F4C555}" srcOrd="3" destOrd="0" presId="urn:microsoft.com/office/officeart/2018/5/layout/IconCircleLabelList"/>
    <dgm:cxn modelId="{EE078899-A473-481F-AC07-BDE2680DD519}" type="presParOf" srcId="{67B6253C-C7DC-41CB-AAE0-8925996C218A}" destId="{D04B0E15-8299-409C-A4F3-D1C844FE6731}" srcOrd="1" destOrd="0" presId="urn:microsoft.com/office/officeart/2018/5/layout/IconCircleLabelList"/>
    <dgm:cxn modelId="{7F70596A-D367-455E-94E5-BDF04EE73E49}" type="presParOf" srcId="{67B6253C-C7DC-41CB-AAE0-8925996C218A}" destId="{F9FA5B29-67B7-4918-A503-DA028BEE7ECB}" srcOrd="2" destOrd="0" presId="urn:microsoft.com/office/officeart/2018/5/layout/IconCircleLabelList"/>
    <dgm:cxn modelId="{E8BD10CF-D5DC-4CCA-B06D-95E25CB194B8}" type="presParOf" srcId="{F9FA5B29-67B7-4918-A503-DA028BEE7ECB}" destId="{52D5D215-C2E5-4E8A-B420-8FF4A8965425}" srcOrd="0" destOrd="0" presId="urn:microsoft.com/office/officeart/2018/5/layout/IconCircleLabelList"/>
    <dgm:cxn modelId="{955E0B24-C1C4-46EE-B28C-BCD951C83804}" type="presParOf" srcId="{F9FA5B29-67B7-4918-A503-DA028BEE7ECB}" destId="{16552336-F83B-4D9A-8D59-50E5B15C6BA1}" srcOrd="1" destOrd="0" presId="urn:microsoft.com/office/officeart/2018/5/layout/IconCircleLabelList"/>
    <dgm:cxn modelId="{A9F3FA44-FBF0-458A-95BB-754AC61E2C8E}" type="presParOf" srcId="{F9FA5B29-67B7-4918-A503-DA028BEE7ECB}" destId="{03584E7D-7FD1-4C7F-83A4-AF79668109CE}" srcOrd="2" destOrd="0" presId="urn:microsoft.com/office/officeart/2018/5/layout/IconCircleLabelList"/>
    <dgm:cxn modelId="{64F97C59-C017-4B7C-A0F3-E872A2C96E52}" type="presParOf" srcId="{F9FA5B29-67B7-4918-A503-DA028BEE7ECB}" destId="{9F435968-8234-4015-9A51-278E03405EB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7F560-4688-4365-B1E8-103A67EA767C}">
      <dsp:nvSpPr>
        <dsp:cNvPr id="0" name=""/>
        <dsp:cNvSpPr/>
      </dsp:nvSpPr>
      <dsp:spPr>
        <a:xfrm>
          <a:off x="0" y="0"/>
          <a:ext cx="8163718" cy="111696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Do podoby příběhové prózy ze života dětí se promítá vývoj literatury jako takový, aktuální společenské dění a obraz dítěte – jeho potřeby, zájmy, přání, sociální role, duševní rozpoložení, práva a povinnosti atd. </a:t>
          </a:r>
          <a:endParaRPr lang="en-US" sz="1600" kern="1200"/>
        </a:p>
      </dsp:txBody>
      <dsp:txXfrm>
        <a:off x="32715" y="32715"/>
        <a:ext cx="6958422" cy="1051538"/>
      </dsp:txXfrm>
    </dsp:sp>
    <dsp:sp modelId="{5993D6BC-FCBB-4F64-8C23-D924A36C1293}">
      <dsp:nvSpPr>
        <dsp:cNvPr id="0" name=""/>
        <dsp:cNvSpPr/>
      </dsp:nvSpPr>
      <dsp:spPr>
        <a:xfrm>
          <a:off x="720328" y="1303129"/>
          <a:ext cx="8163718" cy="1116968"/>
        </a:xfrm>
        <a:prstGeom prst="roundRect">
          <a:avLst>
            <a:gd name="adj" fmla="val 10000"/>
          </a:avLst>
        </a:prstGeom>
        <a:solidFill>
          <a:schemeClr val="accent2">
            <a:hueOff val="-1696488"/>
            <a:satOff val="5592"/>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Klíčový je dětský hrdina a vše kolem něj – sebeuvědomění a sebevědomí dítěte, boj s existenčními problémy, překonávání pocitu osamělosti a bolesti, problémy dospívání, potřeba někam patřit, cena kamarádství a přátelství, první lásky, rasové problémy, život s handicapem, outsiderství, vztahy s dospělými atd.</a:t>
          </a:r>
          <a:endParaRPr lang="en-US" sz="1600" kern="1200"/>
        </a:p>
      </dsp:txBody>
      <dsp:txXfrm>
        <a:off x="753043" y="1335844"/>
        <a:ext cx="6651931" cy="1051538"/>
      </dsp:txXfrm>
    </dsp:sp>
    <dsp:sp modelId="{75B512DA-A48F-495D-89CF-8DCD0FE26D0F}">
      <dsp:nvSpPr>
        <dsp:cNvPr id="0" name=""/>
        <dsp:cNvSpPr/>
      </dsp:nvSpPr>
      <dsp:spPr>
        <a:xfrm>
          <a:off x="1440656" y="2606258"/>
          <a:ext cx="8163718" cy="1116968"/>
        </a:xfrm>
        <a:prstGeom prst="roundRect">
          <a:avLst>
            <a:gd name="adj" fmla="val 10000"/>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Próza s dětským hrdinou má mnoho žánrových a tematických podob.  Je zde prostor pro humor, fantazii, různé zájmy a koníčky, dobrodružství i napětí.</a:t>
          </a:r>
          <a:endParaRPr lang="en-US" sz="1600" kern="1200" dirty="0"/>
        </a:p>
      </dsp:txBody>
      <dsp:txXfrm>
        <a:off x="1473371" y="2638973"/>
        <a:ext cx="6651931" cy="1051538"/>
      </dsp:txXfrm>
    </dsp:sp>
    <dsp:sp modelId="{7C2BDE8C-9336-49FC-BA2D-C793CE66BF2E}">
      <dsp:nvSpPr>
        <dsp:cNvPr id="0" name=""/>
        <dsp:cNvSpPr/>
      </dsp:nvSpPr>
      <dsp:spPr>
        <a:xfrm>
          <a:off x="7437689" y="847034"/>
          <a:ext cx="726029" cy="72602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601046" y="847034"/>
        <a:ext cx="399315" cy="546337"/>
      </dsp:txXfrm>
    </dsp:sp>
    <dsp:sp modelId="{685A5C8B-EB40-48BB-A3C2-AE7F9C927E03}">
      <dsp:nvSpPr>
        <dsp:cNvPr id="0" name=""/>
        <dsp:cNvSpPr/>
      </dsp:nvSpPr>
      <dsp:spPr>
        <a:xfrm>
          <a:off x="8158017" y="2142717"/>
          <a:ext cx="726029" cy="726029"/>
        </a:xfrm>
        <a:prstGeom prst="downArrow">
          <a:avLst>
            <a:gd name="adj1" fmla="val 55000"/>
            <a:gd name="adj2" fmla="val 45000"/>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21374" y="2142717"/>
        <a:ext cx="399315" cy="546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0A212-A20B-4FEF-A9A9-E9BAEDA98402}">
      <dsp:nvSpPr>
        <dsp:cNvPr id="0" name=""/>
        <dsp:cNvSpPr/>
      </dsp:nvSpPr>
      <dsp:spPr>
        <a:xfrm>
          <a:off x="804389" y="2172"/>
          <a:ext cx="1859440" cy="11156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Ivona Březinová: </a:t>
          </a:r>
          <a:r>
            <a:rPr lang="cs-CZ" sz="1600" b="1" i="1" kern="1200"/>
            <a:t>Lentilka pro dědu Edu </a:t>
          </a:r>
          <a:r>
            <a:rPr lang="cs-CZ" sz="1600" b="1" kern="1200"/>
            <a:t>– 1., 2. třída </a:t>
          </a:r>
          <a:endParaRPr lang="en-US" sz="1600" kern="1200"/>
        </a:p>
      </dsp:txBody>
      <dsp:txXfrm>
        <a:off x="804389" y="2172"/>
        <a:ext cx="1859440" cy="1115664"/>
      </dsp:txXfrm>
    </dsp:sp>
    <dsp:sp modelId="{F6D3762A-B9CB-4AB4-AA5A-0695BE70A0E3}">
      <dsp:nvSpPr>
        <dsp:cNvPr id="0" name=""/>
        <dsp:cNvSpPr/>
      </dsp:nvSpPr>
      <dsp:spPr>
        <a:xfrm>
          <a:off x="2849774" y="2172"/>
          <a:ext cx="1859440" cy="11156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Daniela Krolluperová: </a:t>
          </a:r>
          <a:r>
            <a:rPr lang="cs-CZ" sz="1600" b="1" i="1" kern="1200"/>
            <a:t>Já se nechtěl stěhovat! </a:t>
          </a:r>
          <a:r>
            <a:rPr lang="cs-CZ" sz="1600" b="1" kern="1200"/>
            <a:t>– 1., 2. třída</a:t>
          </a:r>
          <a:endParaRPr lang="en-US" sz="1600" kern="1200"/>
        </a:p>
      </dsp:txBody>
      <dsp:txXfrm>
        <a:off x="2849774" y="2172"/>
        <a:ext cx="1859440" cy="1115664"/>
      </dsp:txXfrm>
    </dsp:sp>
    <dsp:sp modelId="{34A12116-2244-4D95-B172-08B11720A651}">
      <dsp:nvSpPr>
        <dsp:cNvPr id="0" name=""/>
        <dsp:cNvSpPr/>
      </dsp:nvSpPr>
      <dsp:spPr>
        <a:xfrm>
          <a:off x="4895159" y="2172"/>
          <a:ext cx="1859440" cy="111566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Johanna Spyriová: </a:t>
          </a:r>
          <a:r>
            <a:rPr lang="cs-CZ" sz="1600" b="1" i="1" kern="1200"/>
            <a:t>Heidi, děvčátko z hor </a:t>
          </a:r>
          <a:r>
            <a:rPr lang="cs-CZ" sz="1600" b="1" kern="1200"/>
            <a:t>– 3. třída </a:t>
          </a:r>
          <a:endParaRPr lang="en-US" sz="1600" kern="1200"/>
        </a:p>
      </dsp:txBody>
      <dsp:txXfrm>
        <a:off x="4895159" y="2172"/>
        <a:ext cx="1859440" cy="1115664"/>
      </dsp:txXfrm>
    </dsp:sp>
    <dsp:sp modelId="{EE922173-5FC7-4AA7-869A-606664ED0270}">
      <dsp:nvSpPr>
        <dsp:cNvPr id="0" name=""/>
        <dsp:cNvSpPr/>
      </dsp:nvSpPr>
      <dsp:spPr>
        <a:xfrm>
          <a:off x="6940544" y="2172"/>
          <a:ext cx="1859440" cy="11156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Iva Procházková: </a:t>
          </a:r>
          <a:r>
            <a:rPr lang="cs-CZ" sz="1600" b="1" i="1" kern="1200"/>
            <a:t>Pět minut před večeří  </a:t>
          </a:r>
          <a:r>
            <a:rPr lang="cs-CZ" sz="1600" b="1" kern="1200"/>
            <a:t>– 3. třída</a:t>
          </a:r>
          <a:endParaRPr lang="en-US" sz="1600" kern="1200"/>
        </a:p>
      </dsp:txBody>
      <dsp:txXfrm>
        <a:off x="6940544" y="2172"/>
        <a:ext cx="1859440" cy="1115664"/>
      </dsp:txXfrm>
    </dsp:sp>
    <dsp:sp modelId="{2A4B2CA8-B12C-47E3-847C-8CD8450812C8}">
      <dsp:nvSpPr>
        <dsp:cNvPr id="0" name=""/>
        <dsp:cNvSpPr/>
      </dsp:nvSpPr>
      <dsp:spPr>
        <a:xfrm>
          <a:off x="804389" y="1303781"/>
          <a:ext cx="1859440" cy="111566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Ivona Březinová: </a:t>
          </a:r>
          <a:r>
            <a:rPr lang="cs-CZ" sz="1600" b="1" i="1" kern="1200"/>
            <a:t>Kluk a pes </a:t>
          </a:r>
          <a:r>
            <a:rPr lang="cs-CZ" sz="1600" b="1" kern="1200"/>
            <a:t>– 3. třída </a:t>
          </a:r>
          <a:endParaRPr lang="en-US" sz="1600" kern="1200"/>
        </a:p>
      </dsp:txBody>
      <dsp:txXfrm>
        <a:off x="804389" y="1303781"/>
        <a:ext cx="1859440" cy="1115664"/>
      </dsp:txXfrm>
    </dsp:sp>
    <dsp:sp modelId="{BE174F7C-105D-46B9-AA18-E8CEE2DC9318}">
      <dsp:nvSpPr>
        <dsp:cNvPr id="0" name=""/>
        <dsp:cNvSpPr/>
      </dsp:nvSpPr>
      <dsp:spPr>
        <a:xfrm>
          <a:off x="2849774" y="1303781"/>
          <a:ext cx="1859440" cy="11156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Martina Drijverová: </a:t>
          </a:r>
          <a:r>
            <a:rPr lang="cs-CZ" sz="1600" b="1" i="1" kern="1200"/>
            <a:t>Domov pro Marťany </a:t>
          </a:r>
          <a:r>
            <a:rPr lang="cs-CZ" sz="1600" b="1" kern="1200"/>
            <a:t>– 3., 4. třída</a:t>
          </a:r>
          <a:endParaRPr lang="en-US" sz="1600" kern="1200"/>
        </a:p>
      </dsp:txBody>
      <dsp:txXfrm>
        <a:off x="2849774" y="1303781"/>
        <a:ext cx="1859440" cy="1115664"/>
      </dsp:txXfrm>
    </dsp:sp>
    <dsp:sp modelId="{062D4115-32D6-4C2A-83BB-F22453AB9311}">
      <dsp:nvSpPr>
        <dsp:cNvPr id="0" name=""/>
        <dsp:cNvSpPr/>
      </dsp:nvSpPr>
      <dsp:spPr>
        <a:xfrm>
          <a:off x="4895159" y="1303781"/>
          <a:ext cx="1859440" cy="11156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Ivona Březinová: </a:t>
          </a:r>
          <a:r>
            <a:rPr lang="cs-CZ" sz="1600" b="1" i="1" kern="1200"/>
            <a:t>Útěk Kryšpína N. </a:t>
          </a:r>
          <a:r>
            <a:rPr lang="cs-CZ" sz="1600" b="1" kern="1200"/>
            <a:t>– 3., 4. třída</a:t>
          </a:r>
          <a:endParaRPr lang="en-US" sz="1600" kern="1200"/>
        </a:p>
      </dsp:txBody>
      <dsp:txXfrm>
        <a:off x="4895159" y="1303781"/>
        <a:ext cx="1859440" cy="1115664"/>
      </dsp:txXfrm>
    </dsp:sp>
    <dsp:sp modelId="{F0752044-7EC6-432B-8F78-1B4E66A8AF7F}">
      <dsp:nvSpPr>
        <dsp:cNvPr id="0" name=""/>
        <dsp:cNvSpPr/>
      </dsp:nvSpPr>
      <dsp:spPr>
        <a:xfrm>
          <a:off x="6940544" y="1303781"/>
          <a:ext cx="1859440" cy="111566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R. J. Palaciová: </a:t>
          </a:r>
          <a:r>
            <a:rPr lang="cs-CZ" sz="1600" b="1" i="1" kern="1200"/>
            <a:t>(Ne)obyčejný kluk</a:t>
          </a:r>
          <a:r>
            <a:rPr lang="cs-CZ" sz="1600" b="1" kern="1200"/>
            <a:t>. – 4., 5. třída </a:t>
          </a:r>
          <a:endParaRPr lang="en-US" sz="1600" kern="1200"/>
        </a:p>
      </dsp:txBody>
      <dsp:txXfrm>
        <a:off x="6940544" y="1303781"/>
        <a:ext cx="1859440" cy="1115664"/>
      </dsp:txXfrm>
    </dsp:sp>
    <dsp:sp modelId="{4542E2A4-8B2B-4FF5-B893-E08DEE129985}">
      <dsp:nvSpPr>
        <dsp:cNvPr id="0" name=""/>
        <dsp:cNvSpPr/>
      </dsp:nvSpPr>
      <dsp:spPr>
        <a:xfrm>
          <a:off x="804389" y="2605389"/>
          <a:ext cx="1859440" cy="11156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I. Březinová: </a:t>
          </a:r>
          <a:r>
            <a:rPr lang="cs-CZ" sz="1600" b="1" i="1" kern="1200"/>
            <a:t>Řvi potichu, brácho </a:t>
          </a:r>
          <a:r>
            <a:rPr lang="cs-CZ" sz="1600" b="1" kern="1200"/>
            <a:t>– 5. třída</a:t>
          </a:r>
          <a:endParaRPr lang="en-US" sz="1600" kern="1200"/>
        </a:p>
      </dsp:txBody>
      <dsp:txXfrm>
        <a:off x="804389" y="2605389"/>
        <a:ext cx="1859440" cy="1115664"/>
      </dsp:txXfrm>
    </dsp:sp>
    <dsp:sp modelId="{815CF301-D403-41EE-914E-7A1C87456CEE}">
      <dsp:nvSpPr>
        <dsp:cNvPr id="0" name=""/>
        <dsp:cNvSpPr/>
      </dsp:nvSpPr>
      <dsp:spPr>
        <a:xfrm>
          <a:off x="2849774" y="2605389"/>
          <a:ext cx="1859440" cy="111566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J. Boyne – Kromobyčejná pouť Barnabyho Brocketa - 5. třída </a:t>
          </a:r>
          <a:endParaRPr lang="en-US" sz="1600" kern="1200"/>
        </a:p>
      </dsp:txBody>
      <dsp:txXfrm>
        <a:off x="2849774" y="2605389"/>
        <a:ext cx="1859440" cy="1115664"/>
      </dsp:txXfrm>
    </dsp:sp>
    <dsp:sp modelId="{0FC13432-A08C-48BF-B0D1-1EC484906BAA}">
      <dsp:nvSpPr>
        <dsp:cNvPr id="0" name=""/>
        <dsp:cNvSpPr/>
      </dsp:nvSpPr>
      <dsp:spPr>
        <a:xfrm>
          <a:off x="4895159" y="2605389"/>
          <a:ext cx="1859440" cy="11156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M. G. Bauer – Neříkejte mi Izmael – 5. třída </a:t>
          </a:r>
          <a:endParaRPr lang="en-US" sz="1600" kern="1200"/>
        </a:p>
      </dsp:txBody>
      <dsp:txXfrm>
        <a:off x="4895159" y="2605389"/>
        <a:ext cx="1859440" cy="1115664"/>
      </dsp:txXfrm>
    </dsp:sp>
    <dsp:sp modelId="{F9A12312-453C-48B9-8B66-83EED8CFABF1}">
      <dsp:nvSpPr>
        <dsp:cNvPr id="0" name=""/>
        <dsp:cNvSpPr/>
      </dsp:nvSpPr>
      <dsp:spPr>
        <a:xfrm>
          <a:off x="6940544" y="2605389"/>
          <a:ext cx="1859440" cy="11156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Lois Lowryová: Dárce – 5. třída </a:t>
          </a:r>
          <a:endParaRPr lang="en-US" sz="1600" kern="1200"/>
        </a:p>
      </dsp:txBody>
      <dsp:txXfrm>
        <a:off x="6940544" y="2605389"/>
        <a:ext cx="1859440" cy="1115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02FCC-AB0E-4FC7-90E5-44A41AAC57AC}">
      <dsp:nvSpPr>
        <dsp:cNvPr id="0" name=""/>
        <dsp:cNvSpPr/>
      </dsp:nvSpPr>
      <dsp:spPr>
        <a:xfrm>
          <a:off x="0" y="7020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Loic Dauvillier: Dítě s hvězdičkou (komiks)</a:t>
          </a:r>
          <a:endParaRPr lang="en-US" sz="1600" kern="1200"/>
        </a:p>
      </dsp:txBody>
      <dsp:txXfrm>
        <a:off x="18277" y="88479"/>
        <a:ext cx="5664166" cy="337846"/>
      </dsp:txXfrm>
    </dsp:sp>
    <dsp:sp modelId="{84D44651-38AA-4815-AD45-F7EAFAE2FAE8}">
      <dsp:nvSpPr>
        <dsp:cNvPr id="0" name=""/>
        <dsp:cNvSpPr/>
      </dsp:nvSpPr>
      <dsp:spPr>
        <a:xfrm>
          <a:off x="0" y="49068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Zdeňka Bezděková: Říkali mi Leni</a:t>
          </a:r>
          <a:endParaRPr lang="en-US" sz="1600" kern="1200"/>
        </a:p>
      </dsp:txBody>
      <dsp:txXfrm>
        <a:off x="18277" y="508959"/>
        <a:ext cx="5664166" cy="337846"/>
      </dsp:txXfrm>
    </dsp:sp>
    <dsp:sp modelId="{80EE6204-E919-4B5F-9130-984FF9352C2E}">
      <dsp:nvSpPr>
        <dsp:cNvPr id="0" name=""/>
        <dsp:cNvSpPr/>
      </dsp:nvSpPr>
      <dsp:spPr>
        <a:xfrm>
          <a:off x="0" y="91116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Uri Orlev: Ostrov v ptačí ulici</a:t>
          </a:r>
          <a:endParaRPr lang="en-US" sz="1600" kern="1200"/>
        </a:p>
      </dsp:txBody>
      <dsp:txXfrm>
        <a:off x="18277" y="929439"/>
        <a:ext cx="5664166" cy="337846"/>
      </dsp:txXfrm>
    </dsp:sp>
    <dsp:sp modelId="{4B96657D-0535-47FF-B283-1CBAF72A2736}">
      <dsp:nvSpPr>
        <dsp:cNvPr id="0" name=""/>
        <dsp:cNvSpPr/>
      </dsp:nvSpPr>
      <dsp:spPr>
        <a:xfrm>
          <a:off x="0" y="133164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Lois Lowry: Spočítej hvězdy</a:t>
          </a:r>
          <a:endParaRPr lang="en-US" sz="1600" kern="1200"/>
        </a:p>
      </dsp:txBody>
      <dsp:txXfrm>
        <a:off x="18277" y="1349919"/>
        <a:ext cx="5664166" cy="337846"/>
      </dsp:txXfrm>
    </dsp:sp>
    <dsp:sp modelId="{758307A3-E1A1-4A9F-8C8B-5CBE976ADCB3}">
      <dsp:nvSpPr>
        <dsp:cNvPr id="0" name=""/>
        <dsp:cNvSpPr/>
      </dsp:nvSpPr>
      <dsp:spPr>
        <a:xfrm>
          <a:off x="0" y="175212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Veronika Válková: Terezínské ghetto: tajemný vlak do neznáma </a:t>
          </a:r>
          <a:endParaRPr lang="en-US" sz="1600" kern="1200"/>
        </a:p>
      </dsp:txBody>
      <dsp:txXfrm>
        <a:off x="18277" y="1770399"/>
        <a:ext cx="5664166" cy="337846"/>
      </dsp:txXfrm>
    </dsp:sp>
    <dsp:sp modelId="{05D137A5-B644-4F95-8AE0-345AC96B3128}">
      <dsp:nvSpPr>
        <dsp:cNvPr id="0" name=""/>
        <dsp:cNvSpPr/>
      </dsp:nvSpPr>
      <dsp:spPr>
        <a:xfrm>
          <a:off x="0" y="217260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John Boyne: Chlapec v pruhovaném pyžamu</a:t>
          </a:r>
          <a:endParaRPr lang="en-US" sz="1600" kern="1200"/>
        </a:p>
      </dsp:txBody>
      <dsp:txXfrm>
        <a:off x="18277" y="2190879"/>
        <a:ext cx="5664166" cy="337846"/>
      </dsp:txXfrm>
    </dsp:sp>
    <dsp:sp modelId="{F625E4AB-5D77-469D-972D-5221BBE58D25}">
      <dsp:nvSpPr>
        <dsp:cNvPr id="0" name=""/>
        <dsp:cNvSpPr/>
      </dsp:nvSpPr>
      <dsp:spPr>
        <a:xfrm>
          <a:off x="0" y="259308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Michael Gruenbaum: Někde ještě svítí slunce </a:t>
          </a:r>
          <a:endParaRPr lang="en-US" sz="1600" kern="1200"/>
        </a:p>
      </dsp:txBody>
      <dsp:txXfrm>
        <a:off x="18277" y="2611359"/>
        <a:ext cx="5664166" cy="337846"/>
      </dsp:txXfrm>
    </dsp:sp>
    <dsp:sp modelId="{79A6D8C7-69FA-4C5D-807B-AB062D44DDAD}">
      <dsp:nvSpPr>
        <dsp:cNvPr id="0" name=""/>
        <dsp:cNvSpPr/>
      </dsp:nvSpPr>
      <dsp:spPr>
        <a:xfrm>
          <a:off x="0" y="301356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František Tichý: Transport za věčnost</a:t>
          </a:r>
          <a:endParaRPr lang="en-US" sz="1600" kern="1200"/>
        </a:p>
      </dsp:txBody>
      <dsp:txXfrm>
        <a:off x="18277" y="3031839"/>
        <a:ext cx="5664166" cy="337846"/>
      </dsp:txXfrm>
    </dsp:sp>
    <dsp:sp modelId="{866321FA-2C3D-42A1-A41D-2CA8727D8DBB}">
      <dsp:nvSpPr>
        <dsp:cNvPr id="0" name=""/>
        <dsp:cNvSpPr/>
      </dsp:nvSpPr>
      <dsp:spPr>
        <a:xfrm>
          <a:off x="0" y="3434042"/>
          <a:ext cx="5700720"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Deník Anne Frankové</a:t>
          </a:r>
          <a:endParaRPr lang="en-US" sz="1600" kern="1200"/>
        </a:p>
      </dsp:txBody>
      <dsp:txXfrm>
        <a:off x="18277" y="3452319"/>
        <a:ext cx="5664166" cy="337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8F044-81BF-4F69-AFCF-FC38267D3474}">
      <dsp:nvSpPr>
        <dsp:cNvPr id="0" name=""/>
        <dsp:cNvSpPr/>
      </dsp:nvSpPr>
      <dsp:spPr>
        <a:xfrm>
          <a:off x="1940609" y="19746"/>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1A389-E419-49DC-B049-94F27A44DD0E}">
      <dsp:nvSpPr>
        <dsp:cNvPr id="0" name=""/>
        <dsp:cNvSpPr/>
      </dsp:nvSpPr>
      <dsp:spPr>
        <a:xfrm>
          <a:off x="2357421" y="436559"/>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560EE1-7AC2-44EA-A602-B0B315F4C555}">
      <dsp:nvSpPr>
        <dsp:cNvPr id="0" name=""/>
        <dsp:cNvSpPr/>
      </dsp:nvSpPr>
      <dsp:spPr>
        <a:xfrm>
          <a:off x="1315390" y="2584747"/>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cs-CZ" sz="1900" kern="1200"/>
            <a:t>Sdílení tipů na další prózy s dětskými hrdiny </a:t>
          </a:r>
          <a:endParaRPr lang="en-US" sz="1900" kern="1200"/>
        </a:p>
      </dsp:txBody>
      <dsp:txXfrm>
        <a:off x="1315390" y="2584747"/>
        <a:ext cx="3206250" cy="720000"/>
      </dsp:txXfrm>
    </dsp:sp>
    <dsp:sp modelId="{52D5D215-C2E5-4E8A-B420-8FF4A8965425}">
      <dsp:nvSpPr>
        <dsp:cNvPr id="0" name=""/>
        <dsp:cNvSpPr/>
      </dsp:nvSpPr>
      <dsp:spPr>
        <a:xfrm>
          <a:off x="5707953" y="19746"/>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52336-F83B-4D9A-8D59-50E5B15C6BA1}">
      <dsp:nvSpPr>
        <dsp:cNvPr id="0" name=""/>
        <dsp:cNvSpPr/>
      </dsp:nvSpPr>
      <dsp:spPr>
        <a:xfrm>
          <a:off x="6124765" y="436559"/>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35968-8234-4015-9A51-278E03405EBD}">
      <dsp:nvSpPr>
        <dsp:cNvPr id="0" name=""/>
        <dsp:cNvSpPr/>
      </dsp:nvSpPr>
      <dsp:spPr>
        <a:xfrm>
          <a:off x="5082734" y="2584747"/>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cs-CZ" sz="1900" kern="1200"/>
            <a:t>Otázky, nejasnosti </a:t>
          </a:r>
          <a:endParaRPr lang="en-US" sz="1900" kern="1200"/>
        </a:p>
      </dsp:txBody>
      <dsp:txXfrm>
        <a:off x="5082734" y="2584747"/>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0C9E9C2-07DA-4DE2-B8DF-B284169AB2B3}" type="datetimeFigureOut">
              <a:rPr lang="cs-CZ" smtClean="0"/>
              <a:t>11.03.2024</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F12CBC45-A5EB-4817-8C38-5B4247EFDAA3}"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47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0C9E9C2-07DA-4DE2-B8DF-B284169AB2B3}" type="datetimeFigureOut">
              <a:rPr lang="cs-CZ" smtClean="0"/>
              <a:t>11.03.2024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2CBC45-A5EB-4817-8C38-5B4247EFDAA3}"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089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0C9E9C2-07DA-4DE2-B8DF-B284169AB2B3}" type="datetimeFigureOut">
              <a:rPr lang="cs-CZ" smtClean="0"/>
              <a:t>11.03.2024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2CBC45-A5EB-4817-8C38-5B4247EFDAA3}"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544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0C9E9C2-07DA-4DE2-B8DF-B284169AB2B3}" type="datetimeFigureOut">
              <a:rPr lang="cs-CZ" smtClean="0"/>
              <a:t>11.03.2024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2CBC45-A5EB-4817-8C38-5B4247EFDAA3}"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9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30C9E9C2-07DA-4DE2-B8DF-B284169AB2B3}" type="datetimeFigureOut">
              <a:rPr lang="cs-CZ" smtClean="0"/>
              <a:t>11.03.2024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2CBC45-A5EB-4817-8C38-5B4247EFDAA3}"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791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0C9E9C2-07DA-4DE2-B8DF-B284169AB2B3}" type="datetimeFigureOut">
              <a:rPr lang="cs-CZ" smtClean="0"/>
              <a:t>11.03.2024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12CBC45-A5EB-4817-8C38-5B4247EFDAA3}"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099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447191" y="2824269"/>
            <a:ext cx="4645152" cy="264445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412362" y="2821491"/>
            <a:ext cx="4645152" cy="263737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0C9E9C2-07DA-4DE2-B8DF-B284169AB2B3}" type="datetimeFigureOut">
              <a:rPr lang="cs-CZ" smtClean="0"/>
              <a:t>11.03.2024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12CBC45-A5EB-4817-8C38-5B4247EFDAA3}"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47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0C9E9C2-07DA-4DE2-B8DF-B284169AB2B3}" type="datetimeFigureOut">
              <a:rPr lang="cs-CZ" smtClean="0"/>
              <a:t>11.03.2024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12CBC45-A5EB-4817-8C38-5B4247EFDAA3}"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990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9E9C2-07DA-4DE2-B8DF-B284169AB2B3}" type="datetimeFigureOut">
              <a:rPr lang="cs-CZ" smtClean="0"/>
              <a:t>11.03.2024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12CBC45-A5EB-4817-8C38-5B4247EFDAA3}" type="slidenum">
              <a:rPr lang="cs-CZ" smtClean="0"/>
              <a:t>‹#›</a:t>
            </a:fld>
            <a:endParaRPr lang="cs-CZ"/>
          </a:p>
        </p:txBody>
      </p:sp>
    </p:spTree>
    <p:extLst>
      <p:ext uri="{BB962C8B-B14F-4D97-AF65-F5344CB8AC3E}">
        <p14:creationId xmlns:p14="http://schemas.microsoft.com/office/powerpoint/2010/main" val="172694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30C9E9C2-07DA-4DE2-B8DF-B284169AB2B3}" type="datetimeFigureOut">
              <a:rPr lang="cs-CZ" smtClean="0"/>
              <a:t>11.03.2024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12CBC45-A5EB-4817-8C38-5B4247EFDAA3}"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057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0C9E9C2-07DA-4DE2-B8DF-B284169AB2B3}" type="datetimeFigureOut">
              <a:rPr lang="cs-CZ" smtClean="0"/>
              <a:t>11.03.2024</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F12CBC45-A5EB-4817-8C38-5B4247EFDAA3}"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839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0C9E9C2-07DA-4DE2-B8DF-B284169AB2B3}" type="datetimeFigureOut">
              <a:rPr lang="cs-CZ" smtClean="0"/>
              <a:t>11.03.2024</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12CBC45-A5EB-4817-8C38-5B4247EFDAA3}"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551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new.ctenarskekluby.cz/storage/app/media/Lekce/Spocitej_hvezdy.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databazeknih.cz/serie/kouzelny-atlas-putovani-casem-dobrodruzne-vypravy-do-minulosti-1407"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dlouhapuncocha.cz/eshop-nekde-jeste-sviti-slunce-detstvi-ve-stinu-holokaustu.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npmk.cz/knihovna/sukova-knihovna/suk-cteme-vsichni/predchozi-rocniky-0" TargetMode="External"/><Relationship Id="rId2" Type="http://schemas.openxmlformats.org/officeDocument/2006/relationships/hyperlink" Target="https://www.npmk.cz/sites/default/files/2023/Dokumenty/Dvacet%20nej%C4%8Dten%C4%9Bj%C5%A1%C3%ADch%20knih%20roku%202022.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fo9FthLsoec"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1CC532-B1FF-1D43-108A-E0E54D640AFD}"/>
              </a:ext>
            </a:extLst>
          </p:cNvPr>
          <p:cNvPicPr>
            <a:picLocks noChangeAspect="1"/>
          </p:cNvPicPr>
          <p:nvPr/>
        </p:nvPicPr>
        <p:blipFill rotWithShape="1">
          <a:blip r:embed="rId2">
            <a:duotone>
              <a:schemeClr val="bg2">
                <a:shade val="45000"/>
                <a:satMod val="135000"/>
              </a:schemeClr>
              <a:prstClr val="white"/>
            </a:duotone>
            <a:alphaModFix amt="50000"/>
          </a:blip>
          <a:srcRect t="19641" r="-1" b="-1"/>
          <a:stretch/>
        </p:blipFill>
        <p:spPr>
          <a:xfrm>
            <a:off x="305" y="10"/>
            <a:ext cx="12191695" cy="6857990"/>
          </a:xfrm>
          <a:prstGeom prst="rect">
            <a:avLst/>
          </a:prstGeom>
        </p:spPr>
      </p:pic>
      <p:sp>
        <p:nvSpPr>
          <p:cNvPr id="11" name="Rectangle 10">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2417779" y="802298"/>
            <a:ext cx="8637073" cy="2541431"/>
          </a:xfrm>
        </p:spPr>
        <p:txBody>
          <a:bodyPr>
            <a:normAutofit/>
          </a:bodyPr>
          <a:lstStyle/>
          <a:p>
            <a:r>
              <a:rPr lang="cs-CZ" b="1"/>
              <a:t>Próza s dětským </a:t>
            </a:r>
            <a:r>
              <a:rPr lang="cs-CZ" b="1" err="1"/>
              <a:t>hRdinou</a:t>
            </a:r>
            <a:r>
              <a:rPr lang="cs-CZ" b="1"/>
              <a:t> </a:t>
            </a:r>
            <a:endParaRPr lang="cs-CZ"/>
          </a:p>
        </p:txBody>
      </p:sp>
      <p:sp>
        <p:nvSpPr>
          <p:cNvPr id="3" name="Podnadpis 2"/>
          <p:cNvSpPr>
            <a:spLocks noGrp="1"/>
          </p:cNvSpPr>
          <p:nvPr>
            <p:ph type="subTitle" idx="1"/>
          </p:nvPr>
        </p:nvSpPr>
        <p:spPr>
          <a:xfrm>
            <a:off x="2417780" y="3531204"/>
            <a:ext cx="8637072" cy="977621"/>
          </a:xfrm>
        </p:spPr>
        <p:txBody>
          <a:bodyPr>
            <a:normAutofit/>
          </a:bodyPr>
          <a:lstStyle/>
          <a:p>
            <a:r>
              <a:rPr lang="cs-CZ" b="1"/>
              <a:t>2. Přednáška, Literatura pro děti I</a:t>
            </a:r>
          </a:p>
          <a:p>
            <a:r>
              <a:rPr lang="cs-CZ" b="1"/>
              <a:t>11. Března 2024 </a:t>
            </a:r>
          </a:p>
        </p:txBody>
      </p:sp>
      <p:cxnSp>
        <p:nvCxnSpPr>
          <p:cNvPr id="13" name="Straight Connector 12">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5" name="Picture 14">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55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451579" y="804519"/>
            <a:ext cx="9603275" cy="1049235"/>
          </a:xfrm>
        </p:spPr>
        <p:txBody>
          <a:bodyPr>
            <a:normAutofit/>
          </a:bodyPr>
          <a:lstStyle/>
          <a:p>
            <a:r>
              <a:rPr lang="cs-CZ"/>
              <a:t>Velké téma odlišnosti v próze s dětským hrdinou </a:t>
            </a:r>
            <a:endParaRPr lang="cs-CZ" dirty="0"/>
          </a:p>
        </p:txBody>
      </p:sp>
      <p:cxnSp>
        <p:nvCxnSpPr>
          <p:cNvPr id="22"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Zástupný symbol pro obsah 2">
            <a:extLst>
              <a:ext uri="{FF2B5EF4-FFF2-40B4-BE49-F238E27FC236}">
                <a16:creationId xmlns:a16="http://schemas.microsoft.com/office/drawing/2014/main" id="{A1F6F629-6C78-CC82-E851-97DD6729AB3A}"/>
              </a:ext>
            </a:extLst>
          </p:cNvPr>
          <p:cNvGraphicFramePr>
            <a:graphicFrameLocks noGrp="1"/>
          </p:cNvGraphicFramePr>
          <p:nvPr>
            <p:ph idx="1"/>
            <p:extLst>
              <p:ext uri="{D42A27DB-BD31-4B8C-83A1-F6EECF244321}">
                <p14:modId xmlns:p14="http://schemas.microsoft.com/office/powerpoint/2010/main" val="314113479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68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Ivona Březinová: Lentilka pro dědu Edu (Praha: Albatros, 2006)</a:t>
            </a:r>
          </a:p>
        </p:txBody>
      </p:sp>
      <p:sp>
        <p:nvSpPr>
          <p:cNvPr id="4" name="Zástupný symbol pro obsah 3"/>
          <p:cNvSpPr>
            <a:spLocks noGrp="1"/>
          </p:cNvSpPr>
          <p:nvPr>
            <p:ph sz="half" idx="1"/>
          </p:nvPr>
        </p:nvSpPr>
        <p:spPr>
          <a:xfrm>
            <a:off x="334297" y="2133600"/>
            <a:ext cx="8278761" cy="4237703"/>
          </a:xfrm>
        </p:spPr>
        <p:txBody>
          <a:bodyPr>
            <a:normAutofit/>
          </a:bodyPr>
          <a:lstStyle/>
          <a:p>
            <a:pPr marL="342900" lvl="1" indent="-342900"/>
            <a:r>
              <a:rPr lang="cs-CZ" dirty="0"/>
              <a:t>Chronologicky vyprávěné epizody o pradědečkovi Edovi</a:t>
            </a:r>
          </a:p>
          <a:p>
            <a:pPr marL="342900" lvl="1" indent="-342900"/>
            <a:r>
              <a:rPr lang="cs-CZ" dirty="0"/>
              <a:t>Vyprávění je zaměřeno na postupný rozvoj a projevy Alzheimerovy nemoci </a:t>
            </a:r>
          </a:p>
          <a:p>
            <a:pPr marL="342900" lvl="1" indent="-342900"/>
            <a:r>
              <a:rPr lang="cs-CZ" dirty="0"/>
              <a:t>Vyprávění se soustředí na vnímání postavy Honzíka (předškoláka) i na zvládání nemoci a jejích projevů celou (vícegenerační) rodinou Honzík je předškolák</a:t>
            </a:r>
          </a:p>
          <a:p>
            <a:pPr marL="342900" lvl="1" indent="-342900"/>
            <a:r>
              <a:rPr lang="cs-CZ" dirty="0"/>
              <a:t>Prezentace různých stereotypů a „nepřijímajících“ reakcí okolí na jednání, které není společensky nebezpečné, ale odlišuje se od normy</a:t>
            </a:r>
          </a:p>
          <a:p>
            <a:r>
              <a:rPr lang="cs-CZ" sz="1800" dirty="0"/>
              <a:t>Ukázka:  vztah Honzíka a dědy Edy</a:t>
            </a:r>
          </a:p>
          <a:p>
            <a:r>
              <a:rPr lang="cs-CZ" sz="1800" dirty="0"/>
              <a:t>„Když má člověk někoho rád, tak na něho přece nemůže zapomenout. Nebo jo?“</a:t>
            </a: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36516" y="2411003"/>
            <a:ext cx="2879613" cy="3441700"/>
          </a:xfrm>
        </p:spPr>
      </p:pic>
    </p:spTree>
    <p:extLst>
      <p:ext uri="{BB962C8B-B14F-4D97-AF65-F5344CB8AC3E}">
        <p14:creationId xmlns:p14="http://schemas.microsoft.com/office/powerpoint/2010/main" val="419747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Daniela </a:t>
            </a:r>
            <a:r>
              <a:rPr lang="cs-CZ" dirty="0" err="1"/>
              <a:t>Krolupperová</a:t>
            </a:r>
            <a:r>
              <a:rPr lang="cs-CZ" dirty="0"/>
              <a:t>: Já se nechtěl stěhovat (Praha: Mladá fronta, 2010)</a:t>
            </a:r>
          </a:p>
        </p:txBody>
      </p:sp>
      <p:sp>
        <p:nvSpPr>
          <p:cNvPr id="3" name="Zástupný symbol pro obsah 2"/>
          <p:cNvSpPr>
            <a:spLocks noGrp="1"/>
          </p:cNvSpPr>
          <p:nvPr>
            <p:ph sz="half" idx="1"/>
          </p:nvPr>
        </p:nvSpPr>
        <p:spPr>
          <a:xfrm>
            <a:off x="1154954" y="2123767"/>
            <a:ext cx="7005820" cy="4330555"/>
          </a:xfrm>
        </p:spPr>
        <p:txBody>
          <a:bodyPr>
            <a:normAutofit/>
          </a:bodyPr>
          <a:lstStyle/>
          <a:p>
            <a:r>
              <a:rPr lang="cs-CZ" dirty="0"/>
              <a:t>„Martina čekal druhý první školní den. Školákem byl už sice celý rok, jenomže v jiné škole. O letních prázdninách se s maminkou a tatínkem přestěhoval do velkého města. Všechno tady bylo nové a cizí. Byt, park, hřiště i škola. A hlavně kamarádi.“ (</a:t>
            </a:r>
            <a:r>
              <a:rPr lang="cs-CZ" dirty="0" err="1"/>
              <a:t>Krolupperová</a:t>
            </a:r>
            <a:r>
              <a:rPr lang="cs-CZ" dirty="0"/>
              <a:t>, 2010, s. 7)</a:t>
            </a:r>
          </a:p>
          <a:p>
            <a:r>
              <a:rPr lang="cs-CZ" dirty="0"/>
              <a:t>Osm kapitol a devět dnů příběhu, během nichž druhák Martin čelí počátečnímu nepřijetí třídním kolektivem a šikanujícímu jednání.</a:t>
            </a:r>
          </a:p>
          <a:p>
            <a:r>
              <a:rPr lang="cs-CZ" dirty="0"/>
              <a:t>Ke knize byla publikována metodická příručka Niny </a:t>
            </a:r>
            <a:r>
              <a:rPr lang="cs-CZ" dirty="0" err="1"/>
              <a:t>Ruttové</a:t>
            </a:r>
            <a:r>
              <a:rPr lang="cs-CZ" dirty="0"/>
              <a:t>. </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65572" y="2241753"/>
            <a:ext cx="2489280" cy="3136492"/>
          </a:xfrm>
        </p:spPr>
      </p:pic>
    </p:spTree>
    <p:extLst>
      <p:ext uri="{BB962C8B-B14F-4D97-AF65-F5344CB8AC3E}">
        <p14:creationId xmlns:p14="http://schemas.microsoft.com/office/powerpoint/2010/main" val="96288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Johanna </a:t>
            </a:r>
            <a:r>
              <a:rPr lang="cs-CZ" dirty="0" err="1"/>
              <a:t>Spyriová</a:t>
            </a:r>
            <a:r>
              <a:rPr lang="cs-CZ" dirty="0"/>
              <a:t>: Heidi, děvčátko z hor (původní vydání 1880 a 1881)</a:t>
            </a:r>
          </a:p>
        </p:txBody>
      </p:sp>
      <p:sp>
        <p:nvSpPr>
          <p:cNvPr id="3" name="Zástupný symbol pro obsah 2"/>
          <p:cNvSpPr>
            <a:spLocks noGrp="1"/>
          </p:cNvSpPr>
          <p:nvPr>
            <p:ph sz="half" idx="1"/>
          </p:nvPr>
        </p:nvSpPr>
        <p:spPr>
          <a:xfrm>
            <a:off x="1447330" y="2010878"/>
            <a:ext cx="6241495" cy="3448595"/>
          </a:xfrm>
        </p:spPr>
        <p:txBody>
          <a:bodyPr/>
          <a:lstStyle/>
          <a:p>
            <a:pPr lvl="1"/>
            <a:r>
              <a:rPr lang="cs-CZ" sz="2000" dirty="0"/>
              <a:t>Romantický a zidealizovaný obraz Švýcarska </a:t>
            </a:r>
          </a:p>
          <a:p>
            <a:pPr lvl="1"/>
            <a:r>
              <a:rPr lang="cs-CZ" sz="2000" dirty="0"/>
              <a:t>Zpracovává archetypální dětský strach z osamělosti a pojednává o tématu ztráty rodičů</a:t>
            </a:r>
          </a:p>
          <a:p>
            <a:pPr lvl="1"/>
            <a:r>
              <a:rPr lang="cs-CZ" sz="2000" dirty="0"/>
              <a:t>Téma vesnického a městského světa </a:t>
            </a:r>
          </a:p>
          <a:p>
            <a:pPr lvl="1"/>
            <a:r>
              <a:rPr lang="cs-CZ" sz="2000" dirty="0"/>
              <a:t>Heidi dělá společnici dívce Kláře upoutané na invalidní vozík </a:t>
            </a:r>
          </a:p>
          <a:p>
            <a:pPr lvl="1"/>
            <a:r>
              <a:rPr lang="cs-CZ" sz="2000" dirty="0"/>
              <a:t>Adaptace Bohumila Říhy z roku 1971</a:t>
            </a:r>
          </a:p>
          <a:p>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83795" y="1933733"/>
            <a:ext cx="2477728" cy="3472879"/>
          </a:xfrm>
        </p:spPr>
      </p:pic>
    </p:spTree>
    <p:extLst>
      <p:ext uri="{BB962C8B-B14F-4D97-AF65-F5344CB8AC3E}">
        <p14:creationId xmlns:p14="http://schemas.microsoft.com/office/powerpoint/2010/main" val="101096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Iva Procházková: Pět minut před večeří (Praha: Albatros, 1996)</a:t>
            </a:r>
          </a:p>
        </p:txBody>
      </p:sp>
      <p:sp>
        <p:nvSpPr>
          <p:cNvPr id="3" name="Zástupný symbol pro obsah 2"/>
          <p:cNvSpPr>
            <a:spLocks noGrp="1"/>
          </p:cNvSpPr>
          <p:nvPr>
            <p:ph sz="half" idx="1"/>
          </p:nvPr>
        </p:nvSpPr>
        <p:spPr>
          <a:xfrm>
            <a:off x="1154953" y="2603500"/>
            <a:ext cx="6356891" cy="3416301"/>
          </a:xfrm>
        </p:spPr>
        <p:txBody>
          <a:bodyPr/>
          <a:lstStyle/>
          <a:p>
            <a:r>
              <a:rPr lang="cs-CZ" dirty="0"/>
              <a:t>Téma slepoty </a:t>
            </a:r>
          </a:p>
          <a:p>
            <a:r>
              <a:rPr lang="cs-CZ" dirty="0"/>
              <a:t>Dialogické vyprávění – vypravěčem je tatínek a adresátem vyprávění je malá Babeta </a:t>
            </a:r>
          </a:p>
          <a:p>
            <a:r>
              <a:rPr lang="cs-CZ" dirty="0"/>
              <a:t>Ukázka: Jak Babeta vnímá svět (Procházková, 1996, s. 25-27)</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25221" y="2285272"/>
            <a:ext cx="2262444" cy="3326404"/>
          </a:xfrm>
        </p:spPr>
      </p:pic>
    </p:spTree>
    <p:extLst>
      <p:ext uri="{BB962C8B-B14F-4D97-AF65-F5344CB8AC3E}">
        <p14:creationId xmlns:p14="http://schemas.microsoft.com/office/powerpoint/2010/main" val="2895582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Ivona Březinová: Kluk a pes (Praha: Albatros, 2011)</a:t>
            </a:r>
          </a:p>
        </p:txBody>
      </p:sp>
      <p:sp>
        <p:nvSpPr>
          <p:cNvPr id="3" name="Zástupný symbol pro obsah 2"/>
          <p:cNvSpPr>
            <a:spLocks noGrp="1"/>
          </p:cNvSpPr>
          <p:nvPr>
            <p:ph sz="half" idx="1"/>
          </p:nvPr>
        </p:nvSpPr>
        <p:spPr>
          <a:xfrm>
            <a:off x="1154953" y="2143432"/>
            <a:ext cx="5757123" cy="3876369"/>
          </a:xfrm>
        </p:spPr>
        <p:txBody>
          <a:bodyPr>
            <a:normAutofit lnSpcReduction="10000"/>
          </a:bodyPr>
          <a:lstStyle/>
          <a:p>
            <a:r>
              <a:rPr lang="cs-CZ" dirty="0"/>
              <a:t>Březinová rozvíjí téma handicapu citlivě, bez sentimentu a s osvobozujícím humorem. </a:t>
            </a:r>
            <a:r>
              <a:rPr lang="cs-CZ" dirty="0" err="1"/>
              <a:t>Julin</a:t>
            </a:r>
            <a:r>
              <a:rPr lang="cs-CZ" dirty="0"/>
              <a:t> je se svým postižením smířen, vozík mu kompenzuje fyzickou nedostatečnost, ale stává se rovněž přirozenou rekvizitou dětských her. </a:t>
            </a:r>
          </a:p>
          <a:p>
            <a:r>
              <a:rPr lang="cs-CZ" dirty="0"/>
              <a:t>César je </a:t>
            </a:r>
            <a:r>
              <a:rPr lang="cs-CZ" dirty="0" err="1"/>
              <a:t>Julinovi</a:t>
            </a:r>
            <a:r>
              <a:rPr lang="cs-CZ" dirty="0"/>
              <a:t> důležitou oporou na cestě k samostatnosti a v rodinném </a:t>
            </a:r>
            <a:r>
              <a:rPr lang="cs-CZ" dirty="0" err="1"/>
              <a:t>mikroprostoru</a:t>
            </a:r>
            <a:r>
              <a:rPr lang="cs-CZ" dirty="0"/>
              <a:t> je mu vyhrazeno místo rovnoprávného člena, který je </a:t>
            </a:r>
            <a:r>
              <a:rPr lang="cs-CZ" dirty="0" err="1"/>
              <a:t>Julinovi</a:t>
            </a:r>
            <a:r>
              <a:rPr lang="cs-CZ" dirty="0"/>
              <a:t> blízko jako sourozenec.</a:t>
            </a:r>
          </a:p>
          <a:p>
            <a:r>
              <a:rPr lang="cs-CZ" dirty="0"/>
              <a:t>Dvojí vypravěčská perspektiva: </a:t>
            </a:r>
            <a:r>
              <a:rPr lang="cs-CZ" dirty="0" err="1"/>
              <a:t>Julin</a:t>
            </a:r>
            <a:r>
              <a:rPr lang="cs-CZ" dirty="0"/>
              <a:t> i César. </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4783" y="2270819"/>
            <a:ext cx="2562526" cy="3628536"/>
          </a:xfrm>
        </p:spPr>
      </p:pic>
    </p:spTree>
    <p:extLst>
      <p:ext uri="{BB962C8B-B14F-4D97-AF65-F5344CB8AC3E}">
        <p14:creationId xmlns:p14="http://schemas.microsoft.com/office/powerpoint/2010/main" val="75137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DRIJVEROVÁ, Martina. </a:t>
            </a:r>
            <a:r>
              <a:rPr lang="cs-CZ" b="1" i="1" dirty="0"/>
              <a:t>Domov pro Marťany</a:t>
            </a:r>
            <a:r>
              <a:rPr lang="cs-CZ" b="1" dirty="0"/>
              <a:t>. Praha:  Albatros, 1998.</a:t>
            </a:r>
            <a:endParaRPr lang="cs-CZ" dirty="0"/>
          </a:p>
        </p:txBody>
      </p:sp>
      <p:sp>
        <p:nvSpPr>
          <p:cNvPr id="3" name="Zástupný symbol pro obsah 2"/>
          <p:cNvSpPr>
            <a:spLocks noGrp="1"/>
          </p:cNvSpPr>
          <p:nvPr>
            <p:ph sz="half" idx="1"/>
          </p:nvPr>
        </p:nvSpPr>
        <p:spPr>
          <a:xfrm>
            <a:off x="471949" y="2168952"/>
            <a:ext cx="7934632" cy="3723142"/>
          </a:xfrm>
        </p:spPr>
        <p:txBody>
          <a:bodyPr>
            <a:normAutofit fontScale="92500" lnSpcReduction="20000"/>
          </a:bodyPr>
          <a:lstStyle/>
          <a:p>
            <a:pPr marL="0" indent="0">
              <a:buNone/>
            </a:pPr>
            <a:r>
              <a:rPr lang="cs-CZ" sz="2100" dirty="0">
                <a:sym typeface="Wingdings" panose="05000000000000000000" pitchFamily="2" charset="2"/>
              </a:rPr>
              <a:t> </a:t>
            </a:r>
            <a:r>
              <a:rPr lang="cs-CZ" sz="2100" dirty="0"/>
              <a:t>Kniha vypráví o desetileté Michaele,  která se po stěhování aklimatizuje v nové škole a v novém domově. </a:t>
            </a:r>
          </a:p>
          <a:p>
            <a:pPr>
              <a:buFont typeface="Wingdings" panose="05000000000000000000" pitchFamily="2" charset="2"/>
              <a:buChar char="à"/>
            </a:pPr>
            <a:r>
              <a:rPr lang="cs-CZ" sz="2100" dirty="0"/>
              <a:t>Její bratr trpí Downovým syndromem,  což jí v novém kolektivu příliš nepomáhá. </a:t>
            </a:r>
          </a:p>
          <a:p>
            <a:pPr marL="0" indent="0">
              <a:buNone/>
            </a:pPr>
            <a:r>
              <a:rPr lang="cs-CZ" sz="2100" dirty="0">
                <a:sym typeface="Wingdings" panose="05000000000000000000" pitchFamily="2" charset="2"/>
              </a:rPr>
              <a:t> </a:t>
            </a:r>
            <a:r>
              <a:rPr lang="cs-CZ" sz="2100" dirty="0"/>
              <a:t>Nakonec si však přeci jen získá své místo ve třídě a zvykne si i na nový domek. </a:t>
            </a:r>
          </a:p>
          <a:p>
            <a:pPr>
              <a:buFont typeface="Wingdings" panose="05000000000000000000" pitchFamily="2" charset="2"/>
              <a:buChar char="à"/>
            </a:pPr>
            <a:r>
              <a:rPr lang="cs-CZ" sz="2100" dirty="0"/>
              <a:t>Tento příběh seznamuje děti s Downovým syndromem prostřednictvím stejně staré hrdinky. </a:t>
            </a:r>
          </a:p>
          <a:p>
            <a:pPr>
              <a:buFont typeface="Wingdings" panose="05000000000000000000" pitchFamily="2" charset="2"/>
              <a:buChar char="à"/>
            </a:pPr>
            <a:r>
              <a:rPr lang="cs-CZ" sz="2100" dirty="0"/>
              <a:t>Vede k toleranci a pochopení lidí, kteří se něčím odlišují. </a:t>
            </a:r>
          </a:p>
          <a:p>
            <a:pPr>
              <a:buFont typeface="Wingdings" panose="05000000000000000000" pitchFamily="2" charset="2"/>
              <a:buChar char="à"/>
            </a:pPr>
            <a:r>
              <a:rPr lang="cs-CZ" sz="2100" dirty="0"/>
              <a:t>Román s dětským hrdinou pro děti, zejména dívky, od 8 let.</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57187" y="2168951"/>
            <a:ext cx="2255206" cy="33828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8960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451579" y="804519"/>
            <a:ext cx="9603275" cy="1049235"/>
          </a:xfrm>
        </p:spPr>
        <p:txBody>
          <a:bodyPr>
            <a:normAutofit/>
          </a:bodyPr>
          <a:lstStyle/>
          <a:p>
            <a:r>
              <a:rPr lang="cs-CZ" b="1" dirty="0"/>
              <a:t>DRIJVEROVÁ, Martina. </a:t>
            </a:r>
            <a:r>
              <a:rPr lang="cs-CZ" b="1" i="1" dirty="0"/>
              <a:t>Domov pro Marťany</a:t>
            </a:r>
            <a:r>
              <a:rPr lang="cs-CZ" b="1" dirty="0"/>
              <a:t>. 1. vyd. Praha: Albatros, 1998.</a:t>
            </a:r>
            <a:endParaRPr lang="cs-CZ" dirty="0"/>
          </a:p>
        </p:txBody>
      </p:sp>
      <p:sp>
        <p:nvSpPr>
          <p:cNvPr id="3" name="Zástupný symbol pro obsah 2"/>
          <p:cNvSpPr>
            <a:spLocks noGrp="1"/>
          </p:cNvSpPr>
          <p:nvPr>
            <p:ph idx="1"/>
          </p:nvPr>
        </p:nvSpPr>
        <p:spPr>
          <a:xfrm>
            <a:off x="1451579" y="2015734"/>
            <a:ext cx="6195784" cy="3450613"/>
          </a:xfrm>
        </p:spPr>
        <p:txBody>
          <a:bodyPr>
            <a:normAutofit/>
          </a:bodyPr>
          <a:lstStyle/>
          <a:p>
            <a:pPr>
              <a:lnSpc>
                <a:spcPct val="110000"/>
              </a:lnSpc>
            </a:pPr>
            <a:r>
              <a:rPr lang="cs-CZ" sz="1500"/>
              <a:t>Řada témat, problémů a situací:</a:t>
            </a:r>
          </a:p>
          <a:p>
            <a:pPr lvl="1">
              <a:lnSpc>
                <a:spcPct val="110000"/>
              </a:lnSpc>
            </a:pPr>
            <a:r>
              <a:rPr lang="cs-CZ" sz="1500"/>
              <a:t>Identita a sebeuvědomění – Jaká jsem? Co umím?</a:t>
            </a:r>
          </a:p>
          <a:p>
            <a:pPr marL="457200" lvl="1" indent="0">
              <a:lnSpc>
                <a:spcPct val="110000"/>
              </a:lnSpc>
              <a:buNone/>
            </a:pPr>
            <a:r>
              <a:rPr lang="cs-CZ" sz="1500"/>
              <a:t>Jak mě vnímají druzí?</a:t>
            </a:r>
          </a:p>
          <a:p>
            <a:pPr lvl="1">
              <a:lnSpc>
                <a:spcPct val="110000"/>
              </a:lnSpc>
            </a:pPr>
            <a:r>
              <a:rPr lang="cs-CZ" sz="1500"/>
              <a:t>Přátelství a rodinné vztahy</a:t>
            </a:r>
          </a:p>
          <a:p>
            <a:pPr lvl="1">
              <a:lnSpc>
                <a:spcPct val="110000"/>
              </a:lnSpc>
            </a:pPr>
            <a:r>
              <a:rPr lang="cs-CZ" sz="1500"/>
              <a:t>Emoce – smutek a radost </a:t>
            </a:r>
          </a:p>
          <a:p>
            <a:pPr lvl="1">
              <a:lnSpc>
                <a:spcPct val="110000"/>
              </a:lnSpc>
            </a:pPr>
            <a:r>
              <a:rPr lang="cs-CZ" sz="1500"/>
              <a:t>Respekt, tolerance a přijetí odlišnosti/handicapu,</a:t>
            </a:r>
          </a:p>
          <a:p>
            <a:pPr marL="457200" lvl="1" indent="0">
              <a:lnSpc>
                <a:spcPct val="110000"/>
              </a:lnSpc>
              <a:buNone/>
            </a:pPr>
            <a:r>
              <a:rPr lang="cs-CZ" sz="1500"/>
              <a:t>respektující X nerespektující komunikace a jednání</a:t>
            </a:r>
          </a:p>
          <a:p>
            <a:pPr lvl="1">
              <a:lnSpc>
                <a:spcPct val="110000"/>
              </a:lnSpc>
            </a:pPr>
            <a:r>
              <a:rPr lang="cs-CZ" sz="1500"/>
              <a:t>Čtenářství</a:t>
            </a:r>
          </a:p>
          <a:p>
            <a:pPr>
              <a:lnSpc>
                <a:spcPct val="110000"/>
              </a:lnSpc>
            </a:pPr>
            <a:r>
              <a:rPr lang="cs-CZ" sz="1500"/>
              <a:t>Ukázka – kapitoly Dostala jsem nápad,  Je mi strašně a Jak mám jít do školy (s. 78 – 92)</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1601" y="2015734"/>
            <a:ext cx="2300408" cy="3450613"/>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3385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Ivona Březinová: Útěk Kryšpína N. (Praha: Albatros, 2014)</a:t>
            </a:r>
          </a:p>
        </p:txBody>
      </p:sp>
      <p:sp>
        <p:nvSpPr>
          <p:cNvPr id="3" name="Zástupný symbol pro obsah 2"/>
          <p:cNvSpPr>
            <a:spLocks noGrp="1"/>
          </p:cNvSpPr>
          <p:nvPr>
            <p:ph sz="half" idx="1"/>
          </p:nvPr>
        </p:nvSpPr>
        <p:spPr>
          <a:xfrm>
            <a:off x="698090" y="2010878"/>
            <a:ext cx="6499123" cy="3448595"/>
          </a:xfrm>
        </p:spPr>
        <p:txBody>
          <a:bodyPr>
            <a:normAutofit/>
          </a:bodyPr>
          <a:lstStyle/>
          <a:p>
            <a:pPr lvl="1"/>
            <a:r>
              <a:rPr lang="cs-CZ" sz="2000" dirty="0"/>
              <a:t>Prožívání hlavního hrdiny, který je na útěku před šikanujícími spolužáky stupňujícími svou agresivitu, vyšetřování, sociální i fyzický handicap.</a:t>
            </a:r>
          </a:p>
          <a:p>
            <a:pPr lvl="1"/>
            <a:r>
              <a:rPr lang="cs-CZ" sz="2000" dirty="0"/>
              <a:t>Strach, odvaha, vztek; jedinečné vnímání</a:t>
            </a:r>
          </a:p>
          <a:p>
            <a:pPr lvl="1"/>
            <a:r>
              <a:rPr lang="cs-CZ" sz="2000" dirty="0"/>
              <a:t>Fragmentární vyprávění (členění do kratších odstavců), velmi dynamické, </a:t>
            </a:r>
            <a:r>
              <a:rPr lang="cs-CZ" sz="2000" dirty="0" err="1"/>
              <a:t>fokalizované</a:t>
            </a:r>
            <a:r>
              <a:rPr lang="cs-CZ" sz="2000" dirty="0"/>
              <a:t> zejména z hlediska Kryšpína, četné </a:t>
            </a:r>
            <a:r>
              <a:rPr lang="cs-CZ" sz="2000" dirty="0" err="1"/>
              <a:t>analepse</a:t>
            </a:r>
            <a:r>
              <a:rPr lang="cs-CZ" sz="2000" dirty="0"/>
              <a:t> (vzpomínky na to, co bylo)</a:t>
            </a:r>
          </a:p>
          <a:p>
            <a:pPr lvl="1"/>
            <a:r>
              <a:rPr lang="cs-CZ" sz="2000" dirty="0"/>
              <a:t>Handicap – fyzický a sociální.</a:t>
            </a:r>
          </a:p>
          <a:p>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43110" y="2128725"/>
            <a:ext cx="2308814" cy="3330748"/>
          </a:xfrm>
        </p:spPr>
      </p:pic>
    </p:spTree>
    <p:extLst>
      <p:ext uri="{BB962C8B-B14F-4D97-AF65-F5344CB8AC3E}">
        <p14:creationId xmlns:p14="http://schemas.microsoft.com/office/powerpoint/2010/main" val="379699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24" name="Picture 2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p:cNvSpPr>
            <a:spLocks noGrp="1"/>
          </p:cNvSpPr>
          <p:nvPr>
            <p:ph type="title"/>
          </p:nvPr>
        </p:nvSpPr>
        <p:spPr>
          <a:xfrm>
            <a:off x="1451579" y="804519"/>
            <a:ext cx="9603275" cy="1049235"/>
          </a:xfrm>
        </p:spPr>
        <p:txBody>
          <a:bodyPr vert="horz" lIns="91440" tIns="45720" rIns="91440" bIns="45720" rtlCol="0" anchor="t">
            <a:normAutofit/>
          </a:bodyPr>
          <a:lstStyle/>
          <a:p>
            <a:pPr lvl="0"/>
            <a:r>
              <a:rPr lang="en-US"/>
              <a:t>PALACIOVÁ, R. J. (Ne)obyčejný kluk. Praha: Knižní klub, 2013. </a:t>
            </a:r>
          </a:p>
        </p:txBody>
      </p:sp>
      <p:sp>
        <p:nvSpPr>
          <p:cNvPr id="5" name="Zástupný symbol pro obsah 4"/>
          <p:cNvSpPr>
            <a:spLocks/>
          </p:cNvSpPr>
          <p:nvPr/>
        </p:nvSpPr>
        <p:spPr>
          <a:xfrm>
            <a:off x="1451579" y="2015734"/>
            <a:ext cx="6195784" cy="3450613"/>
          </a:xfrm>
          <a:prstGeom prst="rect">
            <a:avLst/>
          </a:prstGeom>
        </p:spPr>
        <p:txBody>
          <a:bodyPr vert="horz" lIns="91440" tIns="45720" rIns="91440" bIns="45720" rtlCol="0" anchor="t">
            <a:normAutofit/>
          </a:bodyPr>
          <a:lstStyle/>
          <a:p>
            <a:pPr indent="-228600">
              <a:lnSpc>
                <a:spcPct val="120000"/>
              </a:lnSpc>
              <a:spcAft>
                <a:spcPts val="600"/>
              </a:spcAft>
              <a:buClr>
                <a:schemeClr val="accent1"/>
              </a:buClr>
              <a:buSzPct val="100000"/>
              <a:buFont typeface="Arial" panose="020B0604020202020204" pitchFamily="34" charset="0"/>
              <a:buChar char="•"/>
            </a:pPr>
            <a:r>
              <a:rPr lang="en-US"/>
              <a:t>Tato kniha vypráví o chlapci jménem August.  August je obyčejný kluk, který bohužel vypadá od narození velmi neobyčejně. Dlouho mu to nevadilo, až teď když se společně se svými rodiči dohodne, že začne chodit na základní školu, jako ostatní děti v jeho věku. Ve škole si najde přátele, ale také pozná, jaké to je mít nepřátele.</a:t>
            </a:r>
          </a:p>
          <a:p>
            <a:pPr indent="-228600">
              <a:lnSpc>
                <a:spcPct val="120000"/>
              </a:lnSpc>
              <a:spcAft>
                <a:spcPts val="600"/>
              </a:spcAft>
              <a:buClr>
                <a:schemeClr val="accent1"/>
              </a:buClr>
              <a:buSzPct val="100000"/>
              <a:buFont typeface="Arial" panose="020B0604020202020204" pitchFamily="34" charset="0"/>
              <a:buChar char="•"/>
            </a:pPr>
            <a:r>
              <a:rPr lang="en-US"/>
              <a:t>Kniha má více vypravěčů – vypráví nejen hlavní postava, August, ale i jeho sestra a jeho spolužáci. </a:t>
            </a:r>
          </a:p>
          <a:p>
            <a:pPr indent="-228600">
              <a:lnSpc>
                <a:spcPct val="120000"/>
              </a:lnSpc>
              <a:spcAft>
                <a:spcPts val="600"/>
              </a:spcAft>
              <a:buClr>
                <a:schemeClr val="accent1"/>
              </a:buClr>
              <a:buSzPct val="100000"/>
              <a:buFont typeface="Arial" panose="020B0604020202020204" pitchFamily="34" charset="0"/>
              <a:buChar char="•"/>
            </a:pPr>
            <a:r>
              <a:rPr lang="en-US"/>
              <a:t>Ukázky čteme společně na semináři.</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368" y="2015734"/>
            <a:ext cx="2104873" cy="3450613"/>
          </a:xfrm>
          <a:prstGeom prst="rect">
            <a:avLst/>
          </a:prstGeom>
        </p:spPr>
      </p:pic>
      <p:sp>
        <p:nvSpPr>
          <p:cNvPr id="6" name="Zástupný symbol pro obsah 5"/>
          <p:cNvSpPr>
            <a:spLocks/>
          </p:cNvSpPr>
          <p:nvPr/>
        </p:nvSpPr>
        <p:spPr>
          <a:xfrm>
            <a:off x="6413771" y="2017343"/>
            <a:ext cx="4645152" cy="3441520"/>
          </a:xfrm>
          <a:prstGeom prst="rect">
            <a:avLst/>
          </a:prstGeom>
        </p:spPr>
        <p:txBody>
          <a:bodyPr>
            <a:normAutofit/>
          </a:bodyPr>
          <a:lstStyle/>
          <a:p>
            <a:endParaRPr lang="cs-CZ"/>
          </a:p>
        </p:txBody>
      </p:sp>
    </p:spTree>
    <p:extLst>
      <p:ext uri="{BB962C8B-B14F-4D97-AF65-F5344CB8AC3E}">
        <p14:creationId xmlns:p14="http://schemas.microsoft.com/office/powerpoint/2010/main" val="365195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lká skupina parašutistů ve vzduchu">
            <a:extLst>
              <a:ext uri="{FF2B5EF4-FFF2-40B4-BE49-F238E27FC236}">
                <a16:creationId xmlns:a16="http://schemas.microsoft.com/office/drawing/2014/main" id="{5F4B5BAE-2FEA-97ED-B4AA-A1A0CD29A182}"/>
              </a:ext>
            </a:extLst>
          </p:cNvPr>
          <p:cNvPicPr>
            <a:picLocks noChangeAspect="1"/>
          </p:cNvPicPr>
          <p:nvPr/>
        </p:nvPicPr>
        <p:blipFill rotWithShape="1">
          <a:blip r:embed="rId2">
            <a:alphaModFix amt="50000"/>
          </a:blip>
          <a:srcRect t="11569" r="-1" b="3842"/>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Nadpis 1">
            <a:extLst>
              <a:ext uri="{FF2B5EF4-FFF2-40B4-BE49-F238E27FC236}">
                <a16:creationId xmlns:a16="http://schemas.microsoft.com/office/drawing/2014/main" id="{98266CAA-CC1D-7C94-9E07-DFB4CF390E76}"/>
              </a:ext>
            </a:extLst>
          </p:cNvPr>
          <p:cNvSpPr>
            <a:spLocks noGrp="1"/>
          </p:cNvSpPr>
          <p:nvPr>
            <p:ph type="title"/>
          </p:nvPr>
        </p:nvSpPr>
        <p:spPr>
          <a:xfrm>
            <a:off x="1130271" y="1193800"/>
            <a:ext cx="3193050" cy="4699000"/>
          </a:xfrm>
        </p:spPr>
        <p:txBody>
          <a:bodyPr anchor="ctr">
            <a:normAutofit/>
          </a:bodyPr>
          <a:lstStyle/>
          <a:p>
            <a:r>
              <a:rPr lang="cs-CZ" dirty="0"/>
              <a:t>Cíl přednášky </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9FB69C18-686B-B12F-4C18-07A1057BD1D5}"/>
              </a:ext>
            </a:extLst>
          </p:cNvPr>
          <p:cNvSpPr>
            <a:spLocks noGrp="1"/>
          </p:cNvSpPr>
          <p:nvPr>
            <p:ph idx="1"/>
          </p:nvPr>
        </p:nvSpPr>
        <p:spPr>
          <a:xfrm>
            <a:off x="4976636" y="1193800"/>
            <a:ext cx="6085091" cy="4699000"/>
          </a:xfrm>
        </p:spPr>
        <p:txBody>
          <a:bodyPr anchor="ctr">
            <a:normAutofit/>
          </a:bodyPr>
          <a:lstStyle/>
          <a:p>
            <a:r>
              <a:rPr lang="cs-CZ" dirty="0"/>
              <a:t>Představit důležitá a inspirativní díla z žánrové oblasti próza s dětským hrdinou prostřednictvím nosných myšlenek, témat, jejich poetiky a ukázek s přihlédnutím k dílům klasickým i současným a s ohledem na věk čtenářů. </a:t>
            </a:r>
          </a:p>
          <a:p>
            <a:endParaRPr lang="cs-CZ"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0732866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BŘEZINOVÁ, Ivona. </a:t>
            </a:r>
            <a:r>
              <a:rPr lang="cs-CZ" b="1" i="1" dirty="0"/>
              <a:t>Řvi potichu, </a:t>
            </a:r>
            <a:r>
              <a:rPr lang="cs-CZ" b="1" i="1" dirty="0" err="1"/>
              <a:t>brácho</a:t>
            </a:r>
            <a:r>
              <a:rPr lang="cs-CZ" b="1" i="1" dirty="0"/>
              <a:t>. </a:t>
            </a:r>
            <a:r>
              <a:rPr lang="cs-CZ" b="1" dirty="0"/>
              <a:t>Praha:  Albatros, 2016.</a:t>
            </a:r>
          </a:p>
        </p:txBody>
      </p:sp>
      <p:sp>
        <p:nvSpPr>
          <p:cNvPr id="4" name="Zástupný symbol pro obsah 3"/>
          <p:cNvSpPr>
            <a:spLocks noGrp="1"/>
          </p:cNvSpPr>
          <p:nvPr>
            <p:ph sz="half" idx="1"/>
          </p:nvPr>
        </p:nvSpPr>
        <p:spPr>
          <a:xfrm>
            <a:off x="363795" y="2222090"/>
            <a:ext cx="7718322" cy="4218039"/>
          </a:xfrm>
        </p:spPr>
        <p:txBody>
          <a:bodyPr>
            <a:noAutofit/>
          </a:bodyPr>
          <a:lstStyle/>
          <a:p>
            <a:r>
              <a:rPr lang="cs-CZ" sz="2000" dirty="0"/>
              <a:t>Matka zůstala na dvojčata Pamelu a Jeremiáše sama (otec je po Jeremiášově diagnóze opustil). Nechce dát Jeremiáše do ústavu a chce o něj pečovat doma. </a:t>
            </a:r>
          </a:p>
          <a:p>
            <a:r>
              <a:rPr lang="cs-CZ" sz="2000" dirty="0"/>
              <a:t>Dvojčatům je 14 let a rodina se stěhuje do nového města. Pamela se snaží být matce oporou, musí se vyrovnat s reakcemi okolí i spolužáků. </a:t>
            </a:r>
          </a:p>
          <a:p>
            <a:r>
              <a:rPr lang="cs-CZ" sz="2000" dirty="0"/>
              <a:t>Matčin a Pamelin život se řídí potřebami Jeremiáše: každý den má svou barvu, vše musí jít přesně podle stanovených stereotypů (jinak se Jeremiáš stává nezvladatelným). </a:t>
            </a:r>
          </a:p>
          <a:p>
            <a:r>
              <a:rPr lang="cs-CZ" sz="2000" dirty="0"/>
              <a:t>Ukázka z 12. kapitoly.</a:t>
            </a: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51513" y="2145532"/>
            <a:ext cx="2437127" cy="3441700"/>
          </a:xfrm>
        </p:spPr>
      </p:pic>
    </p:spTree>
    <p:extLst>
      <p:ext uri="{BB962C8B-B14F-4D97-AF65-F5344CB8AC3E}">
        <p14:creationId xmlns:p14="http://schemas.microsoft.com/office/powerpoint/2010/main" val="295046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2A0AF2-71CE-FF68-0A74-90DB333F0C38}"/>
              </a:ext>
            </a:extLst>
          </p:cNvPr>
          <p:cNvSpPr>
            <a:spLocks noGrp="1"/>
          </p:cNvSpPr>
          <p:nvPr>
            <p:ph type="title"/>
          </p:nvPr>
        </p:nvSpPr>
        <p:spPr/>
        <p:txBody>
          <a:bodyPr/>
          <a:lstStyle/>
          <a:p>
            <a:r>
              <a:rPr lang="cs-CZ" dirty="0"/>
              <a:t>J. </a:t>
            </a:r>
            <a:r>
              <a:rPr lang="cs-CZ" dirty="0" err="1"/>
              <a:t>Boyne</a:t>
            </a:r>
            <a:r>
              <a:rPr lang="cs-CZ" dirty="0"/>
              <a:t> – kromobyčejná pouť </a:t>
            </a:r>
            <a:r>
              <a:rPr lang="cs-CZ" dirty="0" err="1"/>
              <a:t>barnabyho</a:t>
            </a:r>
            <a:r>
              <a:rPr lang="cs-CZ" dirty="0"/>
              <a:t> </a:t>
            </a:r>
            <a:r>
              <a:rPr lang="cs-CZ" dirty="0" err="1"/>
              <a:t>brocketa</a:t>
            </a:r>
            <a:r>
              <a:rPr lang="cs-CZ" dirty="0"/>
              <a:t> (české vydání – 2017) </a:t>
            </a:r>
          </a:p>
        </p:txBody>
      </p:sp>
      <p:sp>
        <p:nvSpPr>
          <p:cNvPr id="3" name="Zástupný obsah 2">
            <a:extLst>
              <a:ext uri="{FF2B5EF4-FFF2-40B4-BE49-F238E27FC236}">
                <a16:creationId xmlns:a16="http://schemas.microsoft.com/office/drawing/2014/main" id="{C3CD1CF4-FB0E-3CC0-4BB7-97FCDEB84230}"/>
              </a:ext>
            </a:extLst>
          </p:cNvPr>
          <p:cNvSpPr>
            <a:spLocks noGrp="1"/>
          </p:cNvSpPr>
          <p:nvPr>
            <p:ph sz="half" idx="1"/>
          </p:nvPr>
        </p:nvSpPr>
        <p:spPr>
          <a:xfrm>
            <a:off x="1447330" y="2010878"/>
            <a:ext cx="5641727" cy="3448595"/>
          </a:xfrm>
        </p:spPr>
        <p:txBody>
          <a:bodyPr>
            <a:normAutofit fontScale="92500" lnSpcReduction="10000"/>
          </a:bodyPr>
          <a:lstStyle/>
          <a:p>
            <a:r>
              <a:rPr lang="cs-CZ" dirty="0"/>
              <a:t>Tohle je příběh </a:t>
            </a:r>
            <a:r>
              <a:rPr lang="cs-CZ" dirty="0" err="1"/>
              <a:t>Barnabyho</a:t>
            </a:r>
            <a:r>
              <a:rPr lang="cs-CZ" dirty="0"/>
              <a:t> </a:t>
            </a:r>
            <a:r>
              <a:rPr lang="cs-CZ" dirty="0" err="1"/>
              <a:t>Brocketa</a:t>
            </a:r>
            <a:r>
              <a:rPr lang="cs-CZ" dirty="0"/>
              <a:t>, a aby člověk </a:t>
            </a:r>
            <a:r>
              <a:rPr lang="cs-CZ" dirty="0" err="1"/>
              <a:t>Barnabyho</a:t>
            </a:r>
            <a:r>
              <a:rPr lang="cs-CZ" dirty="0"/>
              <a:t> pochopil, musí nejdřív pochopit jeho rodiče. Když se totiž někdo nějak odlišoval, nahánělo jim to hrůzu, a tak jednou provedli strašlivou věc, která měla ty nejotřesnější důsledky pro všechny jejich blízké. Začneme </a:t>
            </a:r>
            <a:r>
              <a:rPr lang="cs-CZ" dirty="0" err="1"/>
              <a:t>Barnabyho</a:t>
            </a:r>
            <a:r>
              <a:rPr lang="cs-CZ" dirty="0"/>
              <a:t> otcem </a:t>
            </a:r>
            <a:r>
              <a:rPr lang="cs-CZ" dirty="0" err="1"/>
              <a:t>Alistairem</a:t>
            </a:r>
            <a:r>
              <a:rPr lang="cs-CZ" dirty="0"/>
              <a:t>. </a:t>
            </a:r>
            <a:r>
              <a:rPr lang="cs-CZ" dirty="0" err="1"/>
              <a:t>Alistair</a:t>
            </a:r>
            <a:r>
              <a:rPr lang="cs-CZ" dirty="0"/>
              <a:t> se považoval za úplně normálního muže. Vedl normální život v normálním domě a bydlel v normální čtvrti, kde normálním způsobem dělal normální věci. Měl normální ženu a dvě normální děti. (s. 7)</a:t>
            </a:r>
          </a:p>
        </p:txBody>
      </p:sp>
      <p:pic>
        <p:nvPicPr>
          <p:cNvPr id="4098" name="Picture 2" descr="Kromobyčejná pouť Barnabyho Brocketa">
            <a:extLst>
              <a:ext uri="{FF2B5EF4-FFF2-40B4-BE49-F238E27FC236}">
                <a16:creationId xmlns:a16="http://schemas.microsoft.com/office/drawing/2014/main" id="{D7FC44C7-239B-1845-A614-32E8822CEE4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41324" y="2017713"/>
            <a:ext cx="2189376"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81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 G. Bauer: Neříkejte mi </a:t>
            </a:r>
            <a:r>
              <a:rPr lang="cs-CZ" b="1" dirty="0" err="1"/>
              <a:t>Izmael</a:t>
            </a:r>
            <a:r>
              <a:rPr lang="cs-CZ" b="1" dirty="0"/>
              <a:t> (Praha: Albatros, 2011)</a:t>
            </a:r>
            <a:endParaRPr lang="cs-CZ" dirty="0"/>
          </a:p>
        </p:txBody>
      </p:sp>
      <p:sp>
        <p:nvSpPr>
          <p:cNvPr id="3" name="Zástupný symbol pro obsah 2"/>
          <p:cNvSpPr>
            <a:spLocks noGrp="1"/>
          </p:cNvSpPr>
          <p:nvPr>
            <p:ph sz="half" idx="1"/>
          </p:nvPr>
        </p:nvSpPr>
        <p:spPr/>
        <p:txBody>
          <a:bodyPr/>
          <a:lstStyle/>
          <a:p>
            <a:r>
              <a:rPr lang="cs-CZ" dirty="0"/>
              <a:t>Téma šikany, přátelství, ocenění slušnosti, odvahy  </a:t>
            </a:r>
          </a:p>
          <a:p>
            <a:r>
              <a:rPr lang="cs-CZ" dirty="0"/>
              <a:t>Humorný příběh </a:t>
            </a:r>
          </a:p>
          <a:p>
            <a:r>
              <a:rPr lang="cs-CZ" dirty="0"/>
              <a:t>Spíše pro 2. stupeň, ale výborný příklad vzhledem k tématu šikany</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0637" y="2052638"/>
            <a:ext cx="2190750" cy="3371850"/>
          </a:xfrm>
        </p:spPr>
      </p:pic>
    </p:spTree>
    <p:extLst>
      <p:ext uri="{BB962C8B-B14F-4D97-AF65-F5344CB8AC3E}">
        <p14:creationId xmlns:p14="http://schemas.microsoft.com/office/powerpoint/2010/main" val="139448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Lois</a:t>
            </a:r>
            <a:r>
              <a:rPr lang="cs-CZ" dirty="0"/>
              <a:t> </a:t>
            </a:r>
            <a:r>
              <a:rPr lang="cs-CZ" dirty="0" err="1"/>
              <a:t>Lowryová</a:t>
            </a:r>
            <a:r>
              <a:rPr lang="cs-CZ" dirty="0"/>
              <a:t>: Dárce (1993; Praha:  Argo, 2013) </a:t>
            </a:r>
          </a:p>
        </p:txBody>
      </p:sp>
      <p:sp>
        <p:nvSpPr>
          <p:cNvPr id="3" name="Zástupný symbol pro obsah 2"/>
          <p:cNvSpPr>
            <a:spLocks noGrp="1"/>
          </p:cNvSpPr>
          <p:nvPr>
            <p:ph sz="half" idx="1"/>
          </p:nvPr>
        </p:nvSpPr>
        <p:spPr>
          <a:xfrm>
            <a:off x="196645" y="2045110"/>
            <a:ext cx="8603226" cy="4483509"/>
          </a:xfrm>
        </p:spPr>
        <p:txBody>
          <a:bodyPr>
            <a:normAutofit/>
          </a:bodyPr>
          <a:lstStyle/>
          <a:p>
            <a:pPr lvl="1"/>
            <a:r>
              <a:rPr lang="cs-CZ" dirty="0"/>
              <a:t>Dystopický román pro starší děti se odehrává ve světě bez problémů a bolesti, ale také bez jakýchkoli citů.</a:t>
            </a:r>
          </a:p>
          <a:p>
            <a:pPr lvl="1"/>
            <a:r>
              <a:rPr lang="cs-CZ" dirty="0"/>
              <a:t>Dvanáctiletý Jonas žije v „dokonalém“ světě bez starostí, válek, nejistoty a bolesti, ale bez citů a svobody. Jonas je vybrán, aby se stal příjemcem paměti, který uchovává všechny vzpomínky, ale i city předchozích generací.</a:t>
            </a:r>
          </a:p>
          <a:p>
            <a:pPr lvl="1"/>
            <a:r>
              <a:rPr lang="cs-CZ" dirty="0"/>
              <a:t>Varování: co se stane, když se vytratí ze světa určitá klíčová lidská vlastnost. </a:t>
            </a:r>
          </a:p>
          <a:p>
            <a:pPr lvl="1"/>
            <a:r>
              <a:rPr lang="cs-CZ" dirty="0"/>
              <a:t>Povzbuzení: jednotlivec může negativní běh událostí změnit </a:t>
            </a:r>
            <a:r>
              <a:rPr lang="cs-CZ" dirty="0">
                <a:sym typeface="Wingdings" panose="05000000000000000000" pitchFamily="2" charset="2"/>
              </a:rPr>
              <a:t></a:t>
            </a:r>
            <a:r>
              <a:rPr lang="cs-CZ" dirty="0"/>
              <a:t> příběhy o naději; jednotlivec stojící proti velkému nebezpečí, řešící komplexní problémy, obnovující svět (Michael Ende: </a:t>
            </a:r>
            <a:r>
              <a:rPr lang="cs-CZ" i="1" dirty="0"/>
              <a:t>Nekonečný příběh</a:t>
            </a:r>
            <a:r>
              <a:rPr lang="cs-CZ" dirty="0"/>
              <a:t>, </a:t>
            </a:r>
            <a:r>
              <a:rPr lang="cs-CZ" i="1" dirty="0"/>
              <a:t>Děvčátko </a:t>
            </a:r>
            <a:r>
              <a:rPr lang="cs-CZ" i="1" dirty="0" err="1"/>
              <a:t>Momo</a:t>
            </a:r>
            <a:r>
              <a:rPr lang="cs-CZ" i="1" dirty="0"/>
              <a:t> a ukradený čas</a:t>
            </a:r>
            <a:r>
              <a:rPr lang="cs-CZ" dirty="0"/>
              <a:t>, J. R. R. Tolkien: </a:t>
            </a:r>
            <a:r>
              <a:rPr lang="cs-CZ" i="1" dirty="0"/>
              <a:t>Pán prstenů</a:t>
            </a:r>
            <a:r>
              <a:rPr lang="cs-CZ" dirty="0"/>
              <a:t>).</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22409" y="2274478"/>
            <a:ext cx="2296132" cy="3133263"/>
          </a:xfrm>
        </p:spPr>
      </p:pic>
    </p:spTree>
    <p:extLst>
      <p:ext uri="{BB962C8B-B14F-4D97-AF65-F5344CB8AC3E}">
        <p14:creationId xmlns:p14="http://schemas.microsoft.com/office/powerpoint/2010/main" val="3908208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5129" name="Picture 512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31" name="Straight Connector 513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33" name="Straight Connector 513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135" name="Rectangle 513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F5492B5E-3342-5F98-8EFA-A731403B759B}"/>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3400"/>
              <a:t>Tip na povídku s tématem odlišnosti: celé léto v jediném dni</a:t>
            </a:r>
          </a:p>
        </p:txBody>
      </p:sp>
      <p:sp>
        <p:nvSpPr>
          <p:cNvPr id="3" name="Zástupný obsah 2">
            <a:extLst>
              <a:ext uri="{FF2B5EF4-FFF2-40B4-BE49-F238E27FC236}">
                <a16:creationId xmlns:a16="http://schemas.microsoft.com/office/drawing/2014/main" id="{CE566CC0-DD0C-A36A-2330-CDA14AB2FF7B}"/>
              </a:ext>
            </a:extLst>
          </p:cNvPr>
          <p:cNvSpPr>
            <a:spLocks noGrp="1"/>
          </p:cNvSpPr>
          <p:nvPr>
            <p:ph sz="half" idx="1"/>
          </p:nvPr>
        </p:nvSpPr>
        <p:spPr>
          <a:xfrm>
            <a:off x="1452617" y="3531204"/>
            <a:ext cx="4171479" cy="1610643"/>
          </a:xfrm>
        </p:spPr>
        <p:txBody>
          <a:bodyPr vert="horz" lIns="91440" tIns="91440" rIns="91440" bIns="91440" rtlCol="0">
            <a:normAutofit/>
          </a:bodyPr>
          <a:lstStyle/>
          <a:p>
            <a:pPr marL="0" indent="0">
              <a:buNone/>
            </a:pPr>
            <a:r>
              <a:rPr lang="en-US" sz="1600" cap="all" dirty="0" err="1"/>
              <a:t>Celý</a:t>
            </a:r>
            <a:r>
              <a:rPr lang="en-US" sz="1600" cap="all" dirty="0"/>
              <a:t> text v </a:t>
            </a:r>
            <a:r>
              <a:rPr lang="en-US" sz="1600" cap="all" dirty="0" err="1"/>
              <a:t>Moodlu</a:t>
            </a:r>
            <a:endParaRPr lang="cs-CZ" sz="1600" cap="all" dirty="0"/>
          </a:p>
          <a:p>
            <a:pPr marL="0" indent="0">
              <a:buNone/>
            </a:pPr>
            <a:endParaRPr lang="cs-CZ" sz="1600" cap="all" dirty="0"/>
          </a:p>
          <a:p>
            <a:pPr marL="0" indent="0">
              <a:buNone/>
            </a:pPr>
            <a:r>
              <a:rPr lang="cs-CZ" sz="1600" cap="all" dirty="0"/>
              <a:t>Téma odlišnosti a empatie </a:t>
            </a:r>
            <a:endParaRPr lang="en-US" sz="1600" cap="all" dirty="0"/>
          </a:p>
        </p:txBody>
      </p:sp>
      <p:cxnSp>
        <p:nvCxnSpPr>
          <p:cNvPr id="5139" name="Straight Connector 513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122" name="Picture 2" descr="Kaleidoskop (70 povídek)">
            <a:extLst>
              <a:ext uri="{FF2B5EF4-FFF2-40B4-BE49-F238E27FC236}">
                <a16:creationId xmlns:a16="http://schemas.microsoft.com/office/drawing/2014/main" id="{D277EF12-61A6-5290-540A-65B9D35D66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004294" y="805583"/>
            <a:ext cx="3140675" cy="4660762"/>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514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43" name="Straight Connector 514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58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PRÓZA S DĚTSKÝM HRDINOU S VÁLEČNOU TEMATIKOU</a:t>
            </a:r>
          </a:p>
        </p:txBody>
      </p:sp>
      <p:graphicFrame>
        <p:nvGraphicFramePr>
          <p:cNvPr id="6" name="Zástupný symbol pro obsah 2">
            <a:extLst>
              <a:ext uri="{FF2B5EF4-FFF2-40B4-BE49-F238E27FC236}">
                <a16:creationId xmlns:a16="http://schemas.microsoft.com/office/drawing/2014/main" id="{DE4A22D7-2092-2432-B448-B8CFD5E77ED9}"/>
              </a:ext>
            </a:extLst>
          </p:cNvPr>
          <p:cNvGraphicFramePr>
            <a:graphicFrameLocks noGrp="1"/>
          </p:cNvGraphicFramePr>
          <p:nvPr>
            <p:ph sz="half" idx="1"/>
          </p:nvPr>
        </p:nvGraphicFramePr>
        <p:xfrm>
          <a:off x="1447330" y="2010878"/>
          <a:ext cx="5700721" cy="387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obsah 3"/>
          <p:cNvSpPr>
            <a:spLocks noGrp="1"/>
          </p:cNvSpPr>
          <p:nvPr>
            <p:ph sz="half" idx="2"/>
          </p:nvPr>
        </p:nvSpPr>
        <p:spPr/>
        <p:txBody>
          <a:bodyPr>
            <a:normAutofit fontScale="70000" lnSpcReduction="20000"/>
          </a:bodyPr>
          <a:lstStyle/>
          <a:p>
            <a:endParaRPr lang="cs-CZ"/>
          </a:p>
        </p:txBody>
      </p:sp>
    </p:spTree>
    <p:extLst>
      <p:ext uri="{BB962C8B-B14F-4D97-AF65-F5344CB8AC3E}">
        <p14:creationId xmlns:p14="http://schemas.microsoft.com/office/powerpoint/2010/main" val="343367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Loic</a:t>
            </a:r>
            <a:r>
              <a:rPr lang="cs-CZ" dirty="0"/>
              <a:t> </a:t>
            </a:r>
            <a:r>
              <a:rPr lang="cs-CZ" dirty="0" err="1"/>
              <a:t>Dauvillier</a:t>
            </a:r>
            <a:r>
              <a:rPr lang="cs-CZ" dirty="0"/>
              <a:t>: Dítě s hvězdičkou (Praha: Albatros, 2012)</a:t>
            </a:r>
          </a:p>
        </p:txBody>
      </p:sp>
      <p:sp>
        <p:nvSpPr>
          <p:cNvPr id="3" name="Zástupný symbol pro obsah 2"/>
          <p:cNvSpPr>
            <a:spLocks noGrp="1"/>
          </p:cNvSpPr>
          <p:nvPr>
            <p:ph sz="half" idx="1"/>
          </p:nvPr>
        </p:nvSpPr>
        <p:spPr>
          <a:xfrm>
            <a:off x="1154953" y="2030297"/>
            <a:ext cx="7300789" cy="4439329"/>
          </a:xfrm>
        </p:spPr>
        <p:txBody>
          <a:bodyPr>
            <a:normAutofit/>
          </a:bodyPr>
          <a:lstStyle/>
          <a:p>
            <a:r>
              <a:rPr lang="cs-CZ" dirty="0"/>
              <a:t>komiksový příběh o židovské dívce Duně </a:t>
            </a:r>
            <a:r>
              <a:rPr lang="cs-CZ" dirty="0" err="1"/>
              <a:t>Kohenové</a:t>
            </a:r>
            <a:endParaRPr lang="cs-CZ" dirty="0"/>
          </a:p>
          <a:p>
            <a:r>
              <a:rPr lang="cs-CZ" dirty="0"/>
              <a:t>Vyprávění jako zpověď babičky malé vnučce </a:t>
            </a:r>
          </a:p>
          <a:p>
            <a:r>
              <a:rPr lang="cs-CZ" dirty="0" err="1"/>
              <a:t>Dunino</a:t>
            </a:r>
            <a:r>
              <a:rPr lang="cs-CZ" dirty="0"/>
              <a:t> bezstarostné dětství, do nějž čím dál více vstupuje realita protižidovského útlaku. </a:t>
            </a:r>
          </a:p>
          <a:p>
            <a:r>
              <a:rPr lang="cs-CZ" dirty="0"/>
              <a:t>Po jednom z policejních zátahů jsou v noci odvedeni dívčini rodiče a </a:t>
            </a:r>
            <a:r>
              <a:rPr lang="cs-CZ" dirty="0" err="1"/>
              <a:t>Duňa</a:t>
            </a:r>
            <a:r>
              <a:rPr lang="cs-CZ" dirty="0"/>
              <a:t> přežívá díky odvaze a solidaritě statečných lidí.</a:t>
            </a:r>
          </a:p>
          <a:p>
            <a:r>
              <a:rPr lang="cs-CZ" dirty="0"/>
              <a:t>Musí se vyrovnat se strachem a steskem po rodičích a se změnou identity. Teprve po válce, kdy se </a:t>
            </a:r>
            <a:r>
              <a:rPr lang="cs-CZ" dirty="0" err="1"/>
              <a:t>Duňa</a:t>
            </a:r>
            <a:r>
              <a:rPr lang="cs-CZ" dirty="0"/>
              <a:t> shledává s přeživší maminkou, odhaluje hrůzy deportací a koncentračních táborů.</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678739" y="2148284"/>
            <a:ext cx="2788920" cy="3416531"/>
          </a:xfrm>
        </p:spPr>
      </p:pic>
    </p:spTree>
    <p:extLst>
      <p:ext uri="{BB962C8B-B14F-4D97-AF65-F5344CB8AC3E}">
        <p14:creationId xmlns:p14="http://schemas.microsoft.com/office/powerpoint/2010/main" val="1339083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Zdeňka Bezděková: Říkali mi </a:t>
            </a:r>
            <a:r>
              <a:rPr lang="cs-CZ" dirty="0" err="1"/>
              <a:t>Leni</a:t>
            </a:r>
            <a:r>
              <a:rPr lang="cs-CZ" dirty="0"/>
              <a:t> (1948, Praha: Albatros, 2012)</a:t>
            </a:r>
          </a:p>
        </p:txBody>
      </p:sp>
      <p:sp>
        <p:nvSpPr>
          <p:cNvPr id="3" name="Zástupný symbol pro obsah 2"/>
          <p:cNvSpPr>
            <a:spLocks noGrp="1"/>
          </p:cNvSpPr>
          <p:nvPr>
            <p:ph sz="half" idx="1"/>
          </p:nvPr>
        </p:nvSpPr>
        <p:spPr>
          <a:xfrm>
            <a:off x="1154953" y="2104104"/>
            <a:ext cx="6651860" cy="3915698"/>
          </a:xfrm>
        </p:spPr>
        <p:txBody>
          <a:bodyPr>
            <a:normAutofit fontScale="92500" lnSpcReduction="10000"/>
          </a:bodyPr>
          <a:lstStyle/>
          <a:p>
            <a:r>
              <a:rPr lang="cs-CZ" dirty="0"/>
              <a:t>Jedenáctiletá </a:t>
            </a:r>
            <a:r>
              <a:rPr lang="cs-CZ" dirty="0" err="1"/>
              <a:t>Leni</a:t>
            </a:r>
            <a:r>
              <a:rPr lang="cs-CZ" dirty="0"/>
              <a:t> </a:t>
            </a:r>
            <a:r>
              <a:rPr lang="cs-CZ" dirty="0" err="1"/>
              <a:t>Freiwald</a:t>
            </a:r>
            <a:r>
              <a:rPr lang="cs-CZ" dirty="0"/>
              <a:t> byla za druhé světové války odebrána české matce a předána na převýchovu do německé rodiny v </a:t>
            </a:r>
            <a:r>
              <a:rPr lang="cs-CZ" dirty="0" err="1"/>
              <a:t>Herrnstadtu</a:t>
            </a:r>
            <a:endParaRPr lang="cs-CZ" dirty="0"/>
          </a:p>
          <a:p>
            <a:r>
              <a:rPr lang="cs-CZ" dirty="0"/>
              <a:t>Vyprávění v první osobě</a:t>
            </a:r>
          </a:p>
          <a:p>
            <a:r>
              <a:rPr lang="cs-CZ" dirty="0"/>
              <a:t>Postupné odhalování skutečného původu </a:t>
            </a:r>
            <a:r>
              <a:rPr lang="cs-CZ" dirty="0" err="1"/>
              <a:t>Leni</a:t>
            </a:r>
            <a:r>
              <a:rPr lang="cs-CZ" dirty="0"/>
              <a:t> </a:t>
            </a:r>
          </a:p>
          <a:p>
            <a:r>
              <a:rPr lang="cs-CZ" dirty="0"/>
              <a:t>Osamělost hrdinky v rodině a ve škole a představy o původním domově </a:t>
            </a:r>
          </a:p>
          <a:p>
            <a:r>
              <a:rPr lang="cs-CZ" dirty="0"/>
              <a:t>Autentická a nadčasová výpověď dětské hrdinky o druhé světové válce </a:t>
            </a:r>
          </a:p>
          <a:p>
            <a:r>
              <a:rPr lang="cs-CZ" dirty="0"/>
              <a:t>Ukázka – ze začátku 1. kapitoly, s. 7 - 11 </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43020" y="2104104"/>
            <a:ext cx="2496796" cy="3441700"/>
          </a:xfrm>
        </p:spPr>
      </p:pic>
    </p:spTree>
    <p:extLst>
      <p:ext uri="{BB962C8B-B14F-4D97-AF65-F5344CB8AC3E}">
        <p14:creationId xmlns:p14="http://schemas.microsoft.com/office/powerpoint/2010/main" val="76052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Uri</a:t>
            </a:r>
            <a:r>
              <a:rPr lang="cs-CZ" dirty="0"/>
              <a:t> </a:t>
            </a:r>
            <a:r>
              <a:rPr lang="cs-CZ" dirty="0" err="1"/>
              <a:t>Orlev</a:t>
            </a:r>
            <a:r>
              <a:rPr lang="cs-CZ" dirty="0"/>
              <a:t>: Ostrov v ptačí ulici (1981; Práh, 2013)</a:t>
            </a:r>
          </a:p>
        </p:txBody>
      </p:sp>
      <p:sp>
        <p:nvSpPr>
          <p:cNvPr id="3" name="Zástupný symbol pro obsah 2"/>
          <p:cNvSpPr>
            <a:spLocks noGrp="1"/>
          </p:cNvSpPr>
          <p:nvPr>
            <p:ph sz="half" idx="1"/>
          </p:nvPr>
        </p:nvSpPr>
        <p:spPr>
          <a:xfrm>
            <a:off x="835743" y="2045111"/>
            <a:ext cx="7924800" cy="4257366"/>
          </a:xfrm>
        </p:spPr>
        <p:txBody>
          <a:bodyPr>
            <a:normAutofit fontScale="92500"/>
          </a:bodyPr>
          <a:lstStyle/>
          <a:p>
            <a:r>
              <a:rPr lang="cs-CZ" dirty="0"/>
              <a:t>Hlavní postava: jedenáctiletý Alex žije v židovském ghettu v polském městě okupovaném nacisty. Přišel o oba rodiče a sám se musí pokusit přežít v opuštěné čtvrti. Silné vlastnosti: vynalézavost a sebekontrola, vyzrálost a vyspělost.</a:t>
            </a:r>
          </a:p>
          <a:p>
            <a:r>
              <a:rPr lang="cs-CZ" dirty="0"/>
              <a:t>Usídlí se v druhém patře vybombardovaného domu.</a:t>
            </a:r>
          </a:p>
          <a:p>
            <a:r>
              <a:rPr lang="cs-CZ" dirty="0"/>
              <a:t>Napínavé čtení, paralela s Robinsonem </a:t>
            </a:r>
            <a:r>
              <a:rPr lang="cs-CZ" dirty="0" err="1"/>
              <a:t>Crusoe</a:t>
            </a:r>
            <a:r>
              <a:rPr lang="cs-CZ" dirty="0"/>
              <a:t> (sám sebe vidí jako Robinsona, který občas musí na nebezpečné výpravy, když něco potřebuje).</a:t>
            </a:r>
          </a:p>
          <a:p>
            <a:r>
              <a:rPr lang="cs-CZ" dirty="0"/>
              <a:t>Pohled na chladnou vraždící mašinérii Němců a nenávist některých Poláků.</a:t>
            </a:r>
          </a:p>
          <a:p>
            <a:r>
              <a:rPr lang="cs-CZ" dirty="0"/>
              <a:t>Tři konstanty, ke kterým se Alex upíná: bílá myška Snížek, pistole, dům č. 78, kde se mají setkat s otcem.</a:t>
            </a:r>
          </a:p>
        </p:txBody>
      </p:sp>
      <p:pic>
        <p:nvPicPr>
          <p:cNvPr id="7" name="Zástupný symbol pro obsah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85933" y="2003996"/>
            <a:ext cx="2466969" cy="3946323"/>
          </a:xfrm>
        </p:spPr>
      </p:pic>
    </p:spTree>
    <p:extLst>
      <p:ext uri="{BB962C8B-B14F-4D97-AF65-F5344CB8AC3E}">
        <p14:creationId xmlns:p14="http://schemas.microsoft.com/office/powerpoint/2010/main" val="1216749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Lois</a:t>
            </a:r>
            <a:r>
              <a:rPr lang="cs-CZ" dirty="0"/>
              <a:t> </a:t>
            </a:r>
            <a:r>
              <a:rPr lang="cs-CZ" dirty="0" err="1"/>
              <a:t>Lowry</a:t>
            </a:r>
            <a:r>
              <a:rPr lang="cs-CZ" dirty="0"/>
              <a:t>: Spočítej hvězdy (Praha: Argo, 2015)</a:t>
            </a:r>
          </a:p>
        </p:txBody>
      </p:sp>
      <p:sp>
        <p:nvSpPr>
          <p:cNvPr id="3" name="Zástupný symbol pro obsah 2"/>
          <p:cNvSpPr>
            <a:spLocks noGrp="1"/>
          </p:cNvSpPr>
          <p:nvPr>
            <p:ph sz="half" idx="1"/>
          </p:nvPr>
        </p:nvSpPr>
        <p:spPr>
          <a:xfrm>
            <a:off x="1061884" y="2010878"/>
            <a:ext cx="6164826" cy="3448595"/>
          </a:xfrm>
        </p:spPr>
        <p:txBody>
          <a:bodyPr>
            <a:normAutofit fontScale="92500" lnSpcReduction="10000"/>
          </a:bodyPr>
          <a:lstStyle/>
          <a:p>
            <a:r>
              <a:rPr lang="cs-CZ" dirty="0"/>
              <a:t>Příběh se odehrává v Dánsku za druhé světové války. Podle různých událostí, které se opravdu udály, je zaznamenán příběh, který nám má připomenout hrdinství dánských občanů, kteří nasadili vlastní život a zachránili přes 7000 židovských obyvatel. Celý příběh se točí okolo dvou hlavních hrdinek, z nichž je právě jedna Židovkou. </a:t>
            </a:r>
          </a:p>
          <a:p>
            <a:r>
              <a:rPr lang="cs-CZ" dirty="0"/>
              <a:t>V </a:t>
            </a:r>
            <a:r>
              <a:rPr lang="cs-CZ" dirty="0" err="1"/>
              <a:t>Moodlu</a:t>
            </a:r>
            <a:r>
              <a:rPr lang="cs-CZ" dirty="0"/>
              <a:t> najdete odkaz najdete čtenářskou lekci ke knize - </a:t>
            </a:r>
            <a:r>
              <a:rPr lang="cs-CZ" dirty="0">
                <a:hlinkClick r:id="rId2"/>
              </a:rPr>
              <a:t>https://new.ctenarskekluby.cz/storage/app/media//Lekce/Spocitej_hvezdy.pdf</a:t>
            </a:r>
            <a:r>
              <a:rPr lang="cs-CZ" dirty="0"/>
              <a:t> </a:t>
            </a:r>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83002" y="2087623"/>
            <a:ext cx="3371850" cy="3371850"/>
          </a:xfrm>
        </p:spPr>
      </p:pic>
    </p:spTree>
    <p:extLst>
      <p:ext uri="{BB962C8B-B14F-4D97-AF65-F5344CB8AC3E}">
        <p14:creationId xmlns:p14="http://schemas.microsoft.com/office/powerpoint/2010/main" val="406348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lačítka na starobylé pokladně">
            <a:extLst>
              <a:ext uri="{FF2B5EF4-FFF2-40B4-BE49-F238E27FC236}">
                <a16:creationId xmlns:a16="http://schemas.microsoft.com/office/drawing/2014/main" id="{470D1485-0770-6CDB-7999-172BF649ABA4}"/>
              </a:ext>
            </a:extLst>
          </p:cNvPr>
          <p:cNvPicPr>
            <a:picLocks noChangeAspect="1"/>
          </p:cNvPicPr>
          <p:nvPr/>
        </p:nvPicPr>
        <p:blipFill rotWithShape="1">
          <a:blip r:embed="rId2">
            <a:alphaModFix amt="50000"/>
            <a:grayscl/>
          </a:blip>
          <a:srcRect t="9654" r="-1" b="5756"/>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Nadpis 1">
            <a:extLst>
              <a:ext uri="{FF2B5EF4-FFF2-40B4-BE49-F238E27FC236}">
                <a16:creationId xmlns:a16="http://schemas.microsoft.com/office/drawing/2014/main" id="{CFD07138-5F0B-2C1C-5EAE-94ECBDAD9C6E}"/>
              </a:ext>
            </a:extLst>
          </p:cNvPr>
          <p:cNvSpPr>
            <a:spLocks noGrp="1"/>
          </p:cNvSpPr>
          <p:nvPr>
            <p:ph type="title"/>
          </p:nvPr>
        </p:nvSpPr>
        <p:spPr>
          <a:xfrm>
            <a:off x="1130271" y="1193800"/>
            <a:ext cx="3193050" cy="4699000"/>
          </a:xfrm>
        </p:spPr>
        <p:txBody>
          <a:bodyPr anchor="ctr">
            <a:normAutofit/>
          </a:bodyPr>
          <a:lstStyle/>
          <a:p>
            <a:r>
              <a:rPr lang="cs-CZ" dirty="0"/>
              <a:t>OBSAH PŘEDNÁŠKY </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BF059941-C794-BB2A-470F-F1652DDC6BD8}"/>
              </a:ext>
            </a:extLst>
          </p:cNvPr>
          <p:cNvSpPr>
            <a:spLocks noGrp="1"/>
          </p:cNvSpPr>
          <p:nvPr>
            <p:ph idx="1"/>
          </p:nvPr>
        </p:nvSpPr>
        <p:spPr>
          <a:xfrm>
            <a:off x="4976636" y="1193800"/>
            <a:ext cx="6085091" cy="4699000"/>
          </a:xfrm>
        </p:spPr>
        <p:txBody>
          <a:bodyPr anchor="ctr">
            <a:normAutofit/>
          </a:bodyPr>
          <a:lstStyle/>
          <a:p>
            <a:pPr>
              <a:lnSpc>
                <a:spcPct val="110000"/>
              </a:lnSpc>
            </a:pPr>
            <a:endParaRPr lang="cs-CZ" sz="1700" dirty="0"/>
          </a:p>
          <a:p>
            <a:pPr>
              <a:lnSpc>
                <a:spcPct val="110000"/>
              </a:lnSpc>
            </a:pPr>
            <a:r>
              <a:rPr lang="cs-CZ" sz="1700" dirty="0"/>
              <a:t>Obecný úvod k próze s dětským hrdinou </a:t>
            </a:r>
          </a:p>
          <a:p>
            <a:pPr>
              <a:lnSpc>
                <a:spcPct val="110000"/>
              </a:lnSpc>
            </a:pPr>
            <a:r>
              <a:rPr lang="cs-CZ" sz="1700" dirty="0"/>
              <a:t>Vybraná klasická díla světové a české prózy s dětským hrdinou</a:t>
            </a:r>
          </a:p>
          <a:p>
            <a:pPr>
              <a:lnSpc>
                <a:spcPct val="110000"/>
              </a:lnSpc>
            </a:pPr>
            <a:r>
              <a:rPr lang="cs-CZ" sz="1700" dirty="0"/>
              <a:t>s dětským hrdinou tematizace odlišnosti a jejího ne(přijetí)</a:t>
            </a:r>
          </a:p>
          <a:p>
            <a:pPr>
              <a:lnSpc>
                <a:spcPct val="110000"/>
              </a:lnSpc>
            </a:pPr>
            <a:r>
              <a:rPr lang="cs-CZ" sz="1700" dirty="0"/>
              <a:t>Tematizace klíčových lidských vlastností a důsledků jejich ztráty</a:t>
            </a:r>
          </a:p>
          <a:p>
            <a:pPr>
              <a:lnSpc>
                <a:spcPct val="110000"/>
              </a:lnSpc>
            </a:pPr>
            <a:r>
              <a:rPr lang="cs-CZ" sz="1700" dirty="0"/>
              <a:t>Téma holocaustu a války v próze pro děti</a:t>
            </a:r>
          </a:p>
          <a:p>
            <a:pPr>
              <a:lnSpc>
                <a:spcPct val="110000"/>
              </a:lnSpc>
            </a:pPr>
            <a:r>
              <a:rPr lang="cs-CZ" sz="1700" dirty="0"/>
              <a:t>Oblíbené prózy s dětským hrdinou z hlediska dětských čtenářů – cena F.  V. Suka – Hlasování dětí o nejoblíbenější knihu roku 2022</a:t>
            </a:r>
          </a:p>
          <a:p>
            <a:pPr>
              <a:lnSpc>
                <a:spcPct val="110000"/>
              </a:lnSpc>
            </a:pPr>
            <a:r>
              <a:rPr lang="cs-CZ" sz="1700" dirty="0"/>
              <a:t>Současná próza pro děti  - tři vybrané tituly </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31519528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cs-CZ" dirty="0"/>
              <a:t>Veronika Válková: Terezínské ghetto: tajemný vlak do neznáma </a:t>
            </a:r>
          </a:p>
        </p:txBody>
      </p:sp>
      <p:sp>
        <p:nvSpPr>
          <p:cNvPr id="3" name="Zástupný symbol pro obsah 2"/>
          <p:cNvSpPr>
            <a:spLocks noGrp="1"/>
          </p:cNvSpPr>
          <p:nvPr>
            <p:ph sz="half" idx="1"/>
          </p:nvPr>
        </p:nvSpPr>
        <p:spPr>
          <a:xfrm>
            <a:off x="1154953" y="2359742"/>
            <a:ext cx="7379447" cy="4277032"/>
          </a:xfrm>
        </p:spPr>
        <p:txBody>
          <a:bodyPr>
            <a:normAutofit/>
          </a:bodyPr>
          <a:lstStyle/>
          <a:p>
            <a:pPr marL="342900" lvl="1" indent="-342900"/>
            <a:r>
              <a:rPr lang="cs-CZ" dirty="0"/>
              <a:t>Již po šesté se Bára vydává na tajemnou výpravu do minulosti: kouzelný atlas ji totiž zanese mezi zdi židovského ghetta za 2. světové války. </a:t>
            </a:r>
          </a:p>
          <a:p>
            <a:pPr marL="342900" lvl="1" indent="-342900"/>
            <a:r>
              <a:rPr lang="cs-CZ" u="sng" dirty="0">
                <a:hlinkClick r:id="rId2" tooltip="Kouzelný atlas Putování časem / Dobrodružné výpravy do minulosti"/>
              </a:rPr>
              <a:t>Kouzelný atlas Putování časem / Dobrodružné výpravy do minulosti</a:t>
            </a:r>
            <a:r>
              <a:rPr lang="cs-CZ" dirty="0"/>
              <a:t> </a:t>
            </a:r>
            <a:r>
              <a:rPr lang="cs-CZ" i="1" dirty="0"/>
              <a:t>6.</a:t>
            </a:r>
          </a:p>
          <a:p>
            <a:pPr marL="342900" lvl="1" indent="-342900"/>
            <a:r>
              <a:rPr lang="cs-CZ" i="1" dirty="0"/>
              <a:t>Anotace: </a:t>
            </a:r>
            <a:r>
              <a:rPr lang="cs-CZ" dirty="0"/>
              <a:t>Kára s mrtvolami a divoká honička liduprázdnými ulicemi! Takhle hororovou noc Bára ještě nezažila. Na opuštěné půdě, kde se schovala, ji objeví Petr, od nějž se dozvídá, že se ocitla v židovském ghettu v roce 1944. Když Petr dostane povolávací lístek do transportu, rozhodne se Bára jet také. Přece tu nezůstane sama... </a:t>
            </a:r>
          </a:p>
          <a:p>
            <a:pPr marL="342900" lvl="1" indent="-342900"/>
            <a:r>
              <a:rPr lang="cs-CZ" dirty="0"/>
              <a:t>Ukázka ze začátku knihy je v </a:t>
            </a:r>
            <a:r>
              <a:rPr lang="cs-CZ" dirty="0" err="1"/>
              <a:t>Moodlu</a:t>
            </a:r>
            <a:endParaRPr lang="cs-CZ" dirty="0"/>
          </a:p>
          <a:p>
            <a:endParaRPr lang="cs-CZ"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68606" y="2232230"/>
            <a:ext cx="2220503" cy="3591990"/>
          </a:xfrm>
        </p:spPr>
      </p:pic>
    </p:spTree>
    <p:extLst>
      <p:ext uri="{BB962C8B-B14F-4D97-AF65-F5344CB8AC3E}">
        <p14:creationId xmlns:p14="http://schemas.microsoft.com/office/powerpoint/2010/main" val="309901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John </a:t>
            </a:r>
            <a:r>
              <a:rPr lang="cs-CZ" dirty="0" err="1"/>
              <a:t>Boyne</a:t>
            </a:r>
            <a:r>
              <a:rPr lang="cs-CZ" dirty="0"/>
              <a:t>: Chlapec v pruhovaném pyžamu (2006, BB art 2008)</a:t>
            </a:r>
          </a:p>
        </p:txBody>
      </p:sp>
      <p:sp>
        <p:nvSpPr>
          <p:cNvPr id="3" name="Zástupný symbol pro obsah 2"/>
          <p:cNvSpPr>
            <a:spLocks noGrp="1"/>
          </p:cNvSpPr>
          <p:nvPr>
            <p:ph sz="half" idx="1"/>
          </p:nvPr>
        </p:nvSpPr>
        <p:spPr>
          <a:xfrm>
            <a:off x="1154954" y="2113935"/>
            <a:ext cx="7005820" cy="4434349"/>
          </a:xfrm>
        </p:spPr>
        <p:txBody>
          <a:bodyPr>
            <a:normAutofit lnSpcReduction="10000"/>
          </a:bodyPr>
          <a:lstStyle/>
          <a:p>
            <a:r>
              <a:rPr lang="cs-CZ" dirty="0"/>
              <a:t>Tematika holocaustu</a:t>
            </a:r>
          </a:p>
          <a:p>
            <a:r>
              <a:rPr lang="cs-CZ" dirty="0"/>
              <a:t>Perspektiva hlavního hrdiny</a:t>
            </a:r>
          </a:p>
          <a:p>
            <a:r>
              <a:rPr lang="cs-CZ" dirty="0"/>
              <a:t>Příběh o osamělosti a nově nalezeném kamarádství Bruna a </a:t>
            </a:r>
            <a:r>
              <a:rPr lang="cs-CZ" dirty="0" err="1"/>
              <a:t>Šmuela</a:t>
            </a:r>
            <a:r>
              <a:rPr lang="cs-CZ" dirty="0"/>
              <a:t> je zasazen do kulis, kterým hlavní hrdinové nerozumějí, ale které mají na jejich životy fatální vliv </a:t>
            </a:r>
          </a:p>
          <a:p>
            <a:r>
              <a:rPr lang="cs-CZ" dirty="0"/>
              <a:t>Jednoduchý, přímočarý styl odpovídající jazyku a způsobu uvažování devítiletého dítěte, předpokládá ale čtenářovu znalost kontextu </a:t>
            </a:r>
          </a:p>
          <a:p>
            <a:r>
              <a:rPr lang="cs-CZ" dirty="0"/>
              <a:t>Dokud není dítě zatíženo předsudky, které získá od dospělých, nezná jeho přátelství omezení rasou nebo národností. </a:t>
            </a:r>
          </a:p>
          <a:p>
            <a:r>
              <a:rPr lang="cs-CZ" dirty="0"/>
              <a:t> </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76849" y="1991032"/>
            <a:ext cx="2926462" cy="4022725"/>
          </a:xfrm>
        </p:spPr>
      </p:pic>
    </p:spTree>
    <p:extLst>
      <p:ext uri="{BB962C8B-B14F-4D97-AF65-F5344CB8AC3E}">
        <p14:creationId xmlns:p14="http://schemas.microsoft.com/office/powerpoint/2010/main" val="1196116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dirty="0"/>
              <a:t>Michael </a:t>
            </a:r>
            <a:r>
              <a:rPr lang="cs-CZ" dirty="0" err="1"/>
              <a:t>Gruenbaum</a:t>
            </a:r>
            <a:r>
              <a:rPr lang="cs-CZ" dirty="0"/>
              <a:t>: Někde ještě svítí slunce </a:t>
            </a:r>
            <a:br>
              <a:rPr lang="cs-CZ" dirty="0"/>
            </a:br>
            <a:endParaRPr lang="cs-CZ" dirty="0"/>
          </a:p>
        </p:txBody>
      </p:sp>
      <p:sp>
        <p:nvSpPr>
          <p:cNvPr id="3" name="Zástupný symbol pro obsah 2"/>
          <p:cNvSpPr>
            <a:spLocks noGrp="1"/>
          </p:cNvSpPr>
          <p:nvPr>
            <p:ph sz="half" idx="1"/>
          </p:nvPr>
        </p:nvSpPr>
        <p:spPr/>
        <p:txBody>
          <a:bodyPr>
            <a:normAutofit fontScale="92500" lnSpcReduction="20000"/>
          </a:bodyPr>
          <a:lstStyle/>
          <a:p>
            <a:pPr marL="342900" lvl="1" indent="-342900"/>
            <a:r>
              <a:rPr lang="cs-CZ" sz="2400" dirty="0"/>
              <a:t>Paměti psané v první osobě přítomného času sledují očima mladého Michaela stále otřesnější vývoj událostí v nacisty okupovaném Československu mezi lety 1939-1945. Pro starší děti.</a:t>
            </a:r>
          </a:p>
          <a:p>
            <a:pPr marL="342900" lvl="1" indent="-342900"/>
            <a:r>
              <a:rPr lang="cs-CZ" sz="2400" dirty="0">
                <a:hlinkClick r:id="rId2"/>
              </a:rPr>
              <a:t>https://www.dlouhapuncocha.cz/eshop-nekde-jeste-sviti-slunce-detstvi-ve-stinu-holokaustu.html</a:t>
            </a:r>
            <a:r>
              <a:rPr lang="cs-CZ" sz="2400" dirty="0"/>
              <a:t> </a:t>
            </a:r>
          </a:p>
          <a:p>
            <a:endParaRPr lang="cs-CZ"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68919" y="2017713"/>
            <a:ext cx="2334187" cy="3441700"/>
          </a:xfrm>
        </p:spPr>
      </p:pic>
    </p:spTree>
    <p:extLst>
      <p:ext uri="{BB962C8B-B14F-4D97-AF65-F5344CB8AC3E}">
        <p14:creationId xmlns:p14="http://schemas.microsoft.com/office/powerpoint/2010/main" val="97604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František Tichý: Transport za věčnost (Praha: Baobab, 2017)</a:t>
            </a:r>
          </a:p>
        </p:txBody>
      </p:sp>
      <p:sp>
        <p:nvSpPr>
          <p:cNvPr id="3" name="Zástupný symbol pro obsah 2"/>
          <p:cNvSpPr>
            <a:spLocks noGrp="1"/>
          </p:cNvSpPr>
          <p:nvPr>
            <p:ph sz="half" idx="1"/>
          </p:nvPr>
        </p:nvSpPr>
        <p:spPr>
          <a:xfrm>
            <a:off x="344129" y="2084439"/>
            <a:ext cx="8455742" cy="4424515"/>
          </a:xfrm>
        </p:spPr>
        <p:txBody>
          <a:bodyPr>
            <a:normAutofit/>
          </a:bodyPr>
          <a:lstStyle/>
          <a:p>
            <a:r>
              <a:rPr lang="cs-CZ" dirty="0"/>
              <a:t>Vyprávění v 1. osobě </a:t>
            </a:r>
          </a:p>
          <a:p>
            <a:r>
              <a:rPr lang="cs-CZ" dirty="0"/>
              <a:t>Tematika holocaustu </a:t>
            </a:r>
          </a:p>
          <a:p>
            <a:r>
              <a:rPr lang="cs-CZ" dirty="0"/>
              <a:t>důraz kladený na autentičnost</a:t>
            </a:r>
          </a:p>
          <a:p>
            <a:r>
              <a:rPr lang="cs-CZ" dirty="0"/>
              <a:t>nečekaný nález rodinné korespondence muže popraveného gestapem a exkurze v terezínském ghettu podnítily Františka Tichého k napsání </a:t>
            </a:r>
            <a:r>
              <a:rPr lang="cs-CZ" dirty="0" err="1"/>
              <a:t>kníhy</a:t>
            </a:r>
            <a:r>
              <a:rPr lang="cs-CZ" dirty="0"/>
              <a:t>  </a:t>
            </a:r>
          </a:p>
          <a:p>
            <a:r>
              <a:rPr lang="cs-CZ" dirty="0"/>
              <a:t>Využil v ní autentické materiály (dopisy prastrýce, dr. Josefa Jana Kratochvíla, odsouzeného a popraveného za odbojovou činnost; reportáže a umělecké texty uveřejňované v časopise </a:t>
            </a:r>
            <a:r>
              <a:rPr lang="cs-CZ" i="1" dirty="0" err="1"/>
              <a:t>Vedem</a:t>
            </a:r>
            <a:r>
              <a:rPr lang="cs-CZ" dirty="0"/>
              <a:t>, který vydávaly terezínské děti; deníky Petra </a:t>
            </a:r>
            <a:r>
              <a:rPr lang="cs-CZ" dirty="0" err="1"/>
              <a:t>Ginze</a:t>
            </a:r>
            <a:r>
              <a:rPr lang="cs-CZ" dirty="0"/>
              <a:t>) a osudy skutečných postav doplnil osudy postav fiktivních.</a:t>
            </a:r>
          </a:p>
        </p:txBody>
      </p:sp>
      <p:pic>
        <p:nvPicPr>
          <p:cNvPr id="1026" name="Picture 2" descr="Transport za věčnost - František Tichý | Databáze kni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93161" y="2084439"/>
            <a:ext cx="2617908" cy="386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184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Deník Anne Frankové</a:t>
            </a:r>
          </a:p>
        </p:txBody>
      </p:sp>
      <p:sp>
        <p:nvSpPr>
          <p:cNvPr id="3" name="Zástupný symbol pro obsah 2"/>
          <p:cNvSpPr>
            <a:spLocks noGrp="1"/>
          </p:cNvSpPr>
          <p:nvPr>
            <p:ph sz="half" idx="1"/>
          </p:nvPr>
        </p:nvSpPr>
        <p:spPr>
          <a:xfrm>
            <a:off x="1154953" y="2084439"/>
            <a:ext cx="7172969" cy="4385187"/>
          </a:xfrm>
        </p:spPr>
        <p:txBody>
          <a:bodyPr>
            <a:normAutofit/>
          </a:bodyPr>
          <a:lstStyle/>
          <a:p>
            <a:pPr marL="342900" lvl="1" indent="-342900"/>
            <a:r>
              <a:rPr lang="cs-CZ" dirty="0"/>
              <a:t>Deníkové záznamy židovské dívky, která se za války ukrývala s rodiči, sestrou, manželi </a:t>
            </a:r>
            <a:r>
              <a:rPr lang="cs-CZ" dirty="0" err="1"/>
              <a:t>Pelsovými</a:t>
            </a:r>
            <a:r>
              <a:rPr lang="cs-CZ" dirty="0"/>
              <a:t> a jejich synem Peterem před nacisty ve skrýši starého domu na předměstí Amsterodamu.</a:t>
            </a:r>
          </a:p>
          <a:p>
            <a:pPr marL="342900" lvl="1" indent="-342900"/>
            <a:r>
              <a:rPr lang="cs-CZ" dirty="0"/>
              <a:t>Původní deník – verze A, přepracovaný deník – verze B; Otto Frank připravil z verze A </a:t>
            </a:r>
            <a:r>
              <a:rPr lang="cs-CZ" dirty="0" err="1"/>
              <a:t>a</a:t>
            </a:r>
            <a:r>
              <a:rPr lang="cs-CZ" dirty="0"/>
              <a:t> B zkrácenou třetí verzi C</a:t>
            </a:r>
          </a:p>
          <a:p>
            <a:pPr marL="342900" lvl="1" indent="-342900"/>
            <a:r>
              <a:rPr lang="cs-CZ" dirty="0"/>
              <a:t>V roce 2019 vyšel v českém překladu Deník pod titulem Zadní dům </a:t>
            </a:r>
            <a:r>
              <a:rPr lang="cs-CZ" dirty="0">
                <a:sym typeface="Wingdings" panose="05000000000000000000" pitchFamily="2" charset="2"/>
              </a:rPr>
              <a:t> </a:t>
            </a:r>
            <a:r>
              <a:rPr lang="cs-CZ" dirty="0" err="1"/>
              <a:t>Mirjam</a:t>
            </a:r>
            <a:r>
              <a:rPr lang="cs-CZ" dirty="0"/>
              <a:t> </a:t>
            </a:r>
            <a:r>
              <a:rPr lang="cs-CZ" dirty="0" err="1"/>
              <a:t>Presslerová</a:t>
            </a:r>
            <a:r>
              <a:rPr lang="cs-CZ" dirty="0"/>
              <a:t> převzala Frankův výběr záznamů z verze C a doplnila jej pasážemi z deníkových verzí A </a:t>
            </a:r>
            <a:r>
              <a:rPr lang="cs-CZ" dirty="0" err="1"/>
              <a:t>a</a:t>
            </a:r>
            <a:r>
              <a:rPr lang="cs-CZ" dirty="0"/>
              <a:t> B. </a:t>
            </a:r>
          </a:p>
          <a:p>
            <a:pPr marL="342900" lvl="1" indent="-342900"/>
            <a:r>
              <a:rPr lang="cs-CZ" dirty="0"/>
              <a:t>Deník v dopisech 12. červen 1942 – 1. srpen 1944</a:t>
            </a:r>
          </a:p>
          <a:p>
            <a:pPr marL="342900" lvl="1" indent="-342900"/>
            <a:r>
              <a:rPr lang="cs-CZ" dirty="0"/>
              <a:t>Komiksové vydání: </a:t>
            </a:r>
            <a:r>
              <a:rPr lang="cs-CZ" dirty="0" err="1"/>
              <a:t>Ari</a:t>
            </a:r>
            <a:r>
              <a:rPr lang="cs-CZ" dirty="0"/>
              <a:t> </a:t>
            </a:r>
            <a:r>
              <a:rPr lang="cs-CZ" dirty="0" err="1"/>
              <a:t>Folman</a:t>
            </a:r>
            <a:r>
              <a:rPr lang="cs-CZ" dirty="0"/>
              <a:t> a David </a:t>
            </a:r>
            <a:r>
              <a:rPr lang="cs-CZ" dirty="0" err="1"/>
              <a:t>Polonski</a:t>
            </a:r>
            <a:r>
              <a:rPr lang="cs-CZ" dirty="0"/>
              <a:t> (Triáda, 2017) </a:t>
            </a:r>
          </a:p>
          <a:p>
            <a:pPr marL="342900" lvl="1" indent="-342900"/>
            <a:endParaRPr lang="cs-CZ" dirty="0"/>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47650" y="2084439"/>
            <a:ext cx="2846260" cy="3722907"/>
          </a:xfrm>
        </p:spPr>
      </p:pic>
    </p:spTree>
    <p:extLst>
      <p:ext uri="{BB962C8B-B14F-4D97-AF65-F5344CB8AC3E}">
        <p14:creationId xmlns:p14="http://schemas.microsoft.com/office/powerpoint/2010/main" val="2759158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DAE7A-4E55-E98F-9E1E-6B09BC6B2CC3}"/>
              </a:ext>
            </a:extLst>
          </p:cNvPr>
          <p:cNvSpPr>
            <a:spLocks noGrp="1"/>
          </p:cNvSpPr>
          <p:nvPr>
            <p:ph type="title"/>
          </p:nvPr>
        </p:nvSpPr>
        <p:spPr/>
        <p:txBody>
          <a:bodyPr/>
          <a:lstStyle/>
          <a:p>
            <a:r>
              <a:rPr lang="cs-CZ" dirty="0"/>
              <a:t>Kniha dětského srdce </a:t>
            </a:r>
          </a:p>
        </p:txBody>
      </p:sp>
      <p:sp>
        <p:nvSpPr>
          <p:cNvPr id="3" name="Zástupný obsah 2">
            <a:extLst>
              <a:ext uri="{FF2B5EF4-FFF2-40B4-BE49-F238E27FC236}">
                <a16:creationId xmlns:a16="http://schemas.microsoft.com/office/drawing/2014/main" id="{128E67E0-4EF9-11A7-0C1F-829DCBFAE320}"/>
              </a:ext>
            </a:extLst>
          </p:cNvPr>
          <p:cNvSpPr>
            <a:spLocks noGrp="1"/>
          </p:cNvSpPr>
          <p:nvPr>
            <p:ph sz="half" idx="1"/>
          </p:nvPr>
        </p:nvSpPr>
        <p:spPr/>
        <p:txBody>
          <a:bodyPr/>
          <a:lstStyle/>
          <a:p>
            <a:r>
              <a:rPr lang="cs-CZ" dirty="0"/>
              <a:t>2022: </a:t>
            </a:r>
            <a:r>
              <a:rPr lang="cs-CZ" dirty="0">
                <a:hlinkClick r:id="rId2"/>
              </a:rPr>
              <a:t>https://www.npmk.cz/sites/default/files/2023/Dokumenty/Dvacet%20nej%C4%8Dten%C4%9Bj%C5%A1%C3%ADch%20knih%20roku%202022.pdf</a:t>
            </a:r>
            <a:r>
              <a:rPr lang="cs-CZ" dirty="0"/>
              <a:t> </a:t>
            </a:r>
          </a:p>
          <a:p>
            <a:endParaRPr lang="cs-CZ" dirty="0"/>
          </a:p>
          <a:p>
            <a:r>
              <a:rPr lang="cs-CZ" dirty="0"/>
              <a:t>Jaká je skladba knih, které děti oceňují, a které knihy se do výběru dostaly?</a:t>
            </a:r>
          </a:p>
        </p:txBody>
      </p:sp>
      <p:sp>
        <p:nvSpPr>
          <p:cNvPr id="4" name="Zástupný obsah 3">
            <a:extLst>
              <a:ext uri="{FF2B5EF4-FFF2-40B4-BE49-F238E27FC236}">
                <a16:creationId xmlns:a16="http://schemas.microsoft.com/office/drawing/2014/main" id="{09839DDF-F71F-A558-1179-C3335CB81693}"/>
              </a:ext>
            </a:extLst>
          </p:cNvPr>
          <p:cNvSpPr>
            <a:spLocks noGrp="1"/>
          </p:cNvSpPr>
          <p:nvPr>
            <p:ph sz="half" idx="2"/>
          </p:nvPr>
        </p:nvSpPr>
        <p:spPr/>
        <p:txBody>
          <a:bodyPr/>
          <a:lstStyle/>
          <a:p>
            <a:r>
              <a:rPr lang="cs-CZ" dirty="0"/>
              <a:t>Výsledky za rok 2023 budou už brzy zveřejněny zde: </a:t>
            </a:r>
            <a:r>
              <a:rPr lang="cs-CZ" dirty="0">
                <a:hlinkClick r:id="rId3"/>
              </a:rPr>
              <a:t>https://www.npmk.cz/knihovna/sukova-knihovna/suk-cteme-vsichni/predchozi-rocniky-0</a:t>
            </a:r>
            <a:r>
              <a:rPr lang="cs-CZ" dirty="0"/>
              <a:t> </a:t>
            </a:r>
          </a:p>
        </p:txBody>
      </p:sp>
    </p:spTree>
    <p:extLst>
      <p:ext uri="{BB962C8B-B14F-4D97-AF65-F5344CB8AC3E}">
        <p14:creationId xmlns:p14="http://schemas.microsoft.com/office/powerpoint/2010/main" val="3170257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0B3B9-95AC-53F6-62D2-D7C61DC4299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6A046DE-3E8E-0734-7AB5-1A76B9E87A73}"/>
              </a:ext>
            </a:extLst>
          </p:cNvPr>
          <p:cNvSpPr>
            <a:spLocks noGrp="1"/>
          </p:cNvSpPr>
          <p:nvPr>
            <p:ph type="title"/>
          </p:nvPr>
        </p:nvSpPr>
        <p:spPr/>
        <p:txBody>
          <a:bodyPr/>
          <a:lstStyle/>
          <a:p>
            <a:r>
              <a:rPr lang="cs-CZ" dirty="0"/>
              <a:t>Současná próza pro děti </a:t>
            </a:r>
          </a:p>
        </p:txBody>
      </p:sp>
      <p:sp>
        <p:nvSpPr>
          <p:cNvPr id="3" name="Zástupný obsah 2">
            <a:extLst>
              <a:ext uri="{FF2B5EF4-FFF2-40B4-BE49-F238E27FC236}">
                <a16:creationId xmlns:a16="http://schemas.microsoft.com/office/drawing/2014/main" id="{26CFC4A0-DA4B-285A-B8C0-1AA28F0FB14B}"/>
              </a:ext>
            </a:extLst>
          </p:cNvPr>
          <p:cNvSpPr>
            <a:spLocks noGrp="1"/>
          </p:cNvSpPr>
          <p:nvPr>
            <p:ph idx="1"/>
          </p:nvPr>
        </p:nvSpPr>
        <p:spPr/>
        <p:txBody>
          <a:bodyPr/>
          <a:lstStyle/>
          <a:p>
            <a:r>
              <a:rPr lang="cs-CZ" dirty="0"/>
              <a:t>Petra Braunová: Nejhorší den v životě třeťáka Filipa L. (2011, 2018)</a:t>
            </a:r>
          </a:p>
          <a:p>
            <a:endParaRPr lang="cs-CZ" dirty="0"/>
          </a:p>
          <a:p>
            <a:r>
              <a:rPr lang="cs-CZ" dirty="0"/>
              <a:t>Zlatá stuha 2023 – nominace </a:t>
            </a:r>
          </a:p>
          <a:p>
            <a:r>
              <a:rPr lang="cs-CZ" dirty="0"/>
              <a:t>Jana Šrámková – </a:t>
            </a:r>
            <a:r>
              <a:rPr lang="cs-CZ" dirty="0" err="1"/>
              <a:t>Fánek</a:t>
            </a:r>
            <a:r>
              <a:rPr lang="cs-CZ" dirty="0"/>
              <a:t> </a:t>
            </a:r>
            <a:r>
              <a:rPr lang="cs-CZ" dirty="0" err="1"/>
              <a:t>hvězdoplavec</a:t>
            </a:r>
            <a:r>
              <a:rPr lang="cs-CZ" dirty="0"/>
              <a:t> </a:t>
            </a:r>
          </a:p>
          <a:p>
            <a:r>
              <a:rPr lang="cs-CZ" dirty="0"/>
              <a:t>Olga Stehlíková – </a:t>
            </a:r>
            <a:r>
              <a:rPr lang="cs-CZ" dirty="0" err="1"/>
              <a:t>Mojenka</a:t>
            </a:r>
            <a:r>
              <a:rPr lang="cs-CZ" dirty="0"/>
              <a:t> </a:t>
            </a:r>
          </a:p>
        </p:txBody>
      </p:sp>
    </p:spTree>
    <p:extLst>
      <p:ext uri="{BB962C8B-B14F-4D97-AF65-F5344CB8AC3E}">
        <p14:creationId xmlns:p14="http://schemas.microsoft.com/office/powerpoint/2010/main" val="365722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44225-4CEE-98E3-B816-CAA7B279EDF1}"/>
              </a:ext>
            </a:extLst>
          </p:cNvPr>
          <p:cNvSpPr>
            <a:spLocks noGrp="1"/>
          </p:cNvSpPr>
          <p:nvPr>
            <p:ph type="title"/>
          </p:nvPr>
        </p:nvSpPr>
        <p:spPr>
          <a:xfrm>
            <a:off x="1451579" y="804519"/>
            <a:ext cx="9603275" cy="1049235"/>
          </a:xfrm>
        </p:spPr>
        <p:txBody>
          <a:bodyPr>
            <a:normAutofit/>
          </a:bodyPr>
          <a:lstStyle/>
          <a:p>
            <a:r>
              <a:rPr lang="cs-CZ" dirty="0"/>
              <a:t>Petra </a:t>
            </a:r>
            <a:r>
              <a:rPr lang="cs-CZ" dirty="0" err="1"/>
              <a:t>braunová</a:t>
            </a:r>
            <a:r>
              <a:rPr lang="cs-CZ" dirty="0"/>
              <a:t>: Nejhorší den v životě třeťáka </a:t>
            </a:r>
            <a:r>
              <a:rPr lang="cs-CZ" dirty="0" err="1"/>
              <a:t>filipa</a:t>
            </a:r>
            <a:r>
              <a:rPr lang="cs-CZ" dirty="0"/>
              <a:t> l. (Albatros, 2018)</a:t>
            </a:r>
          </a:p>
        </p:txBody>
      </p:sp>
      <p:sp>
        <p:nvSpPr>
          <p:cNvPr id="3097" name="Content Placeholder 3079">
            <a:extLst>
              <a:ext uri="{FF2B5EF4-FFF2-40B4-BE49-F238E27FC236}">
                <a16:creationId xmlns:a16="http://schemas.microsoft.com/office/drawing/2014/main" id="{85ED9D1A-7076-C49D-C795-DF1D7A56014C}"/>
              </a:ext>
            </a:extLst>
          </p:cNvPr>
          <p:cNvSpPr>
            <a:spLocks noGrp="1"/>
          </p:cNvSpPr>
          <p:nvPr>
            <p:ph idx="1"/>
          </p:nvPr>
        </p:nvSpPr>
        <p:spPr>
          <a:xfrm>
            <a:off x="1451579" y="2015734"/>
            <a:ext cx="5622284" cy="3450613"/>
          </a:xfrm>
        </p:spPr>
        <p:txBody>
          <a:bodyPr>
            <a:normAutofit/>
          </a:bodyPr>
          <a:lstStyle/>
          <a:p>
            <a:r>
              <a:rPr lang="cs-CZ" b="0" i="0" dirty="0">
                <a:solidFill>
                  <a:srgbClr val="212063"/>
                </a:solidFill>
                <a:effectLst/>
                <a:latin typeface="Arial" panose="020B0604020202020204" pitchFamily="34" charset="0"/>
              </a:rPr>
              <a:t>Autorka nenásilně zakomponovala do děje otázky a odpovědi života, vztahy mezi dětmi i dospělými, pocity, problémy i jejich řešení.</a:t>
            </a:r>
            <a:endParaRPr lang="cs-CZ" dirty="0"/>
          </a:p>
          <a:p>
            <a:r>
              <a:rPr lang="cs-CZ" dirty="0"/>
              <a:t>Ukázka – viz příloha v </a:t>
            </a:r>
            <a:r>
              <a:rPr lang="cs-CZ" dirty="0" err="1"/>
              <a:t>Moodlu</a:t>
            </a:r>
            <a:r>
              <a:rPr lang="cs-CZ" dirty="0"/>
              <a:t> </a:t>
            </a:r>
            <a:endParaRPr lang="en-US" dirty="0"/>
          </a:p>
        </p:txBody>
      </p:sp>
      <p:pic>
        <p:nvPicPr>
          <p:cNvPr id="3076" name="Picture 4" descr="Nejhorší den v životě třeťáka Filipa L.">
            <a:extLst>
              <a:ext uri="{FF2B5EF4-FFF2-40B4-BE49-F238E27FC236}">
                <a16:creationId xmlns:a16="http://schemas.microsoft.com/office/drawing/2014/main" id="{E43D67A4-C8A2-559B-87CF-FB883DC4B7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79529" y="2015734"/>
            <a:ext cx="2449935" cy="345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0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7" name="Straight Connector 205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9FABC385-4819-27F1-77EB-F6D47C7B47A9}"/>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cs-CZ" dirty="0"/>
              <a:t>Olga </a:t>
            </a:r>
            <a:r>
              <a:rPr lang="cs-CZ" dirty="0" err="1"/>
              <a:t>stehlíková</a:t>
            </a:r>
            <a:r>
              <a:rPr lang="cs-CZ" dirty="0"/>
              <a:t> – </a:t>
            </a:r>
            <a:r>
              <a:rPr lang="cs-CZ" dirty="0" err="1"/>
              <a:t>mojenka</a:t>
            </a:r>
            <a:r>
              <a:rPr lang="cs-CZ" dirty="0"/>
              <a:t> (2022) </a:t>
            </a:r>
            <a:endParaRPr lang="en-US" dirty="0"/>
          </a:p>
        </p:txBody>
      </p:sp>
      <p:sp>
        <p:nvSpPr>
          <p:cNvPr id="2059" name="Rectangle 205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extovéPole 4">
            <a:extLst>
              <a:ext uri="{FF2B5EF4-FFF2-40B4-BE49-F238E27FC236}">
                <a16:creationId xmlns:a16="http://schemas.microsoft.com/office/drawing/2014/main" id="{3E9CA144-AF32-A812-F7FA-D163681F0402}"/>
              </a:ext>
            </a:extLst>
          </p:cNvPr>
          <p:cNvSpPr txBox="1"/>
          <p:nvPr/>
        </p:nvSpPr>
        <p:spPr>
          <a:xfrm>
            <a:off x="1451581" y="2015732"/>
            <a:ext cx="5352342" cy="3450613"/>
          </a:xfrm>
          <a:prstGeom prst="rect">
            <a:avLst/>
          </a:prstGeom>
        </p:spPr>
        <p:txBody>
          <a:bodyPr vert="horz" lIns="91440" tIns="45720" rIns="91440" bIns="45720" rtlCol="0" anchor="t">
            <a:noAutofit/>
          </a:bodyPr>
          <a:lstStyle/>
          <a:p>
            <a:pPr indent="-228600">
              <a:lnSpc>
                <a:spcPct val="110000"/>
              </a:lnSpc>
              <a:spcAft>
                <a:spcPts val="600"/>
              </a:spcAft>
              <a:buClr>
                <a:schemeClr val="accent1"/>
              </a:buClr>
              <a:buSzPct val="100000"/>
              <a:buFont typeface="Arial" panose="020B0604020202020204" pitchFamily="34" charset="0"/>
              <a:buChar char="•"/>
            </a:pPr>
            <a:r>
              <a:rPr lang="en-US" sz="1600" dirty="0"/>
              <a:t>„</a:t>
            </a:r>
            <a:r>
              <a:rPr lang="en-US" sz="1600" dirty="0" err="1"/>
              <a:t>Jmenuju</a:t>
            </a:r>
            <a:r>
              <a:rPr lang="en-US" sz="1600" dirty="0"/>
              <a:t> se </a:t>
            </a:r>
            <a:r>
              <a:rPr lang="en-US" sz="1600" dirty="0" err="1"/>
              <a:t>Magdaléna</a:t>
            </a:r>
            <a:r>
              <a:rPr lang="en-US" sz="1600" dirty="0"/>
              <a:t>. Z toho </a:t>
            </a:r>
            <a:r>
              <a:rPr lang="en-US" sz="1600" dirty="0" err="1"/>
              <a:t>jména</a:t>
            </a:r>
            <a:r>
              <a:rPr lang="en-US" sz="1600" dirty="0"/>
              <a:t> </a:t>
            </a:r>
            <a:r>
              <a:rPr lang="en-US" sz="1600" dirty="0" err="1"/>
              <a:t>můžete</a:t>
            </a:r>
            <a:r>
              <a:rPr lang="en-US" sz="1600" dirty="0"/>
              <a:t> </a:t>
            </a:r>
            <a:r>
              <a:rPr lang="en-US" sz="1600" dirty="0" err="1"/>
              <a:t>udělat</a:t>
            </a:r>
            <a:r>
              <a:rPr lang="en-US" sz="1600" dirty="0"/>
              <a:t> </a:t>
            </a:r>
            <a:r>
              <a:rPr lang="en-US" sz="1600" dirty="0" err="1"/>
              <a:t>Majdu</a:t>
            </a:r>
            <a:r>
              <a:rPr lang="en-US" sz="1600" dirty="0"/>
              <a:t> </a:t>
            </a:r>
            <a:r>
              <a:rPr lang="en-US" sz="1600" dirty="0" err="1"/>
              <a:t>nebo</a:t>
            </a:r>
            <a:r>
              <a:rPr lang="en-US" sz="1600" dirty="0"/>
              <a:t> </a:t>
            </a:r>
            <a:r>
              <a:rPr lang="en-US" sz="1600" dirty="0" err="1"/>
              <a:t>Madlu</a:t>
            </a:r>
            <a:r>
              <a:rPr lang="en-US" sz="1600" dirty="0"/>
              <a:t> </a:t>
            </a:r>
            <a:r>
              <a:rPr lang="en-US" sz="1600" dirty="0" err="1"/>
              <a:t>nebo</a:t>
            </a:r>
            <a:r>
              <a:rPr lang="en-US" sz="1600" dirty="0"/>
              <a:t> </a:t>
            </a:r>
            <a:r>
              <a:rPr lang="en-US" sz="1600" dirty="0" err="1"/>
              <a:t>Majdalenku</a:t>
            </a:r>
            <a:r>
              <a:rPr lang="en-US" sz="1600" dirty="0"/>
              <a:t> – a </a:t>
            </a:r>
            <a:r>
              <a:rPr lang="en-US" sz="1600" dirty="0" err="1"/>
              <a:t>všechny</a:t>
            </a:r>
            <a:r>
              <a:rPr lang="en-US" sz="1600" dirty="0"/>
              <a:t> </a:t>
            </a:r>
            <a:r>
              <a:rPr lang="en-US" sz="1600" dirty="0" err="1"/>
              <a:t>tyhle</a:t>
            </a:r>
            <a:r>
              <a:rPr lang="en-US" sz="1600" dirty="0"/>
              <a:t> </a:t>
            </a:r>
            <a:r>
              <a:rPr lang="en-US" sz="1600" dirty="0" err="1"/>
              <a:t>možnosti</a:t>
            </a:r>
            <a:r>
              <a:rPr lang="en-US" sz="1600" dirty="0"/>
              <a:t> mi </a:t>
            </a:r>
            <a:r>
              <a:rPr lang="en-US" sz="1600" dirty="0" err="1"/>
              <a:t>připadají</a:t>
            </a:r>
            <a:r>
              <a:rPr lang="en-US" sz="1600" dirty="0"/>
              <a:t> </a:t>
            </a:r>
            <a:r>
              <a:rPr lang="en-US" sz="1600" dirty="0" err="1"/>
              <a:t>blbý</a:t>
            </a:r>
            <a:r>
              <a:rPr lang="en-US" sz="1600" dirty="0"/>
              <a:t>. </a:t>
            </a:r>
            <a:r>
              <a:rPr lang="en-US" sz="1600" dirty="0" err="1"/>
              <a:t>Maminka</a:t>
            </a:r>
            <a:r>
              <a:rPr lang="en-US" sz="1600" dirty="0"/>
              <a:t> mi </a:t>
            </a:r>
            <a:r>
              <a:rPr lang="en-US" sz="1600" dirty="0" err="1"/>
              <a:t>říká</a:t>
            </a:r>
            <a:r>
              <a:rPr lang="en-US" sz="1600" dirty="0"/>
              <a:t> </a:t>
            </a:r>
            <a:r>
              <a:rPr lang="en-US" sz="1600" dirty="0" err="1"/>
              <a:t>Mojenko</a:t>
            </a:r>
            <a:r>
              <a:rPr lang="en-US" sz="1600" dirty="0"/>
              <a:t>. „Ty </a:t>
            </a:r>
            <a:r>
              <a:rPr lang="en-US" sz="1600" dirty="0" err="1"/>
              <a:t>jsi</a:t>
            </a:r>
            <a:r>
              <a:rPr lang="en-US" sz="1600" dirty="0"/>
              <a:t> </a:t>
            </a:r>
            <a:r>
              <a:rPr lang="en-US" sz="1600" dirty="0" err="1"/>
              <a:t>taková</a:t>
            </a:r>
            <a:r>
              <a:rPr lang="en-US" sz="1600" dirty="0"/>
              <a:t> </a:t>
            </a:r>
            <a:r>
              <a:rPr lang="en-US" sz="1600" dirty="0" err="1"/>
              <a:t>moje</a:t>
            </a:r>
            <a:r>
              <a:rPr lang="en-US" sz="1600" dirty="0"/>
              <a:t> </a:t>
            </a:r>
            <a:r>
              <a:rPr lang="en-US" sz="1600" dirty="0" err="1"/>
              <a:t>Mojenka</a:t>
            </a:r>
            <a:r>
              <a:rPr lang="en-US" sz="1600" dirty="0"/>
              <a:t>,“ </a:t>
            </a:r>
            <a:r>
              <a:rPr lang="en-US" sz="1600" dirty="0" err="1"/>
              <a:t>řekne</a:t>
            </a:r>
            <a:r>
              <a:rPr lang="en-US" sz="1600" dirty="0"/>
              <a:t> mi </a:t>
            </a:r>
            <a:r>
              <a:rPr lang="en-US" sz="1600" dirty="0" err="1"/>
              <a:t>vždycky</a:t>
            </a:r>
            <a:r>
              <a:rPr lang="en-US" sz="1600" dirty="0"/>
              <a:t> a </a:t>
            </a:r>
            <a:r>
              <a:rPr lang="en-US" sz="1600" dirty="0" err="1"/>
              <a:t>pak</a:t>
            </a:r>
            <a:r>
              <a:rPr lang="en-US" sz="1600" dirty="0"/>
              <a:t> </a:t>
            </a:r>
            <a:r>
              <a:rPr lang="en-US" sz="1600" dirty="0" err="1"/>
              <a:t>mě</a:t>
            </a:r>
            <a:r>
              <a:rPr lang="en-US" sz="1600" dirty="0"/>
              <a:t> </a:t>
            </a:r>
            <a:r>
              <a:rPr lang="en-US" sz="1600" dirty="0" err="1"/>
              <a:t>obejme</a:t>
            </a:r>
            <a:r>
              <a:rPr lang="en-US" sz="1600" dirty="0"/>
              <a:t>. Moje </a:t>
            </a:r>
            <a:r>
              <a:rPr lang="en-US" sz="1600" dirty="0" err="1"/>
              <a:t>maminka</a:t>
            </a:r>
            <a:r>
              <a:rPr lang="en-US" sz="1600" dirty="0"/>
              <a:t> je taky </a:t>
            </a:r>
            <a:r>
              <a:rPr lang="en-US" sz="1600" dirty="0" err="1"/>
              <a:t>taková</a:t>
            </a:r>
            <a:r>
              <a:rPr lang="en-US" sz="1600" dirty="0"/>
              <a:t> </a:t>
            </a:r>
            <a:r>
              <a:rPr lang="en-US" sz="1600" dirty="0" err="1"/>
              <a:t>Mojenka</a:t>
            </a:r>
            <a:r>
              <a:rPr lang="en-US" sz="1600" dirty="0"/>
              <a:t>, </a:t>
            </a:r>
            <a:r>
              <a:rPr lang="en-US" sz="1600" dirty="0" err="1"/>
              <a:t>jako</a:t>
            </a:r>
            <a:r>
              <a:rPr lang="en-US" sz="1600" dirty="0"/>
              <a:t> </a:t>
            </a:r>
            <a:r>
              <a:rPr lang="en-US" sz="1600" dirty="0" err="1"/>
              <a:t>že</a:t>
            </a:r>
            <a:r>
              <a:rPr lang="en-US" sz="1600" dirty="0"/>
              <a:t> </a:t>
            </a:r>
            <a:r>
              <a:rPr lang="en-US" sz="1600" dirty="0" err="1"/>
              <a:t>jenom</a:t>
            </a:r>
            <a:r>
              <a:rPr lang="en-US" sz="1600" dirty="0"/>
              <a:t> </a:t>
            </a:r>
            <a:r>
              <a:rPr lang="en-US" sz="1600" dirty="0" err="1"/>
              <a:t>moje</a:t>
            </a:r>
            <a:r>
              <a:rPr lang="en-US" sz="1600" dirty="0"/>
              <a:t>, ale </a:t>
            </a:r>
            <a:r>
              <a:rPr lang="en-US" sz="1600" dirty="0" err="1"/>
              <a:t>říkám</a:t>
            </a:r>
            <a:r>
              <a:rPr lang="en-US" sz="1600" dirty="0"/>
              <a:t> </a:t>
            </a:r>
            <a:r>
              <a:rPr lang="en-US" sz="1600" dirty="0" err="1"/>
              <a:t>jí</a:t>
            </a:r>
            <a:r>
              <a:rPr lang="en-US" sz="1600" dirty="0"/>
              <a:t> mami. </a:t>
            </a:r>
            <a:r>
              <a:rPr lang="en-US" sz="1600" dirty="0" err="1"/>
              <a:t>Žádný</a:t>
            </a:r>
            <a:r>
              <a:rPr lang="en-US" sz="1600" dirty="0"/>
              <a:t> </a:t>
            </a:r>
            <a:r>
              <a:rPr lang="en-US" sz="1600" dirty="0" err="1"/>
              <a:t>sourozence</a:t>
            </a:r>
            <a:r>
              <a:rPr lang="en-US" sz="1600" dirty="0"/>
              <a:t> </a:t>
            </a:r>
            <a:r>
              <a:rPr lang="en-US" sz="1600" dirty="0" err="1"/>
              <a:t>nemám</a:t>
            </a:r>
            <a:r>
              <a:rPr lang="en-US" sz="1600" dirty="0"/>
              <a:t>. </a:t>
            </a:r>
            <a:r>
              <a:rPr lang="en-US" sz="1600" dirty="0" err="1"/>
              <a:t>Kromě</a:t>
            </a:r>
            <a:r>
              <a:rPr lang="en-US" sz="1600" dirty="0"/>
              <a:t> </a:t>
            </a:r>
            <a:r>
              <a:rPr lang="en-US" sz="1600" dirty="0" err="1"/>
              <a:t>táty</a:t>
            </a:r>
            <a:r>
              <a:rPr lang="en-US" sz="1600" dirty="0"/>
              <a:t> </a:t>
            </a:r>
            <a:r>
              <a:rPr lang="en-US" sz="1600" dirty="0" err="1"/>
              <a:t>mám</a:t>
            </a:r>
            <a:r>
              <a:rPr lang="en-US" sz="1600" dirty="0"/>
              <a:t> </a:t>
            </a:r>
            <a:r>
              <a:rPr lang="en-US" sz="1600" dirty="0" err="1"/>
              <a:t>ještě</a:t>
            </a:r>
            <a:r>
              <a:rPr lang="en-US" sz="1600" dirty="0"/>
              <a:t> </a:t>
            </a:r>
            <a:r>
              <a:rPr lang="en-US" sz="1600" dirty="0" err="1"/>
              <a:t>babičku</a:t>
            </a:r>
            <a:r>
              <a:rPr lang="en-US" sz="1600" dirty="0"/>
              <a:t> a </a:t>
            </a:r>
            <a:r>
              <a:rPr lang="en-US" sz="1600" dirty="0" err="1"/>
              <a:t>dědu</a:t>
            </a:r>
            <a:r>
              <a:rPr lang="en-US" sz="1600" dirty="0"/>
              <a:t>, ale </a:t>
            </a:r>
            <a:r>
              <a:rPr lang="en-US" sz="1600" dirty="0" err="1"/>
              <a:t>ti</a:t>
            </a:r>
            <a:r>
              <a:rPr lang="en-US" sz="1600" dirty="0"/>
              <a:t> </a:t>
            </a:r>
            <a:r>
              <a:rPr lang="en-US" sz="1600" dirty="0" err="1"/>
              <a:t>bydlí</a:t>
            </a:r>
            <a:r>
              <a:rPr lang="en-US" sz="1600" dirty="0"/>
              <a:t> </a:t>
            </a:r>
            <a:r>
              <a:rPr lang="en-US" sz="1600" dirty="0" err="1"/>
              <a:t>na</a:t>
            </a:r>
            <a:r>
              <a:rPr lang="en-US" sz="1600" dirty="0"/>
              <a:t> </a:t>
            </a:r>
            <a:r>
              <a:rPr lang="en-US" sz="1600" dirty="0" err="1"/>
              <a:t>vesnici</a:t>
            </a:r>
            <a:r>
              <a:rPr lang="en-US" sz="1600" dirty="0"/>
              <a:t>, </a:t>
            </a:r>
            <a:r>
              <a:rPr lang="en-US" sz="1600" dirty="0" err="1"/>
              <a:t>zatímco</a:t>
            </a:r>
            <a:r>
              <a:rPr lang="en-US" sz="1600" dirty="0"/>
              <a:t> my </a:t>
            </a:r>
            <a:r>
              <a:rPr lang="en-US" sz="1600" dirty="0" err="1"/>
              <a:t>jsme</a:t>
            </a:r>
            <a:r>
              <a:rPr lang="en-US" sz="1600" dirty="0"/>
              <a:t> </a:t>
            </a:r>
            <a:r>
              <a:rPr lang="en-US" sz="1600" dirty="0" err="1"/>
              <a:t>trochu</a:t>
            </a:r>
            <a:r>
              <a:rPr lang="en-US" sz="1600" dirty="0"/>
              <a:t> z </a:t>
            </a:r>
            <a:r>
              <a:rPr lang="en-US" sz="1600" dirty="0" err="1"/>
              <a:t>Prahy</a:t>
            </a:r>
            <a:r>
              <a:rPr lang="en-US" sz="1600" dirty="0"/>
              <a:t>. Ale </a:t>
            </a:r>
            <a:r>
              <a:rPr lang="en-US" sz="1600" dirty="0" err="1"/>
              <a:t>já</a:t>
            </a:r>
            <a:r>
              <a:rPr lang="en-US" sz="1600" dirty="0"/>
              <a:t> </a:t>
            </a:r>
            <a:r>
              <a:rPr lang="en-US" sz="1600" dirty="0" err="1"/>
              <a:t>stejně</a:t>
            </a:r>
            <a:r>
              <a:rPr lang="en-US" sz="1600" dirty="0"/>
              <a:t> </a:t>
            </a:r>
            <a:r>
              <a:rPr lang="en-US" sz="1600" dirty="0" err="1"/>
              <a:t>radši</a:t>
            </a:r>
            <a:r>
              <a:rPr lang="en-US" sz="1600" dirty="0"/>
              <a:t> </a:t>
            </a:r>
            <a:r>
              <a:rPr lang="en-US" sz="1600" dirty="0" err="1"/>
              <a:t>říkám</a:t>
            </a:r>
            <a:r>
              <a:rPr lang="en-US" sz="1600" dirty="0"/>
              <a:t>, </a:t>
            </a:r>
            <a:r>
              <a:rPr lang="en-US" sz="1600" dirty="0" err="1"/>
              <a:t>že</a:t>
            </a:r>
            <a:r>
              <a:rPr lang="en-US" sz="1600" dirty="0"/>
              <a:t> </a:t>
            </a:r>
            <a:r>
              <a:rPr lang="en-US" sz="1600" dirty="0" err="1"/>
              <a:t>žiju</a:t>
            </a:r>
            <a:r>
              <a:rPr lang="en-US" sz="1600" dirty="0"/>
              <a:t> </a:t>
            </a:r>
            <a:r>
              <a:rPr lang="en-US" sz="1600" dirty="0" err="1"/>
              <a:t>na</a:t>
            </a:r>
            <a:r>
              <a:rPr lang="en-US" sz="1600" dirty="0"/>
              <a:t> </a:t>
            </a:r>
            <a:r>
              <a:rPr lang="en-US" sz="1600" dirty="0" err="1"/>
              <a:t>vsi</a:t>
            </a:r>
            <a:r>
              <a:rPr lang="en-US" sz="1600" dirty="0"/>
              <a:t>. </a:t>
            </a:r>
            <a:r>
              <a:rPr lang="en-US" sz="1600" dirty="0" err="1"/>
              <a:t>Vonoklasy</a:t>
            </a:r>
            <a:r>
              <a:rPr lang="en-US" sz="1600" dirty="0"/>
              <a:t> </a:t>
            </a:r>
            <a:r>
              <a:rPr lang="en-US" sz="1600" dirty="0" err="1"/>
              <a:t>jsou</a:t>
            </a:r>
            <a:r>
              <a:rPr lang="en-US" sz="1600" dirty="0"/>
              <a:t> </a:t>
            </a:r>
            <a:r>
              <a:rPr lang="en-US" sz="1600" dirty="0" err="1"/>
              <a:t>přece</a:t>
            </a:r>
            <a:r>
              <a:rPr lang="en-US" sz="1600" dirty="0"/>
              <a:t> taky </a:t>
            </a:r>
            <a:r>
              <a:rPr lang="en-US" sz="1600" dirty="0" err="1"/>
              <a:t>vesnice</a:t>
            </a:r>
            <a:r>
              <a:rPr lang="en-US" sz="1600" dirty="0"/>
              <a:t>, </a:t>
            </a:r>
            <a:r>
              <a:rPr lang="en-US" sz="1600" dirty="0" err="1"/>
              <a:t>i</a:t>
            </a:r>
            <a:r>
              <a:rPr lang="en-US" sz="1600" dirty="0"/>
              <a:t> </a:t>
            </a:r>
            <a:r>
              <a:rPr lang="en-US" sz="1600" dirty="0" err="1"/>
              <a:t>když</a:t>
            </a:r>
            <a:r>
              <a:rPr lang="en-US" sz="1600" dirty="0"/>
              <a:t> u </a:t>
            </a:r>
            <a:r>
              <a:rPr lang="en-US" sz="1600" dirty="0" err="1"/>
              <a:t>Prahy</a:t>
            </a:r>
            <a:r>
              <a:rPr lang="en-US" sz="1600" dirty="0"/>
              <a:t>. </a:t>
            </a:r>
            <a:r>
              <a:rPr lang="en-US" sz="1600" dirty="0" err="1"/>
              <a:t>Maminka</a:t>
            </a:r>
            <a:r>
              <a:rPr lang="en-US" sz="1600" dirty="0"/>
              <a:t> </a:t>
            </a:r>
            <a:r>
              <a:rPr lang="en-US" sz="1600" dirty="0" err="1"/>
              <a:t>nejlíp</a:t>
            </a:r>
            <a:r>
              <a:rPr lang="en-US" sz="1600" dirty="0"/>
              <a:t> </a:t>
            </a:r>
            <a:r>
              <a:rPr lang="en-US" sz="1600" dirty="0" err="1"/>
              <a:t>voní</a:t>
            </a:r>
            <a:r>
              <a:rPr lang="en-US" sz="1600" dirty="0"/>
              <a:t> a </a:t>
            </a:r>
            <a:r>
              <a:rPr lang="en-US" sz="1600" dirty="0" err="1"/>
              <a:t>má</a:t>
            </a:r>
            <a:r>
              <a:rPr lang="en-US" sz="1600" dirty="0"/>
              <a:t> </a:t>
            </a:r>
            <a:r>
              <a:rPr lang="en-US" sz="1600" dirty="0" err="1"/>
              <a:t>nejhezčí</a:t>
            </a:r>
            <a:r>
              <a:rPr lang="en-US" sz="1600" dirty="0"/>
              <a:t> </a:t>
            </a:r>
            <a:r>
              <a:rPr lang="en-US" sz="1600" dirty="0" err="1"/>
              <a:t>hlas</a:t>
            </a:r>
            <a:r>
              <a:rPr lang="en-US" sz="1600" dirty="0"/>
              <a:t> – </a:t>
            </a:r>
            <a:r>
              <a:rPr lang="en-US" sz="1600" dirty="0" err="1"/>
              <a:t>představuju</a:t>
            </a:r>
            <a:r>
              <a:rPr lang="en-US" sz="1600" dirty="0"/>
              <a:t> </a:t>
            </a:r>
            <a:r>
              <a:rPr lang="en-US" sz="1600" dirty="0" err="1"/>
              <a:t>si</a:t>
            </a:r>
            <a:r>
              <a:rPr lang="en-US" sz="1600" dirty="0"/>
              <a:t>, </a:t>
            </a:r>
            <a:r>
              <a:rPr lang="en-US" sz="1600" dirty="0" err="1"/>
              <a:t>že</a:t>
            </a:r>
            <a:r>
              <a:rPr lang="en-US" sz="1600" dirty="0"/>
              <a:t> </a:t>
            </a:r>
            <a:r>
              <a:rPr lang="en-US" sz="1600" dirty="0" err="1"/>
              <a:t>Vonoklasy</a:t>
            </a:r>
            <a:r>
              <a:rPr lang="en-US" sz="1600" dirty="0"/>
              <a:t> se </a:t>
            </a:r>
            <a:r>
              <a:rPr lang="en-US" sz="1600" dirty="0" err="1"/>
              <a:t>jmenujou</a:t>
            </a:r>
            <a:r>
              <a:rPr lang="en-US" sz="1600" dirty="0"/>
              <a:t>, jak se </a:t>
            </a:r>
            <a:r>
              <a:rPr lang="en-US" sz="1600" dirty="0" err="1"/>
              <a:t>jmenujou</a:t>
            </a:r>
            <a:r>
              <a:rPr lang="en-US" sz="1600" dirty="0"/>
              <a:t>, </a:t>
            </a:r>
            <a:r>
              <a:rPr lang="en-US" sz="1600" dirty="0" err="1"/>
              <a:t>právě</a:t>
            </a:r>
            <a:r>
              <a:rPr lang="en-US" sz="1600" dirty="0"/>
              <a:t> proto, </a:t>
            </a:r>
            <a:r>
              <a:rPr lang="en-US" sz="1600" dirty="0" err="1"/>
              <a:t>že</a:t>
            </a:r>
            <a:r>
              <a:rPr lang="en-US" sz="1600" dirty="0"/>
              <a:t> </a:t>
            </a:r>
            <a:r>
              <a:rPr lang="en-US" sz="1600" dirty="0" err="1"/>
              <a:t>moje</a:t>
            </a:r>
            <a:r>
              <a:rPr lang="en-US" sz="1600" dirty="0"/>
              <a:t> </a:t>
            </a:r>
            <a:r>
              <a:rPr lang="en-US" sz="1600" dirty="0" err="1"/>
              <a:t>maminka</a:t>
            </a:r>
            <a:r>
              <a:rPr lang="en-US" sz="1600" dirty="0"/>
              <a:t> </a:t>
            </a:r>
            <a:r>
              <a:rPr lang="en-US" sz="1600" dirty="0" err="1"/>
              <a:t>voní</a:t>
            </a:r>
            <a:r>
              <a:rPr lang="en-US" sz="1600" dirty="0"/>
              <a:t> </a:t>
            </a:r>
            <a:r>
              <a:rPr lang="en-US" sz="1600" dirty="0" err="1"/>
              <a:t>jako</a:t>
            </a:r>
            <a:r>
              <a:rPr lang="en-US" sz="1600" dirty="0"/>
              <a:t> </a:t>
            </a:r>
            <a:r>
              <a:rPr lang="en-US" sz="1600" dirty="0" err="1"/>
              <a:t>klasy</a:t>
            </a:r>
            <a:r>
              <a:rPr lang="en-US" sz="1600" dirty="0"/>
              <a:t> v </a:t>
            </a:r>
            <a:r>
              <a:rPr lang="en-US" sz="1600" dirty="0" err="1"/>
              <a:t>létě</a:t>
            </a:r>
            <a:r>
              <a:rPr lang="en-US" sz="1600" dirty="0"/>
              <a:t>, </a:t>
            </a:r>
            <a:r>
              <a:rPr lang="en-US" sz="1600" dirty="0" err="1"/>
              <a:t>když</a:t>
            </a:r>
            <a:r>
              <a:rPr lang="en-US" sz="1600" dirty="0"/>
              <a:t> je </a:t>
            </a:r>
            <a:r>
              <a:rPr lang="en-US" sz="1600" dirty="0" err="1"/>
              <a:t>večer</a:t>
            </a:r>
            <a:r>
              <a:rPr lang="en-US" sz="1600" dirty="0"/>
              <a:t> </a:t>
            </a:r>
            <a:r>
              <a:rPr lang="en-US" sz="1600" dirty="0" err="1"/>
              <a:t>sucho</a:t>
            </a:r>
            <a:r>
              <a:rPr lang="en-US" sz="1600" dirty="0"/>
              <a:t> a </a:t>
            </a:r>
            <a:r>
              <a:rPr lang="en-US" sz="1600" dirty="0" err="1"/>
              <a:t>horko</a:t>
            </a:r>
            <a:r>
              <a:rPr lang="en-US" sz="1600" dirty="0"/>
              <a:t> a </a:t>
            </a:r>
            <a:r>
              <a:rPr lang="en-US" sz="1600" dirty="0" err="1"/>
              <a:t>cvrčci</a:t>
            </a:r>
            <a:r>
              <a:rPr lang="en-US" sz="1600" dirty="0"/>
              <a:t> a </a:t>
            </a:r>
            <a:r>
              <a:rPr lang="en-US" sz="1600" dirty="0" err="1"/>
              <a:t>kobylky</a:t>
            </a:r>
            <a:r>
              <a:rPr lang="en-US" sz="1600" dirty="0"/>
              <a:t> </a:t>
            </a:r>
            <a:r>
              <a:rPr lang="en-US" sz="1600" dirty="0" err="1"/>
              <a:t>jedou</a:t>
            </a:r>
            <a:r>
              <a:rPr lang="en-US" sz="1600" dirty="0"/>
              <a:t> </a:t>
            </a:r>
            <a:r>
              <a:rPr lang="en-US" sz="1600" dirty="0" err="1"/>
              <a:t>svoji</a:t>
            </a:r>
            <a:r>
              <a:rPr lang="en-US" sz="1600" dirty="0"/>
              <a:t> </a:t>
            </a:r>
            <a:r>
              <a:rPr lang="en-US" sz="1600" dirty="0" err="1"/>
              <a:t>muziku</a:t>
            </a:r>
            <a:r>
              <a:rPr lang="en-US" sz="1600" dirty="0"/>
              <a:t>…“ (s. 6).</a:t>
            </a:r>
          </a:p>
        </p:txBody>
      </p:sp>
      <p:pic>
        <p:nvPicPr>
          <p:cNvPr id="2050" name="Picture 2" descr="Mojenka">
            <a:extLst>
              <a:ext uri="{FF2B5EF4-FFF2-40B4-BE49-F238E27FC236}">
                <a16:creationId xmlns:a16="http://schemas.microsoft.com/office/drawing/2014/main" id="{A297FBF3-5C84-BAD7-5ACE-D5444CBCE5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31913" y="805583"/>
            <a:ext cx="3006191" cy="466076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63" name="Straight Connector 206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974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D0C53968-6DF8-1241-E4D5-804F1257A5FD}"/>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5C68F5DB-C8F5-84D3-88D2-9B49D1D390CF}"/>
              </a:ext>
            </a:extLst>
          </p:cNvPr>
          <p:cNvSpPr>
            <a:spLocks noGrp="1"/>
          </p:cNvSpPr>
          <p:nvPr>
            <p:ph type="title"/>
          </p:nvPr>
        </p:nvSpPr>
        <p:spPr>
          <a:xfrm>
            <a:off x="6579648" y="804520"/>
            <a:ext cx="4158749" cy="1049235"/>
          </a:xfrm>
        </p:spPr>
        <p:txBody>
          <a:bodyPr vert="horz" lIns="91440" tIns="45720" rIns="91440" bIns="45720" rtlCol="0" anchor="t">
            <a:normAutofit/>
          </a:bodyPr>
          <a:lstStyle/>
          <a:p>
            <a:r>
              <a:rPr lang="cs-CZ" dirty="0" err="1"/>
              <a:t>Fánek</a:t>
            </a:r>
            <a:r>
              <a:rPr lang="cs-CZ" dirty="0"/>
              <a:t> </a:t>
            </a:r>
            <a:r>
              <a:rPr lang="cs-CZ" dirty="0" err="1"/>
              <a:t>Hvězdoplavec</a:t>
            </a:r>
            <a:endParaRPr lang="en-US" dirty="0"/>
          </a:p>
        </p:txBody>
      </p:sp>
      <p:sp>
        <p:nvSpPr>
          <p:cNvPr id="1037" name="Rectangle 1036">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28" name="Picture 4" descr="Fánek hvězdoplavec">
            <a:extLst>
              <a:ext uri="{FF2B5EF4-FFF2-40B4-BE49-F238E27FC236}">
                <a16:creationId xmlns:a16="http://schemas.microsoft.com/office/drawing/2014/main" id="{7A6326DA-9DCF-FFEB-DEA0-38750FDB97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1985" y="372963"/>
            <a:ext cx="3480090" cy="5099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E189862-C18C-D84E-3969-9E79634EC9F7}"/>
              </a:ext>
            </a:extLst>
          </p:cNvPr>
          <p:cNvSpPr txBox="1"/>
          <p:nvPr/>
        </p:nvSpPr>
        <p:spPr>
          <a:xfrm>
            <a:off x="5574890" y="2015732"/>
            <a:ext cx="6086168" cy="3962281"/>
          </a:xfrm>
          <a:prstGeom prst="rect">
            <a:avLst/>
          </a:prstGeom>
        </p:spPr>
        <p:txBody>
          <a:bodyPr vert="horz" lIns="91440" tIns="45720" rIns="91440" bIns="45720" rtlCol="0" anchor="t">
            <a:normAutofit fontScale="85000" lnSpcReduction="20000"/>
          </a:bodyPr>
          <a:lstStyle/>
          <a:p>
            <a:pPr>
              <a:lnSpc>
                <a:spcPct val="110000"/>
              </a:lnSpc>
              <a:spcAft>
                <a:spcPts val="600"/>
              </a:spcAft>
              <a:buClr>
                <a:schemeClr val="accent1"/>
              </a:buClr>
              <a:buSzPct val="100000"/>
            </a:pPr>
            <a:r>
              <a:rPr lang="cs-CZ" sz="1900" dirty="0">
                <a:latin typeface="Aptos" panose="020B0004020202020204" pitchFamily="34" charset="0"/>
              </a:rPr>
              <a:t>Stručná anotace: </a:t>
            </a:r>
            <a:r>
              <a:rPr lang="cs-CZ" sz="1900" b="0" i="0" dirty="0">
                <a:solidFill>
                  <a:srgbClr val="212063"/>
                </a:solidFill>
                <a:effectLst/>
                <a:latin typeface="Aptos" panose="020B0004020202020204" pitchFamily="34" charset="0"/>
              </a:rPr>
              <a:t>Bohatě ilustrovaný působivý příběh malého kluka </a:t>
            </a:r>
            <a:r>
              <a:rPr lang="cs-CZ" sz="1900" b="0" i="0" dirty="0" err="1">
                <a:solidFill>
                  <a:srgbClr val="212063"/>
                </a:solidFill>
                <a:effectLst/>
                <a:latin typeface="Aptos" panose="020B0004020202020204" pitchFamily="34" charset="0"/>
              </a:rPr>
              <a:t>Fánka</a:t>
            </a:r>
            <a:r>
              <a:rPr lang="cs-CZ" sz="1900" b="0" i="0" dirty="0">
                <a:solidFill>
                  <a:srgbClr val="212063"/>
                </a:solidFill>
                <a:effectLst/>
                <a:latin typeface="Aptos" panose="020B0004020202020204" pitchFamily="34" charset="0"/>
              </a:rPr>
              <a:t>, který ve svých snech pluje kouzelnou lodí až ke </a:t>
            </a:r>
            <a:r>
              <a:rPr lang="cs-CZ" sz="1900" b="0" i="0" dirty="0" err="1">
                <a:solidFill>
                  <a:srgbClr val="212063"/>
                </a:solidFill>
                <a:effectLst/>
                <a:latin typeface="Aptos" panose="020B0004020202020204" pitchFamily="34" charset="0"/>
              </a:rPr>
              <a:t>hvězdám.Každý</a:t>
            </a:r>
            <a:r>
              <a:rPr lang="cs-CZ" sz="1900" b="0" i="0" dirty="0">
                <a:solidFill>
                  <a:srgbClr val="212063"/>
                </a:solidFill>
                <a:effectLst/>
                <a:latin typeface="Aptos" panose="020B0004020202020204" pitchFamily="34" charset="0"/>
              </a:rPr>
              <a:t> večer si tatínek s </a:t>
            </a:r>
            <a:r>
              <a:rPr lang="cs-CZ" sz="1900" b="0" i="0" dirty="0" err="1">
                <a:solidFill>
                  <a:srgbClr val="212063"/>
                </a:solidFill>
                <a:effectLst/>
                <a:latin typeface="Aptos" panose="020B0004020202020204" pitchFamily="34" charset="0"/>
              </a:rPr>
              <a:t>Fánkem</a:t>
            </a:r>
            <a:r>
              <a:rPr lang="cs-CZ" sz="1900" b="0" i="0" dirty="0">
                <a:solidFill>
                  <a:srgbClr val="212063"/>
                </a:solidFill>
                <a:effectLst/>
                <a:latin typeface="Aptos" panose="020B0004020202020204" pitchFamily="34" charset="0"/>
              </a:rPr>
              <a:t> prohlížejí zlatou knihu plnou barev a zvířat. </a:t>
            </a:r>
            <a:r>
              <a:rPr lang="cs-CZ" sz="1900" b="0" i="0" dirty="0" err="1">
                <a:solidFill>
                  <a:srgbClr val="212063"/>
                </a:solidFill>
                <a:effectLst/>
                <a:latin typeface="Aptos" panose="020B0004020202020204" pitchFamily="34" charset="0"/>
              </a:rPr>
              <a:t>Fánek</a:t>
            </a:r>
            <a:r>
              <a:rPr lang="cs-CZ" sz="1900" b="0" i="0" dirty="0">
                <a:solidFill>
                  <a:srgbClr val="212063"/>
                </a:solidFill>
                <a:effectLst/>
                <a:latin typeface="Aptos" panose="020B0004020202020204" pitchFamily="34" charset="0"/>
              </a:rPr>
              <a:t> má nejraději stránku s korábem, který se vznáší daleko na vlnách. Jednoho dne však tatínek musí odjet do neznámé země a </a:t>
            </a:r>
            <a:r>
              <a:rPr lang="cs-CZ" sz="1900" b="0" i="0" dirty="0" err="1">
                <a:solidFill>
                  <a:srgbClr val="212063"/>
                </a:solidFill>
                <a:effectLst/>
                <a:latin typeface="Aptos" panose="020B0004020202020204" pitchFamily="34" charset="0"/>
              </a:rPr>
              <a:t>Fánek</a:t>
            </a:r>
            <a:r>
              <a:rPr lang="cs-CZ" sz="1900" b="0" i="0" dirty="0">
                <a:solidFill>
                  <a:srgbClr val="212063"/>
                </a:solidFill>
                <a:effectLst/>
                <a:latin typeface="Aptos" panose="020B0004020202020204" pitchFamily="34" charset="0"/>
              </a:rPr>
              <a:t> zůstává sám s maminkou, babičkou a dědou. Je na něm, aby se stal kapitánem lodi, která míří k obzoru. </a:t>
            </a:r>
            <a:r>
              <a:rPr lang="cs-CZ" sz="1900" b="0" i="0" dirty="0" err="1">
                <a:solidFill>
                  <a:srgbClr val="212063"/>
                </a:solidFill>
                <a:effectLst/>
                <a:latin typeface="Aptos" panose="020B0004020202020204" pitchFamily="34" charset="0"/>
              </a:rPr>
              <a:t>Fánkovi</a:t>
            </a:r>
            <a:r>
              <a:rPr lang="cs-CZ" sz="1900" b="0" i="0" dirty="0">
                <a:solidFill>
                  <a:srgbClr val="212063"/>
                </a:solidFill>
                <a:effectLst/>
                <a:latin typeface="Aptos" panose="020B0004020202020204" pitchFamily="34" charset="0"/>
              </a:rPr>
              <a:t> tatínek moc schází, chodí do školy, stará se o zahradu, ale stále doufá, že se jednou tatínek vrátí a poplují oblohou spolu.</a:t>
            </a:r>
            <a:endParaRPr lang="cs-CZ" sz="1900" dirty="0">
              <a:latin typeface="Aptos" panose="020B0004020202020204" pitchFamily="34" charset="0"/>
            </a:endParaRPr>
          </a:p>
          <a:p>
            <a:pPr>
              <a:lnSpc>
                <a:spcPct val="110000"/>
              </a:lnSpc>
              <a:spcAft>
                <a:spcPts val="600"/>
              </a:spcAft>
              <a:buClr>
                <a:schemeClr val="accent1"/>
              </a:buClr>
              <a:buSzPct val="100000"/>
            </a:pPr>
            <a:endParaRPr lang="cs-CZ" sz="1900" dirty="0">
              <a:latin typeface="Aptos" panose="020B0004020202020204" pitchFamily="34" charset="0"/>
            </a:endParaRPr>
          </a:p>
          <a:p>
            <a:pPr>
              <a:lnSpc>
                <a:spcPct val="110000"/>
              </a:lnSpc>
              <a:spcAft>
                <a:spcPts val="600"/>
              </a:spcAft>
              <a:buClr>
                <a:schemeClr val="accent1"/>
              </a:buClr>
              <a:buSzPct val="100000"/>
            </a:pPr>
            <a:r>
              <a:rPr lang="cs-CZ" sz="1900" dirty="0">
                <a:latin typeface="Aptos" panose="020B0004020202020204" pitchFamily="34" charset="0"/>
              </a:rPr>
              <a:t>1. místo v kategorii Magnesia litera pro děti a mládež 2023</a:t>
            </a:r>
          </a:p>
          <a:p>
            <a:pPr>
              <a:lnSpc>
                <a:spcPct val="110000"/>
              </a:lnSpc>
              <a:spcAft>
                <a:spcPts val="600"/>
              </a:spcAft>
              <a:buClr>
                <a:schemeClr val="accent1"/>
              </a:buClr>
              <a:buSzPct val="100000"/>
            </a:pPr>
            <a:r>
              <a:rPr lang="cs-CZ" sz="1900" dirty="0">
                <a:latin typeface="Aptos" panose="020B0004020202020204" pitchFamily="34" charset="0"/>
              </a:rPr>
              <a:t>Nominační video: </a:t>
            </a:r>
            <a:r>
              <a:rPr lang="cs-CZ" sz="1900" dirty="0">
                <a:latin typeface="Aptos" panose="020B0004020202020204" pitchFamily="34" charset="0"/>
                <a:hlinkClick r:id="rId3"/>
              </a:rPr>
              <a:t>https://www.youtube.com/watch?v=fo9FthLsoec</a:t>
            </a:r>
            <a:r>
              <a:rPr lang="cs-CZ" sz="1900" dirty="0">
                <a:latin typeface="Aptos" panose="020B0004020202020204" pitchFamily="34" charset="0"/>
              </a:rPr>
              <a:t> </a:t>
            </a:r>
          </a:p>
          <a:p>
            <a:pPr>
              <a:lnSpc>
                <a:spcPct val="110000"/>
              </a:lnSpc>
              <a:spcAft>
                <a:spcPts val="600"/>
              </a:spcAft>
              <a:buClr>
                <a:schemeClr val="accent1"/>
              </a:buClr>
              <a:buSzPct val="100000"/>
            </a:pPr>
            <a:endParaRPr lang="cs-CZ" sz="1700" dirty="0"/>
          </a:p>
          <a:p>
            <a:pPr>
              <a:lnSpc>
                <a:spcPct val="110000"/>
              </a:lnSpc>
              <a:spcAft>
                <a:spcPts val="600"/>
              </a:spcAft>
              <a:buClr>
                <a:schemeClr val="accent1"/>
              </a:buClr>
              <a:buSzPct val="100000"/>
            </a:pPr>
            <a:r>
              <a:rPr lang="cs-CZ" sz="1600" b="0" i="0" cap="all" dirty="0">
                <a:solidFill>
                  <a:srgbClr val="212063"/>
                </a:solidFill>
                <a:effectLst/>
                <a:latin typeface="Arial" panose="020B0604020202020204" pitchFamily="34" charset="0"/>
              </a:rPr>
              <a:t>ŠRÁMKOVÁ</a:t>
            </a:r>
            <a:r>
              <a:rPr lang="cs-CZ" sz="1600" b="0" i="0" dirty="0">
                <a:solidFill>
                  <a:srgbClr val="212063"/>
                </a:solidFill>
                <a:effectLst/>
                <a:latin typeface="Arial" panose="020B0604020202020204" pitchFamily="34" charset="0"/>
              </a:rPr>
              <a:t>, Jana. </a:t>
            </a:r>
            <a:r>
              <a:rPr lang="cs-CZ" sz="1600" b="0" i="1" dirty="0" err="1">
                <a:solidFill>
                  <a:srgbClr val="212063"/>
                </a:solidFill>
                <a:effectLst/>
                <a:latin typeface="Arial" panose="020B0604020202020204" pitchFamily="34" charset="0"/>
              </a:rPr>
              <a:t>Fánek</a:t>
            </a:r>
            <a:r>
              <a:rPr lang="cs-CZ" sz="1600" b="0" i="1" dirty="0">
                <a:solidFill>
                  <a:srgbClr val="212063"/>
                </a:solidFill>
                <a:effectLst/>
                <a:latin typeface="Arial" panose="020B0604020202020204" pitchFamily="34" charset="0"/>
              </a:rPr>
              <a:t> </a:t>
            </a:r>
            <a:r>
              <a:rPr lang="cs-CZ" sz="1600" b="0" i="1" dirty="0" err="1">
                <a:solidFill>
                  <a:srgbClr val="212063"/>
                </a:solidFill>
                <a:effectLst/>
                <a:latin typeface="Arial" panose="020B0604020202020204" pitchFamily="34" charset="0"/>
              </a:rPr>
              <a:t>hvězdoplavec</a:t>
            </a:r>
            <a:r>
              <a:rPr lang="cs-CZ" sz="1600" b="0" i="0" dirty="0">
                <a:solidFill>
                  <a:srgbClr val="212063"/>
                </a:solidFill>
                <a:effectLst/>
                <a:latin typeface="Arial" panose="020B0604020202020204" pitchFamily="34" charset="0"/>
              </a:rPr>
              <a:t>. Praha: </a:t>
            </a:r>
            <a:r>
              <a:rPr lang="cs-CZ" sz="1600" b="0" i="0" dirty="0" err="1">
                <a:solidFill>
                  <a:srgbClr val="212063"/>
                </a:solidFill>
                <a:effectLst/>
                <a:latin typeface="Arial" panose="020B0604020202020204" pitchFamily="34" charset="0"/>
              </a:rPr>
              <a:t>Běžíliška</a:t>
            </a:r>
            <a:r>
              <a:rPr lang="cs-CZ" sz="1600" b="0" i="0" dirty="0">
                <a:solidFill>
                  <a:srgbClr val="212063"/>
                </a:solidFill>
                <a:effectLst/>
                <a:latin typeface="Arial" panose="020B0604020202020204" pitchFamily="34" charset="0"/>
              </a:rPr>
              <a:t>, 2022. </a:t>
            </a:r>
          </a:p>
          <a:p>
            <a:pPr>
              <a:lnSpc>
                <a:spcPct val="110000"/>
              </a:lnSpc>
              <a:spcAft>
                <a:spcPts val="600"/>
              </a:spcAft>
              <a:buClr>
                <a:schemeClr val="accent1"/>
              </a:buClr>
              <a:buSzPct val="100000"/>
            </a:pPr>
            <a:r>
              <a:rPr lang="cs-CZ" sz="1600" dirty="0">
                <a:solidFill>
                  <a:srgbClr val="212063"/>
                </a:solidFill>
                <a:latin typeface="Arial" panose="020B0604020202020204" pitchFamily="34" charset="0"/>
              </a:rPr>
              <a:t>V Albatrosu vyšla v loňském roce kniha </a:t>
            </a:r>
            <a:r>
              <a:rPr lang="cs-CZ" sz="1600" i="1" dirty="0">
                <a:solidFill>
                  <a:srgbClr val="212063"/>
                </a:solidFill>
                <a:latin typeface="Arial" panose="020B0604020202020204" pitchFamily="34" charset="0"/>
              </a:rPr>
              <a:t>Tonda, Slávka a kouzelné světlo.</a:t>
            </a:r>
            <a:endParaRPr lang="cs-CZ" sz="1700" i="1" dirty="0"/>
          </a:p>
          <a:p>
            <a:pPr>
              <a:lnSpc>
                <a:spcPct val="110000"/>
              </a:lnSpc>
              <a:spcAft>
                <a:spcPts val="600"/>
              </a:spcAft>
              <a:buClr>
                <a:schemeClr val="accent1"/>
              </a:buClr>
              <a:buSzPct val="100000"/>
            </a:pPr>
            <a:endParaRPr lang="en-US" sz="1700" dirty="0"/>
          </a:p>
        </p:txBody>
      </p:sp>
      <p:pic>
        <p:nvPicPr>
          <p:cNvPr id="1039" name="Picture 1038">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41" name="Straight Connector 1040">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95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B34FA99-14C0-2CEB-074D-CD0994532597}"/>
              </a:ext>
            </a:extLst>
          </p:cNvPr>
          <p:cNvSpPr>
            <a:spLocks noGrp="1"/>
          </p:cNvSpPr>
          <p:nvPr>
            <p:ph type="title"/>
          </p:nvPr>
        </p:nvSpPr>
        <p:spPr>
          <a:xfrm>
            <a:off x="1451579" y="804519"/>
            <a:ext cx="9603275" cy="1049235"/>
          </a:xfrm>
        </p:spPr>
        <p:txBody>
          <a:bodyPr>
            <a:normAutofit/>
          </a:bodyPr>
          <a:lstStyle/>
          <a:p>
            <a:r>
              <a:rPr lang="cs-CZ" dirty="0"/>
              <a:t>Obecný úvod </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Zástupný obsah 2">
            <a:extLst>
              <a:ext uri="{FF2B5EF4-FFF2-40B4-BE49-F238E27FC236}">
                <a16:creationId xmlns:a16="http://schemas.microsoft.com/office/drawing/2014/main" id="{5D64BED5-79B6-270D-B99D-C6703A090A8A}"/>
              </a:ext>
            </a:extLst>
          </p:cNvPr>
          <p:cNvGraphicFramePr>
            <a:graphicFrameLocks noGrp="1"/>
          </p:cNvGraphicFramePr>
          <p:nvPr>
            <p:ph idx="1"/>
            <p:extLst>
              <p:ext uri="{D42A27DB-BD31-4B8C-83A1-F6EECF244321}">
                <p14:modId xmlns:p14="http://schemas.microsoft.com/office/powerpoint/2010/main" val="1161668696"/>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819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292FA-3478-8B04-D014-64CE3DAE7212}"/>
              </a:ext>
            </a:extLst>
          </p:cNvPr>
          <p:cNvSpPr>
            <a:spLocks noGrp="1"/>
          </p:cNvSpPr>
          <p:nvPr>
            <p:ph type="title"/>
          </p:nvPr>
        </p:nvSpPr>
        <p:spPr/>
        <p:txBody>
          <a:bodyPr/>
          <a:lstStyle/>
          <a:p>
            <a:r>
              <a:rPr lang="cs-CZ" dirty="0" err="1"/>
              <a:t>Fánek</a:t>
            </a:r>
            <a:r>
              <a:rPr lang="cs-CZ" dirty="0"/>
              <a:t> </a:t>
            </a:r>
            <a:r>
              <a:rPr lang="cs-CZ" dirty="0" err="1"/>
              <a:t>hvězdoplavec</a:t>
            </a:r>
            <a:r>
              <a:rPr lang="cs-CZ" dirty="0"/>
              <a:t> – ukázka </a:t>
            </a:r>
          </a:p>
        </p:txBody>
      </p:sp>
      <p:sp>
        <p:nvSpPr>
          <p:cNvPr id="3" name="Zástupný obsah 2">
            <a:extLst>
              <a:ext uri="{FF2B5EF4-FFF2-40B4-BE49-F238E27FC236}">
                <a16:creationId xmlns:a16="http://schemas.microsoft.com/office/drawing/2014/main" id="{5C193447-EC2E-99B9-D9EB-D71149277B58}"/>
              </a:ext>
            </a:extLst>
          </p:cNvPr>
          <p:cNvSpPr>
            <a:spLocks noGrp="1"/>
          </p:cNvSpPr>
          <p:nvPr>
            <p:ph idx="1"/>
          </p:nvPr>
        </p:nvSpPr>
        <p:spPr/>
        <p:txBody>
          <a:bodyPr/>
          <a:lstStyle/>
          <a:p>
            <a:r>
              <a:rPr lang="en-US" sz="2000" dirty="0" err="1"/>
              <a:t>Chtěl</a:t>
            </a:r>
            <a:r>
              <a:rPr lang="en-US" sz="2000" dirty="0"/>
              <a:t> </a:t>
            </a:r>
            <a:r>
              <a:rPr lang="en-US" sz="2000" dirty="0" err="1"/>
              <a:t>jsem</a:t>
            </a:r>
            <a:r>
              <a:rPr lang="en-US" sz="2000" dirty="0"/>
              <a:t> </a:t>
            </a:r>
            <a:r>
              <a:rPr lang="en-US" sz="2000" dirty="0" err="1"/>
              <a:t>tátovi</a:t>
            </a:r>
            <a:r>
              <a:rPr lang="en-US" sz="2000" dirty="0"/>
              <a:t> za </a:t>
            </a:r>
            <a:r>
              <a:rPr lang="en-US" sz="2000" dirty="0" err="1"/>
              <a:t>loď</a:t>
            </a:r>
            <a:r>
              <a:rPr lang="en-US" sz="2000" dirty="0"/>
              <a:t> </a:t>
            </a:r>
            <a:r>
              <a:rPr lang="en-US" sz="2000" dirty="0" err="1"/>
              <a:t>poděkovat</a:t>
            </a:r>
            <a:r>
              <a:rPr lang="en-US" sz="2000" dirty="0"/>
              <a:t>, </a:t>
            </a:r>
            <a:r>
              <a:rPr lang="en-US" sz="2000" dirty="0" err="1"/>
              <a:t>jenže</a:t>
            </a:r>
            <a:r>
              <a:rPr lang="en-US" sz="2000" dirty="0"/>
              <a:t> </a:t>
            </a:r>
            <a:r>
              <a:rPr lang="en-US" sz="2000" dirty="0" err="1"/>
              <a:t>dlouho</a:t>
            </a:r>
            <a:r>
              <a:rPr lang="en-US" sz="2000" dirty="0"/>
              <a:t> </a:t>
            </a:r>
            <a:r>
              <a:rPr lang="en-US" sz="2000" dirty="0" err="1"/>
              <a:t>nevolal</a:t>
            </a:r>
            <a:r>
              <a:rPr lang="en-US" sz="2000" dirty="0"/>
              <a:t>. </a:t>
            </a:r>
            <a:r>
              <a:rPr lang="en-US" sz="2000" dirty="0" err="1"/>
              <a:t>Ptal</a:t>
            </a:r>
            <a:r>
              <a:rPr lang="en-US" sz="2000" dirty="0"/>
              <a:t> </a:t>
            </a:r>
            <a:r>
              <a:rPr lang="en-US" sz="2000" dirty="0" err="1"/>
              <a:t>jsem</a:t>
            </a:r>
            <a:r>
              <a:rPr lang="en-US" sz="2000" dirty="0"/>
              <a:t> se </a:t>
            </a:r>
            <a:r>
              <a:rPr lang="en-US" sz="2000" dirty="0" err="1"/>
              <a:t>mámy</a:t>
            </a:r>
            <a:r>
              <a:rPr lang="en-US" sz="2000" dirty="0"/>
              <a:t>, co se </a:t>
            </a:r>
            <a:r>
              <a:rPr lang="en-US" sz="2000" dirty="0" err="1"/>
              <a:t>děje</a:t>
            </a:r>
            <a:r>
              <a:rPr lang="en-US" sz="2000" dirty="0"/>
              <a:t>, ale </a:t>
            </a:r>
            <a:r>
              <a:rPr lang="en-US" sz="2000" dirty="0" err="1"/>
              <a:t>vždycky</a:t>
            </a:r>
            <a:r>
              <a:rPr lang="en-US" sz="2000" dirty="0"/>
              <a:t> </a:t>
            </a:r>
            <a:r>
              <a:rPr lang="en-US" sz="2000" dirty="0" err="1"/>
              <a:t>mě</a:t>
            </a:r>
            <a:r>
              <a:rPr lang="en-US" sz="2000" dirty="0"/>
              <a:t> </a:t>
            </a:r>
            <a:r>
              <a:rPr lang="en-US" sz="2000" dirty="0" err="1"/>
              <a:t>jen</a:t>
            </a:r>
            <a:r>
              <a:rPr lang="en-US" sz="2000" dirty="0"/>
              <a:t> </a:t>
            </a:r>
            <a:r>
              <a:rPr lang="en-US" sz="2000" dirty="0" err="1"/>
              <a:t>pohladila</a:t>
            </a:r>
            <a:r>
              <a:rPr lang="en-US" sz="2000" dirty="0"/>
              <a:t> a </a:t>
            </a:r>
            <a:r>
              <a:rPr lang="en-US" sz="2000" dirty="0" err="1"/>
              <a:t>krčila</a:t>
            </a:r>
            <a:r>
              <a:rPr lang="en-US" sz="2000" dirty="0"/>
              <a:t> </a:t>
            </a:r>
            <a:r>
              <a:rPr lang="en-US" sz="2000" dirty="0" err="1"/>
              <a:t>rameny</a:t>
            </a:r>
            <a:r>
              <a:rPr lang="en-US" sz="2000" dirty="0"/>
              <a:t>. A </a:t>
            </a:r>
            <a:r>
              <a:rPr lang="en-US" sz="2000" dirty="0" err="1"/>
              <a:t>pak</a:t>
            </a:r>
            <a:r>
              <a:rPr lang="en-US" sz="2000" dirty="0"/>
              <a:t> </a:t>
            </a:r>
            <a:r>
              <a:rPr lang="en-US" sz="2000" dirty="0" err="1"/>
              <a:t>mě</a:t>
            </a:r>
            <a:r>
              <a:rPr lang="en-US" sz="2000" dirty="0"/>
              <a:t> to </a:t>
            </a:r>
            <a:r>
              <a:rPr lang="en-US" sz="2000" dirty="0" err="1"/>
              <a:t>napadlo</a:t>
            </a:r>
            <a:r>
              <a:rPr lang="en-US" sz="2000" dirty="0"/>
              <a:t>. </a:t>
            </a:r>
            <a:r>
              <a:rPr lang="en-US" sz="2000" dirty="0" err="1"/>
              <a:t>Blížily</a:t>
            </a:r>
            <a:r>
              <a:rPr lang="en-US" sz="2000" dirty="0"/>
              <a:t> se </a:t>
            </a:r>
            <a:r>
              <a:rPr lang="en-US" sz="2000" dirty="0" err="1"/>
              <a:t>moje</a:t>
            </a:r>
            <a:r>
              <a:rPr lang="en-US" sz="2000" dirty="0"/>
              <a:t> </a:t>
            </a:r>
            <a:r>
              <a:rPr lang="en-US" sz="2000" dirty="0" err="1"/>
              <a:t>narozeniny</a:t>
            </a:r>
            <a:r>
              <a:rPr lang="en-US" sz="2000" dirty="0"/>
              <a:t>. To </a:t>
            </a:r>
            <a:r>
              <a:rPr lang="en-US" sz="2000" dirty="0" err="1"/>
              <a:t>byla</a:t>
            </a:r>
            <a:r>
              <a:rPr lang="en-US" sz="2000" dirty="0"/>
              <a:t> </a:t>
            </a:r>
            <a:r>
              <a:rPr lang="en-US" sz="2000" dirty="0" err="1"/>
              <a:t>přece</a:t>
            </a:r>
            <a:r>
              <a:rPr lang="en-US" sz="2000" dirty="0"/>
              <a:t> ta </a:t>
            </a:r>
            <a:r>
              <a:rPr lang="en-US" sz="2000" dirty="0" err="1"/>
              <a:t>pravá</a:t>
            </a:r>
            <a:r>
              <a:rPr lang="en-US" sz="2000" dirty="0"/>
              <a:t> </a:t>
            </a:r>
            <a:r>
              <a:rPr lang="en-US" sz="2000" dirty="0" err="1"/>
              <a:t>příležitost</a:t>
            </a:r>
            <a:r>
              <a:rPr lang="en-US" sz="2000" dirty="0"/>
              <a:t>, aby se </a:t>
            </a:r>
            <a:r>
              <a:rPr lang="en-US" sz="2000" dirty="0" err="1"/>
              <a:t>táta</a:t>
            </a:r>
            <a:r>
              <a:rPr lang="en-US" sz="2000" dirty="0"/>
              <a:t> </a:t>
            </a:r>
            <a:r>
              <a:rPr lang="en-US" sz="2000" dirty="0" err="1"/>
              <a:t>vrátil</a:t>
            </a:r>
            <a:r>
              <a:rPr lang="en-US" sz="2000" dirty="0"/>
              <a:t> </a:t>
            </a:r>
            <a:r>
              <a:rPr lang="en-US" sz="2000" dirty="0" err="1"/>
              <a:t>domů</a:t>
            </a:r>
            <a:r>
              <a:rPr lang="en-US" sz="2000" dirty="0"/>
              <a:t>! </a:t>
            </a:r>
            <a:r>
              <a:rPr lang="en-US" sz="2000" dirty="0" err="1"/>
              <a:t>Všechno</a:t>
            </a:r>
            <a:r>
              <a:rPr lang="en-US" sz="2000" dirty="0"/>
              <a:t> do </a:t>
            </a:r>
            <a:r>
              <a:rPr lang="en-US" sz="2000" dirty="0" err="1"/>
              <a:t>sebe</a:t>
            </a:r>
            <a:r>
              <a:rPr lang="en-US" sz="2000" dirty="0"/>
              <a:t> </a:t>
            </a:r>
            <a:r>
              <a:rPr lang="en-US" sz="2000" dirty="0" err="1"/>
              <a:t>zapadalo</a:t>
            </a:r>
            <a:r>
              <a:rPr lang="en-US" sz="2000" dirty="0"/>
              <a:t>: </a:t>
            </a:r>
            <a:r>
              <a:rPr lang="en-US" sz="2000" dirty="0" err="1"/>
              <a:t>nevolání</a:t>
            </a:r>
            <a:r>
              <a:rPr lang="en-US" sz="2000" dirty="0"/>
              <a:t>, </a:t>
            </a:r>
            <a:r>
              <a:rPr lang="en-US" sz="2000" dirty="0" err="1"/>
              <a:t>narozeniny</a:t>
            </a:r>
            <a:r>
              <a:rPr lang="en-US" sz="2000" dirty="0"/>
              <a:t>, </a:t>
            </a:r>
            <a:r>
              <a:rPr lang="en-US" sz="2000" dirty="0" err="1"/>
              <a:t>návrat</a:t>
            </a:r>
            <a:r>
              <a:rPr lang="en-US" sz="2000" dirty="0"/>
              <a:t>. </a:t>
            </a:r>
            <a:r>
              <a:rPr lang="en-US" sz="2000" dirty="0" err="1"/>
              <a:t>Máma</a:t>
            </a:r>
            <a:r>
              <a:rPr lang="en-US" sz="2000" dirty="0"/>
              <a:t> </a:t>
            </a:r>
            <a:r>
              <a:rPr lang="en-US" sz="2000" dirty="0" err="1"/>
              <a:t>upeče</a:t>
            </a:r>
            <a:r>
              <a:rPr lang="en-US" sz="2000" dirty="0"/>
              <a:t> </a:t>
            </a:r>
            <a:r>
              <a:rPr lang="en-US" sz="2000" dirty="0" err="1"/>
              <a:t>tenkou</a:t>
            </a:r>
            <a:r>
              <a:rPr lang="en-US" sz="2000" dirty="0"/>
              <a:t> </a:t>
            </a:r>
            <a:r>
              <a:rPr lang="en-US" sz="2000" dirty="0" err="1"/>
              <a:t>buchtu</a:t>
            </a:r>
            <a:r>
              <a:rPr lang="en-US" sz="2000" dirty="0"/>
              <a:t>, v </a:t>
            </a:r>
            <a:r>
              <a:rPr lang="en-US" sz="2000" dirty="0" err="1"/>
              <a:t>kuchyni</a:t>
            </a:r>
            <a:r>
              <a:rPr lang="en-US" sz="2000" dirty="0"/>
              <a:t> to </a:t>
            </a:r>
            <a:r>
              <a:rPr lang="en-US" sz="2000" dirty="0" err="1"/>
              <a:t>bude</a:t>
            </a:r>
            <a:r>
              <a:rPr lang="en-US" sz="2000" dirty="0"/>
              <a:t> </a:t>
            </a:r>
            <a:r>
              <a:rPr lang="en-US" sz="2000" dirty="0" err="1"/>
              <a:t>vonět</a:t>
            </a:r>
            <a:r>
              <a:rPr lang="en-US" sz="2000" dirty="0"/>
              <a:t>, a </a:t>
            </a:r>
            <a:r>
              <a:rPr lang="en-US" sz="2000" dirty="0" err="1"/>
              <a:t>až</a:t>
            </a:r>
            <a:r>
              <a:rPr lang="en-US" sz="2000" dirty="0"/>
              <a:t> ji </a:t>
            </a:r>
            <a:r>
              <a:rPr lang="en-US" sz="2000" dirty="0" err="1"/>
              <a:t>nakrájí</a:t>
            </a:r>
            <a:r>
              <a:rPr lang="en-US" sz="2000" dirty="0"/>
              <a:t> </a:t>
            </a:r>
            <a:r>
              <a:rPr lang="en-US" sz="2000" dirty="0" err="1"/>
              <a:t>na</a:t>
            </a:r>
            <a:r>
              <a:rPr lang="en-US" sz="2000" dirty="0"/>
              <a:t> </a:t>
            </a:r>
            <a:r>
              <a:rPr lang="en-US" sz="2000" dirty="0" err="1"/>
              <a:t>talířky</a:t>
            </a:r>
            <a:r>
              <a:rPr lang="en-US" sz="2000" dirty="0"/>
              <a:t>, </a:t>
            </a:r>
            <a:r>
              <a:rPr lang="en-US" sz="2000" dirty="0" err="1"/>
              <a:t>ve</a:t>
            </a:r>
            <a:r>
              <a:rPr lang="en-US" sz="2000" dirty="0"/>
              <a:t> </a:t>
            </a:r>
            <a:r>
              <a:rPr lang="en-US" sz="2000" dirty="0" err="1"/>
              <a:t>dveřích</a:t>
            </a:r>
            <a:r>
              <a:rPr lang="en-US" sz="2000" dirty="0"/>
              <a:t> se </a:t>
            </a:r>
            <a:r>
              <a:rPr lang="en-US" sz="2000" dirty="0" err="1"/>
              <a:t>objeví</a:t>
            </a:r>
            <a:r>
              <a:rPr lang="en-US" sz="2000" dirty="0"/>
              <a:t> </a:t>
            </a:r>
            <a:r>
              <a:rPr lang="en-US" sz="2000" dirty="0" err="1"/>
              <a:t>rozesmátý</a:t>
            </a:r>
            <a:r>
              <a:rPr lang="en-US" sz="2000" dirty="0"/>
              <a:t> </a:t>
            </a:r>
            <a:r>
              <a:rPr lang="en-US" sz="2000" dirty="0" err="1"/>
              <a:t>táta</a:t>
            </a:r>
            <a:r>
              <a:rPr lang="en-US" sz="2000" dirty="0"/>
              <a:t>. Ten </a:t>
            </a:r>
            <a:r>
              <a:rPr lang="en-US" sz="2000" dirty="0" err="1"/>
              <a:t>večer</a:t>
            </a:r>
            <a:r>
              <a:rPr lang="en-US" sz="2000" dirty="0"/>
              <a:t> se </a:t>
            </a:r>
            <a:r>
              <a:rPr lang="en-US" sz="2000" dirty="0" err="1"/>
              <a:t>fregata</a:t>
            </a:r>
            <a:r>
              <a:rPr lang="en-US" sz="2000" dirty="0"/>
              <a:t> </a:t>
            </a:r>
            <a:r>
              <a:rPr lang="en-US" sz="2000" dirty="0" err="1"/>
              <a:t>dotkne</a:t>
            </a:r>
            <a:r>
              <a:rPr lang="en-US" sz="2000" dirty="0"/>
              <a:t> </a:t>
            </a:r>
            <a:r>
              <a:rPr lang="en-US" sz="2000" dirty="0" err="1"/>
              <a:t>obzoru</a:t>
            </a:r>
            <a:r>
              <a:rPr lang="en-US" sz="2000" dirty="0"/>
              <a:t>. </a:t>
            </a:r>
            <a:r>
              <a:rPr lang="en-US" sz="2000" dirty="0" err="1"/>
              <a:t>Poletíme</a:t>
            </a:r>
            <a:r>
              <a:rPr lang="en-US" sz="2000" dirty="0"/>
              <a:t> </a:t>
            </a:r>
            <a:r>
              <a:rPr lang="en-US" sz="2000" dirty="0" err="1"/>
              <a:t>spolu</a:t>
            </a:r>
            <a:r>
              <a:rPr lang="en-US" sz="2000" dirty="0"/>
              <a:t> </a:t>
            </a:r>
            <a:r>
              <a:rPr lang="en-US" sz="2000" dirty="0" err="1"/>
              <a:t>oblohou</a:t>
            </a:r>
            <a:r>
              <a:rPr lang="cs-CZ" sz="2000" dirty="0"/>
              <a:t>.“ s. 20</a:t>
            </a:r>
          </a:p>
          <a:p>
            <a:endParaRPr lang="cs-CZ" dirty="0"/>
          </a:p>
        </p:txBody>
      </p:sp>
    </p:spTree>
    <p:extLst>
      <p:ext uri="{BB962C8B-B14F-4D97-AF65-F5344CB8AC3E}">
        <p14:creationId xmlns:p14="http://schemas.microsoft.com/office/powerpoint/2010/main" val="3506082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2A8A5C-C710-3AC4-36A3-72E1FE46BFBD}"/>
              </a:ext>
            </a:extLst>
          </p:cNvPr>
          <p:cNvSpPr>
            <a:spLocks noGrp="1"/>
          </p:cNvSpPr>
          <p:nvPr>
            <p:ph type="title"/>
          </p:nvPr>
        </p:nvSpPr>
        <p:spPr>
          <a:xfrm>
            <a:off x="844476" y="1600199"/>
            <a:ext cx="3539266" cy="4297680"/>
          </a:xfrm>
        </p:spPr>
        <p:txBody>
          <a:bodyPr anchor="ctr">
            <a:normAutofit/>
          </a:bodyPr>
          <a:lstStyle/>
          <a:p>
            <a:r>
              <a:rPr lang="cs-CZ" dirty="0" err="1"/>
              <a:t>Fánek</a:t>
            </a:r>
            <a:r>
              <a:rPr lang="cs-CZ" dirty="0"/>
              <a:t> </a:t>
            </a:r>
            <a:r>
              <a:rPr lang="cs-CZ" dirty="0" err="1"/>
              <a:t>hvězdoplavec</a:t>
            </a:r>
            <a:r>
              <a:rPr lang="cs-CZ" dirty="0"/>
              <a:t> – ukázka </a:t>
            </a:r>
          </a:p>
        </p:txBody>
      </p:sp>
      <p:cxnSp>
        <p:nvCxnSpPr>
          <p:cNvPr id="12" name="Straight Connector 11">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4D99AB40-002D-9A74-07BB-8F7CB0E1C1C3}"/>
              </a:ext>
            </a:extLst>
          </p:cNvPr>
          <p:cNvSpPr>
            <a:spLocks noGrp="1"/>
          </p:cNvSpPr>
          <p:nvPr>
            <p:ph idx="1"/>
          </p:nvPr>
        </p:nvSpPr>
        <p:spPr>
          <a:xfrm>
            <a:off x="4924851" y="1600199"/>
            <a:ext cx="6130003" cy="4297680"/>
          </a:xfrm>
        </p:spPr>
        <p:txBody>
          <a:bodyPr anchor="ctr">
            <a:normAutofit/>
          </a:bodyPr>
          <a:lstStyle/>
          <a:p>
            <a:pPr>
              <a:lnSpc>
                <a:spcPct val="110000"/>
              </a:lnSpc>
            </a:pPr>
            <a:r>
              <a:rPr lang="cs-CZ" sz="1900" dirty="0"/>
              <a:t>Čekání na tátu bylo dlouhé, ale copak neříkal, že musí být kapitán trpělivý a věřit? Dobu jsem si krátil výrobou skafandru. Nebyl jsem si úplně jistý, jestli ho budu na lodi opravdu potřebovat, ale chtěl jsem být připravený na všechny možnosti. Pod mostem jsem našel velkou krabici, do které jsem vyřízl otvory pro ruce. Na haldě jsem našel starou pracovní helmu s prasklým sklem, hadici od vysavače a ještě ledacos dalšího. Všechno jsem to schovával v kůlně, pečlivě sestavoval, zdokonaloval, doplňoval a každý den jsem se ve skafandru chvíli procházel po dvoře. Když byla maminka právě doma, smála se tak, až jsem ji musel napomenout, protože skafandr je dost závažná věc. Dokonce i když tak nevypadá. (s. 21)</a:t>
            </a:r>
          </a:p>
        </p:txBody>
      </p:sp>
    </p:spTree>
    <p:extLst>
      <p:ext uri="{BB962C8B-B14F-4D97-AF65-F5344CB8AC3E}">
        <p14:creationId xmlns:p14="http://schemas.microsoft.com/office/powerpoint/2010/main" val="861972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FB7E8-7159-1D5B-D602-4C2C867ABCE2}"/>
              </a:ext>
            </a:extLst>
          </p:cNvPr>
          <p:cNvSpPr>
            <a:spLocks noGrp="1"/>
          </p:cNvSpPr>
          <p:nvPr>
            <p:ph type="title"/>
          </p:nvPr>
        </p:nvSpPr>
        <p:spPr/>
        <p:txBody>
          <a:bodyPr/>
          <a:lstStyle/>
          <a:p>
            <a:r>
              <a:rPr lang="cs-CZ" dirty="0" err="1"/>
              <a:t>Fánek</a:t>
            </a:r>
            <a:r>
              <a:rPr lang="cs-CZ" dirty="0"/>
              <a:t> </a:t>
            </a:r>
            <a:r>
              <a:rPr lang="cs-CZ" dirty="0" err="1"/>
              <a:t>hvězdoplavec</a:t>
            </a:r>
            <a:r>
              <a:rPr lang="cs-CZ" dirty="0"/>
              <a:t> – ukázka </a:t>
            </a:r>
          </a:p>
        </p:txBody>
      </p:sp>
      <p:sp>
        <p:nvSpPr>
          <p:cNvPr id="3" name="Zástupný obsah 2">
            <a:extLst>
              <a:ext uri="{FF2B5EF4-FFF2-40B4-BE49-F238E27FC236}">
                <a16:creationId xmlns:a16="http://schemas.microsoft.com/office/drawing/2014/main" id="{E9F0A1D0-9E8E-5EEB-F241-1E452EFE58D5}"/>
              </a:ext>
            </a:extLst>
          </p:cNvPr>
          <p:cNvSpPr>
            <a:spLocks noGrp="1"/>
          </p:cNvSpPr>
          <p:nvPr>
            <p:ph idx="1"/>
          </p:nvPr>
        </p:nvSpPr>
        <p:spPr/>
        <p:txBody>
          <a:bodyPr>
            <a:normAutofit fontScale="85000" lnSpcReduction="20000"/>
          </a:bodyPr>
          <a:lstStyle/>
          <a:p>
            <a:r>
              <a:rPr lang="cs-CZ" dirty="0"/>
              <a:t>(…) Na narozeniny mi máma neupekla jen tenkou buchtu, ale dokonce dort. Opravdický dort s cukrovou polevou! Nemohl jsem tomu uvěřit. To se ještě nikdy nestalo.  A dostal jsem úplně nové boty. Nechápavě jsem zíral do krabice, ve které ležely boty zabalené v křupavém papíře, jako by to byl nějaký vzácný kousek porcelánu. „Táta poslal peníze,“ zašeptala spiklenecky máma. „Bude se nám teď žít trochu líp.“ A mně to konečně došlo. Že tu táta není. Že se neschovává za dveřmi. Že nepřijel a že hned tak nepřijede. Že tohle všechno nejspíš znamená žít líp.  A máma se usmívá, jako by se jí ulevilo, a babička spokojeně nabírá dědovi na vidličku poslední sousto dortu. Pozdě večer táta zavolal. Obraz v telefonu už dávno nefungoval, ale slyšel jsem zdálky jeho hlas, který mi gratuloval k osmi rokům. Kousal jsem se do rtu, ale stejně jsem to nakonec nevydržel a křičel jsem, že nestojím o dorty s polevou ani o boty v papíře, že měl přijet, že jsem ho čekal, že se to nedá vydržet. Máma mi vzala telefon z ruky, babička mě strkala do pokoje, ale já křičel dál, nemohl jsem se uklidnit, kopal jsem a mlátil do zdi a večer jsem dostal horečku. (s. 23) </a:t>
            </a:r>
          </a:p>
        </p:txBody>
      </p:sp>
    </p:spTree>
    <p:extLst>
      <p:ext uri="{BB962C8B-B14F-4D97-AF65-F5344CB8AC3E}">
        <p14:creationId xmlns:p14="http://schemas.microsoft.com/office/powerpoint/2010/main" val="235141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1E776-1FB7-E111-61C7-CBCE53D97C4C}"/>
              </a:ext>
            </a:extLst>
          </p:cNvPr>
          <p:cNvSpPr>
            <a:spLocks noGrp="1"/>
          </p:cNvSpPr>
          <p:nvPr>
            <p:ph type="title"/>
          </p:nvPr>
        </p:nvSpPr>
        <p:spPr>
          <a:xfrm>
            <a:off x="1451579" y="804519"/>
            <a:ext cx="9603275" cy="1049235"/>
          </a:xfrm>
        </p:spPr>
        <p:txBody>
          <a:bodyPr>
            <a:normAutofit/>
          </a:bodyPr>
          <a:lstStyle/>
          <a:p>
            <a:r>
              <a:rPr lang="cs-CZ" dirty="0"/>
              <a:t>Závěrečná diskuze </a:t>
            </a:r>
          </a:p>
        </p:txBody>
      </p:sp>
      <p:graphicFrame>
        <p:nvGraphicFramePr>
          <p:cNvPr id="5" name="Zástupný obsah 2">
            <a:extLst>
              <a:ext uri="{FF2B5EF4-FFF2-40B4-BE49-F238E27FC236}">
                <a16:creationId xmlns:a16="http://schemas.microsoft.com/office/drawing/2014/main" id="{4CE35DE2-B8D7-6A61-70A6-CB502B7212B8}"/>
              </a:ext>
            </a:extLst>
          </p:cNvPr>
          <p:cNvGraphicFramePr>
            <a:graphicFrameLocks noGrp="1"/>
          </p:cNvGraphicFramePr>
          <p:nvPr>
            <p:ph idx="1"/>
            <p:extLst>
              <p:ext uri="{D42A27DB-BD31-4B8C-83A1-F6EECF244321}">
                <p14:modId xmlns:p14="http://schemas.microsoft.com/office/powerpoint/2010/main" val="339801115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91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7B8547-5EF6-D695-8D2B-726DA15486CD}"/>
              </a:ext>
            </a:extLst>
          </p:cNvPr>
          <p:cNvSpPr>
            <a:spLocks noGrp="1"/>
          </p:cNvSpPr>
          <p:nvPr>
            <p:ph type="title"/>
          </p:nvPr>
        </p:nvSpPr>
        <p:spPr/>
        <p:txBody>
          <a:bodyPr/>
          <a:lstStyle/>
          <a:p>
            <a:r>
              <a:rPr lang="cs-CZ" dirty="0"/>
              <a:t>Emil a detektivové</a:t>
            </a:r>
          </a:p>
        </p:txBody>
      </p:sp>
      <p:sp>
        <p:nvSpPr>
          <p:cNvPr id="3" name="Zástupný obsah 2">
            <a:extLst>
              <a:ext uri="{FF2B5EF4-FFF2-40B4-BE49-F238E27FC236}">
                <a16:creationId xmlns:a16="http://schemas.microsoft.com/office/drawing/2014/main" id="{5134BDAC-563A-C27F-D422-8E39FB2E51DC}"/>
              </a:ext>
            </a:extLst>
          </p:cNvPr>
          <p:cNvSpPr>
            <a:spLocks noGrp="1"/>
          </p:cNvSpPr>
          <p:nvPr>
            <p:ph idx="1"/>
          </p:nvPr>
        </p:nvSpPr>
        <p:spPr/>
        <p:txBody>
          <a:bodyPr>
            <a:normAutofit/>
          </a:bodyPr>
          <a:lstStyle/>
          <a:p>
            <a:r>
              <a:rPr lang="cs-CZ" dirty="0"/>
              <a:t>Erich </a:t>
            </a:r>
            <a:r>
              <a:rPr lang="cs-CZ" dirty="0" err="1"/>
              <a:t>Kästner</a:t>
            </a:r>
            <a:r>
              <a:rPr lang="cs-CZ" dirty="0"/>
              <a:t>: Emil a detektivové (1929) – humor, dobrodružství a umění vcítit se do dětských hrdinů oproti tradičnímu moralizování či zapojování nadpřirozených prvků; také mj. autor knihy Luisa a Lotka (1949)</a:t>
            </a:r>
          </a:p>
          <a:p>
            <a:endParaRPr lang="cs-CZ" dirty="0"/>
          </a:p>
        </p:txBody>
      </p:sp>
    </p:spTree>
    <p:extLst>
      <p:ext uri="{BB962C8B-B14F-4D97-AF65-F5344CB8AC3E}">
        <p14:creationId xmlns:p14="http://schemas.microsoft.com/office/powerpoint/2010/main" val="133136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8AC827-DE41-4D3E-A58A-7459D979E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F1FCEC-9045-5FD7-D0C7-43D7E59C24AF}"/>
              </a:ext>
            </a:extLst>
          </p:cNvPr>
          <p:cNvSpPr>
            <a:spLocks noGrp="1"/>
          </p:cNvSpPr>
          <p:nvPr>
            <p:ph type="title"/>
          </p:nvPr>
        </p:nvSpPr>
        <p:spPr>
          <a:xfrm>
            <a:off x="913657" y="-1405530"/>
            <a:ext cx="3163122" cy="4279393"/>
          </a:xfrm>
        </p:spPr>
        <p:txBody>
          <a:bodyPr anchor="ctr">
            <a:normAutofit/>
          </a:bodyPr>
          <a:lstStyle/>
          <a:p>
            <a:r>
              <a:rPr lang="cs-CZ" dirty="0"/>
              <a:t>Astrid Lindgrenová </a:t>
            </a:r>
          </a:p>
        </p:txBody>
      </p:sp>
      <p:grpSp>
        <p:nvGrpSpPr>
          <p:cNvPr id="10" name="Group 9">
            <a:extLst>
              <a:ext uri="{FF2B5EF4-FFF2-40B4-BE49-F238E27FC236}">
                <a16:creationId xmlns:a16="http://schemas.microsoft.com/office/drawing/2014/main" id="{1FAD7B33-B27E-4BD4-BE9C-A3698E433C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0324" y="957031"/>
            <a:ext cx="6574529" cy="4943939"/>
            <a:chOff x="7807230" y="2012810"/>
            <a:chExt cx="3251252" cy="3459865"/>
          </a:xfrm>
        </p:grpSpPr>
        <p:sp>
          <p:nvSpPr>
            <p:cNvPr id="11" name="Rectangle 10">
              <a:extLst>
                <a:ext uri="{FF2B5EF4-FFF2-40B4-BE49-F238E27FC236}">
                  <a16:creationId xmlns:a16="http://schemas.microsoft.com/office/drawing/2014/main" id="{91D039DC-5A65-400A-9CD6-F9725D1B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3A47B2-ECD5-4DBE-A76C-FBFBFE12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197647C-4C56-4F84-ABC7-9E6F3E67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360" y="1292111"/>
            <a:ext cx="5934456" cy="4279392"/>
          </a:xfrm>
          <a:prstGeom prst="rect">
            <a:avLst/>
          </a:prstGeom>
          <a:solidFill>
            <a:schemeClr val="bg2"/>
          </a:solidFill>
          <a:ln w="3175" cap="sq">
            <a:solidFill>
              <a:schemeClr val="bg1">
                <a:lumMod val="7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C8714411-F430-5000-2DF4-36307CEAB2D7}"/>
              </a:ext>
            </a:extLst>
          </p:cNvPr>
          <p:cNvSpPr>
            <a:spLocks noGrp="1"/>
          </p:cNvSpPr>
          <p:nvPr>
            <p:ph idx="1"/>
          </p:nvPr>
        </p:nvSpPr>
        <p:spPr>
          <a:xfrm>
            <a:off x="5122091" y="1598346"/>
            <a:ext cx="5290143" cy="3642379"/>
          </a:xfrm>
        </p:spPr>
        <p:txBody>
          <a:bodyPr anchor="ctr">
            <a:normAutofit/>
          </a:bodyPr>
          <a:lstStyle/>
          <a:p>
            <a:pPr>
              <a:lnSpc>
                <a:spcPct val="110000"/>
              </a:lnSpc>
            </a:pPr>
            <a:r>
              <a:rPr lang="cs-CZ" sz="1500" b="1" i="1" dirty="0" err="1"/>
              <a:t>Pipi</a:t>
            </a:r>
            <a:r>
              <a:rPr lang="cs-CZ" sz="1500" b="1" i="1" dirty="0"/>
              <a:t> Dlouhá punčocha </a:t>
            </a:r>
            <a:r>
              <a:rPr lang="cs-CZ" sz="1500" dirty="0"/>
              <a:t>(1945) – postava – výjimečně svobodomyslná dívka, která se nebojí jít za svými sny, svéhlavost, extravagantnost, přátelská a obětavá povaha – inspiruje děti svou odvahou, otevřeností a nekonečnou fantazií k uskutečnění vlastních snů a přání spíše než k neposlušnosti; </a:t>
            </a:r>
          </a:p>
          <a:p>
            <a:pPr>
              <a:lnSpc>
                <a:spcPct val="110000"/>
              </a:lnSpc>
            </a:pPr>
            <a:r>
              <a:rPr lang="cs-CZ" sz="1500" dirty="0"/>
              <a:t>také mj. autorka </a:t>
            </a:r>
            <a:r>
              <a:rPr lang="cs-CZ" sz="1500" b="1" i="1" dirty="0"/>
              <a:t>Dětí z </a:t>
            </a:r>
            <a:r>
              <a:rPr lang="cs-CZ" sz="1500" b="1" i="1" dirty="0" err="1"/>
              <a:t>Bullerbynu</a:t>
            </a:r>
            <a:r>
              <a:rPr lang="cs-CZ" sz="1500" b="1" i="1" dirty="0"/>
              <a:t> </a:t>
            </a:r>
            <a:r>
              <a:rPr lang="cs-CZ" sz="1500" dirty="0"/>
              <a:t>(1947) – Lindgrenová psala o dítěti v sobě, o svých vzpomínkách a pocitech, které přetváří v příběhy jiných, smyšlená idylická osada </a:t>
            </a:r>
            <a:r>
              <a:rPr lang="cs-CZ" sz="1500" dirty="0" err="1"/>
              <a:t>Bullerbyn</a:t>
            </a:r>
            <a:r>
              <a:rPr lang="cs-CZ" sz="1500" dirty="0"/>
              <a:t>, oslava základních hodnot – vztah k rodičům a sourozencům, úcta ke stáří, důležitost přátelství nebo pocit odpovědnosti k rodnému místu    </a:t>
            </a:r>
          </a:p>
          <a:p>
            <a:pPr>
              <a:lnSpc>
                <a:spcPct val="110000"/>
              </a:lnSpc>
            </a:pPr>
            <a:r>
              <a:rPr lang="cs-CZ" sz="1500" dirty="0"/>
              <a:t>Další významná díla – </a:t>
            </a:r>
            <a:r>
              <a:rPr lang="cs-CZ" sz="1500" b="1" i="1" dirty="0"/>
              <a:t>Bratři lví srdce </a:t>
            </a:r>
            <a:r>
              <a:rPr lang="cs-CZ" sz="1500" dirty="0"/>
              <a:t>(1973); </a:t>
            </a:r>
            <a:r>
              <a:rPr lang="cs-CZ" sz="1500" b="1" i="1" dirty="0"/>
              <a:t>Ronja, dcera loupežníka</a:t>
            </a:r>
            <a:r>
              <a:rPr lang="cs-CZ" sz="1500" dirty="0"/>
              <a:t> (1981)</a:t>
            </a:r>
          </a:p>
          <a:p>
            <a:pPr>
              <a:lnSpc>
                <a:spcPct val="110000"/>
              </a:lnSpc>
            </a:pPr>
            <a:endParaRPr lang="cs-CZ" sz="1500" dirty="0"/>
          </a:p>
        </p:txBody>
      </p:sp>
      <p:pic>
        <p:nvPicPr>
          <p:cNvPr id="6146" name="Picture 2" descr="Astrid Lindgrenová | Aukro">
            <a:extLst>
              <a:ext uri="{FF2B5EF4-FFF2-40B4-BE49-F238E27FC236}">
                <a16:creationId xmlns:a16="http://schemas.microsoft.com/office/drawing/2014/main" id="{B3C825F0-F23A-301F-B091-E38B91110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49" y="1500244"/>
            <a:ext cx="2857937" cy="385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9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69F928-C048-A80B-FC78-69D0117E22DB}"/>
              </a:ext>
            </a:extLst>
          </p:cNvPr>
          <p:cNvSpPr>
            <a:spLocks noGrp="1"/>
          </p:cNvSpPr>
          <p:nvPr>
            <p:ph type="title"/>
          </p:nvPr>
        </p:nvSpPr>
        <p:spPr>
          <a:xfrm>
            <a:off x="1451579" y="804519"/>
            <a:ext cx="9603275" cy="1049235"/>
          </a:xfrm>
        </p:spPr>
        <p:txBody>
          <a:bodyPr>
            <a:normAutofit/>
          </a:bodyPr>
          <a:lstStyle/>
          <a:p>
            <a:r>
              <a:rPr lang="cs-CZ" dirty="0" err="1"/>
              <a:t>Roald</a:t>
            </a:r>
            <a:r>
              <a:rPr lang="cs-CZ" dirty="0"/>
              <a:t> </a:t>
            </a:r>
            <a:r>
              <a:rPr lang="cs-CZ" dirty="0" err="1"/>
              <a:t>dahl</a:t>
            </a:r>
            <a:r>
              <a:rPr lang="cs-CZ" dirty="0"/>
              <a:t>: Matylda (1988)</a:t>
            </a:r>
          </a:p>
        </p:txBody>
      </p:sp>
      <p:sp>
        <p:nvSpPr>
          <p:cNvPr id="3" name="Zástupný obsah 2">
            <a:extLst>
              <a:ext uri="{FF2B5EF4-FFF2-40B4-BE49-F238E27FC236}">
                <a16:creationId xmlns:a16="http://schemas.microsoft.com/office/drawing/2014/main" id="{BCE9E8CF-543D-34C8-98C4-C86358EE4C3D}"/>
              </a:ext>
            </a:extLst>
          </p:cNvPr>
          <p:cNvSpPr>
            <a:spLocks noGrp="1"/>
          </p:cNvSpPr>
          <p:nvPr>
            <p:ph idx="1"/>
          </p:nvPr>
        </p:nvSpPr>
        <p:spPr>
          <a:xfrm>
            <a:off x="1451579" y="2015734"/>
            <a:ext cx="5622284" cy="3450613"/>
          </a:xfrm>
        </p:spPr>
        <p:txBody>
          <a:bodyPr>
            <a:normAutofit/>
          </a:bodyPr>
          <a:lstStyle/>
          <a:p>
            <a:pPr marL="0" indent="0">
              <a:buNone/>
            </a:pPr>
            <a:r>
              <a:rPr lang="cs-CZ" dirty="0"/>
              <a:t>Vztahy dospělých a dětí </a:t>
            </a:r>
          </a:p>
          <a:p>
            <a:pPr marL="0" indent="0">
              <a:buNone/>
            </a:pPr>
            <a:r>
              <a:rPr lang="cs-CZ" dirty="0"/>
              <a:t>Téma nadaného dítěte a nepodnětného sociálního prostředí </a:t>
            </a:r>
          </a:p>
          <a:p>
            <a:pPr marL="0" indent="0">
              <a:buNone/>
            </a:pPr>
            <a:r>
              <a:rPr lang="cs-CZ" dirty="0"/>
              <a:t>Téma čtenářství</a:t>
            </a:r>
          </a:p>
          <a:p>
            <a:pPr marL="0" indent="0">
              <a:buNone/>
            </a:pPr>
            <a:r>
              <a:rPr lang="cs-CZ" dirty="0"/>
              <a:t>V </a:t>
            </a:r>
            <a:r>
              <a:rPr lang="cs-CZ" dirty="0" err="1"/>
              <a:t>moodlu</a:t>
            </a:r>
            <a:r>
              <a:rPr lang="cs-CZ" dirty="0"/>
              <a:t> je úvodní kapitola „Čtenářka knih“ </a:t>
            </a:r>
          </a:p>
        </p:txBody>
      </p:sp>
      <p:pic>
        <p:nvPicPr>
          <p:cNvPr id="7170" name="Picture 2" descr="Matylda - Roald Dahl od 170 Kč - Heureka.cz">
            <a:extLst>
              <a:ext uri="{FF2B5EF4-FFF2-40B4-BE49-F238E27FC236}">
                <a16:creationId xmlns:a16="http://schemas.microsoft.com/office/drawing/2014/main" id="{4F7364D8-1805-35BA-A56C-695A2DFF88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9190" y="2015734"/>
            <a:ext cx="3450613" cy="345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3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1" name="Straight Connector 820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BB9C4954-7D13-F099-6160-51F240F232C5}"/>
              </a:ext>
            </a:extLst>
          </p:cNvPr>
          <p:cNvSpPr>
            <a:spLocks noGrp="1"/>
          </p:cNvSpPr>
          <p:nvPr>
            <p:ph type="title"/>
          </p:nvPr>
        </p:nvSpPr>
        <p:spPr>
          <a:xfrm>
            <a:off x="1451580" y="804520"/>
            <a:ext cx="4176511" cy="1049235"/>
          </a:xfrm>
        </p:spPr>
        <p:txBody>
          <a:bodyPr>
            <a:normAutofit/>
          </a:bodyPr>
          <a:lstStyle/>
          <a:p>
            <a:r>
              <a:rPr lang="cs-CZ" sz="2200" dirty="0"/>
              <a:t>Karel </a:t>
            </a:r>
            <a:r>
              <a:rPr lang="cs-CZ" sz="2200" dirty="0" err="1"/>
              <a:t>poláček</a:t>
            </a:r>
            <a:r>
              <a:rPr lang="cs-CZ" sz="2200" dirty="0"/>
              <a:t>: bylo nás pět</a:t>
            </a:r>
          </a:p>
        </p:txBody>
      </p:sp>
      <p:sp>
        <p:nvSpPr>
          <p:cNvPr id="8203" name="Rectangle 820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sah 2">
            <a:extLst>
              <a:ext uri="{FF2B5EF4-FFF2-40B4-BE49-F238E27FC236}">
                <a16:creationId xmlns:a16="http://schemas.microsoft.com/office/drawing/2014/main" id="{868088A1-E1DC-ED44-8EC2-ACDA69AD31F2}"/>
              </a:ext>
            </a:extLst>
          </p:cNvPr>
          <p:cNvSpPr>
            <a:spLocks noGrp="1"/>
          </p:cNvSpPr>
          <p:nvPr>
            <p:ph idx="1"/>
          </p:nvPr>
        </p:nvSpPr>
        <p:spPr>
          <a:xfrm>
            <a:off x="1667891" y="2163216"/>
            <a:ext cx="4172212" cy="3450613"/>
          </a:xfrm>
        </p:spPr>
        <p:txBody>
          <a:bodyPr>
            <a:normAutofit fontScale="92500" lnSpcReduction="20000"/>
          </a:bodyPr>
          <a:lstStyle/>
          <a:p>
            <a:r>
              <a:rPr lang="cs-CZ" dirty="0"/>
              <a:t>Karel Poláček: Bylo nás pět (1946)</a:t>
            </a:r>
          </a:p>
          <a:p>
            <a:pPr lvl="1"/>
            <a:r>
              <a:rPr lang="cs-CZ" dirty="0"/>
              <a:t>Dvojí narativní perspektiva (Petr Bajza, autor)</a:t>
            </a:r>
          </a:p>
          <a:p>
            <a:pPr lvl="1"/>
            <a:r>
              <a:rPr lang="cs-CZ" dirty="0"/>
              <a:t>Komický efekt napodobování řeči dospělých – tematizování světa dospělých </a:t>
            </a:r>
          </a:p>
          <a:p>
            <a:pPr lvl="1"/>
            <a:r>
              <a:rPr lang="cs-CZ" dirty="0"/>
              <a:t>Pro autora specifické maloměstské prostředí</a:t>
            </a:r>
          </a:p>
          <a:p>
            <a:pPr lvl="1"/>
            <a:r>
              <a:rPr lang="cs-CZ" dirty="0"/>
              <a:t>Odkaz na knihu v </a:t>
            </a:r>
            <a:r>
              <a:rPr lang="cs-CZ" dirty="0" err="1"/>
              <a:t>pdf</a:t>
            </a:r>
            <a:r>
              <a:rPr lang="cs-CZ" dirty="0"/>
              <a:t>: https://web2.mlp.cz/koweb/00/04/26/25/27/bylo_nas_pet.pdf</a:t>
            </a:r>
          </a:p>
        </p:txBody>
      </p:sp>
      <p:pic>
        <p:nvPicPr>
          <p:cNvPr id="8194" name="Picture 2" descr="Bylo nás pět - Karel Poláček | Databáze knih">
            <a:extLst>
              <a:ext uri="{FF2B5EF4-FFF2-40B4-BE49-F238E27FC236}">
                <a16:creationId xmlns:a16="http://schemas.microsoft.com/office/drawing/2014/main" id="{5EB69E22-1A59-EF3C-51C1-51695E9704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2840" y="953067"/>
            <a:ext cx="2996204" cy="4660762"/>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820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07" name="Straight Connector 820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6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Téma odlišnosti, jinakosti v literatuře pro děti</a:t>
            </a:r>
          </a:p>
        </p:txBody>
      </p:sp>
      <p:sp>
        <p:nvSpPr>
          <p:cNvPr id="3" name="Zástupný symbol pro obsah 2"/>
          <p:cNvSpPr>
            <a:spLocks noGrp="1"/>
          </p:cNvSpPr>
          <p:nvPr>
            <p:ph idx="1"/>
          </p:nvPr>
        </p:nvSpPr>
        <p:spPr/>
        <p:txBody>
          <a:bodyPr>
            <a:normAutofit/>
          </a:bodyPr>
          <a:lstStyle/>
          <a:p>
            <a:pPr marL="342900" lvl="1" indent="-342900"/>
            <a:r>
              <a:rPr lang="cs-CZ" sz="2000" dirty="0"/>
              <a:t>Kdy jste si připadali odlišní, jiní? V jaké konkrétní situaci? </a:t>
            </a:r>
          </a:p>
          <a:p>
            <a:pPr marL="342900" lvl="1" indent="-342900"/>
            <a:r>
              <a:rPr lang="cs-CZ" sz="2000" dirty="0"/>
              <a:t>Kdy Vám připadal odlišný někdo jiný? V jaké konkrétní situaci?</a:t>
            </a:r>
          </a:p>
          <a:p>
            <a:pPr marL="342900" lvl="1" indent="-342900"/>
            <a:r>
              <a:rPr lang="cs-CZ" sz="2000" dirty="0"/>
              <a:t>Jaké typy odlišnosti můžeme vnímat? </a:t>
            </a:r>
          </a:p>
          <a:p>
            <a:pPr marL="342900" lvl="1" indent="-342900"/>
            <a:r>
              <a:rPr lang="cs-CZ" sz="2000" dirty="0"/>
              <a:t>Jak na ně reagujeme? </a:t>
            </a:r>
          </a:p>
          <a:p>
            <a:pPr marL="342900" lvl="1" indent="-342900"/>
            <a:r>
              <a:rPr lang="cs-CZ" sz="2000" dirty="0"/>
              <a:t>Vybavíme si situaci, kdy jsme byli s laskavostí, soucitem a respektem přijatí ve chvíli, kdy jsme si připadali jiní? </a:t>
            </a:r>
          </a:p>
          <a:p>
            <a:r>
              <a:rPr lang="cs-CZ" dirty="0"/>
              <a:t>Nebo naopak: situaci, kdy jsme s laskavostí, soucitem a respektem přijali někoho, kdo se v dané situaci odlišoval?</a:t>
            </a:r>
          </a:p>
        </p:txBody>
      </p:sp>
    </p:spTree>
    <p:extLst>
      <p:ext uri="{BB962C8B-B14F-4D97-AF65-F5344CB8AC3E}">
        <p14:creationId xmlns:p14="http://schemas.microsoft.com/office/powerpoint/2010/main" val="78920060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TM10001114[[fn=Galerie]]</Template>
  <TotalTime>11475</TotalTime>
  <Words>3878</Words>
  <Application>Microsoft Office PowerPoint</Application>
  <PresentationFormat>Širokoúhlá obrazovka</PresentationFormat>
  <Paragraphs>218</Paragraphs>
  <Slides>43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Aptos</vt:lpstr>
      <vt:lpstr>Arial</vt:lpstr>
      <vt:lpstr>Gill Sans MT</vt:lpstr>
      <vt:lpstr>Wingdings</vt:lpstr>
      <vt:lpstr>Gallery</vt:lpstr>
      <vt:lpstr>Próza s dětským hRdinou </vt:lpstr>
      <vt:lpstr>Cíl přednášky </vt:lpstr>
      <vt:lpstr>OBSAH PŘEDNÁŠKY </vt:lpstr>
      <vt:lpstr>Obecný úvod </vt:lpstr>
      <vt:lpstr>Emil a detektivové</vt:lpstr>
      <vt:lpstr>Astrid Lindgrenová </vt:lpstr>
      <vt:lpstr>Roald dahl: Matylda (1988)</vt:lpstr>
      <vt:lpstr>Karel poláček: bylo nás pět</vt:lpstr>
      <vt:lpstr>Téma odlišnosti, jinakosti v literatuře pro děti</vt:lpstr>
      <vt:lpstr>Velké téma odlišnosti v próze s dětským hrdinou </vt:lpstr>
      <vt:lpstr>Ivona Březinová: Lentilka pro dědu Edu (Praha: Albatros, 2006)</vt:lpstr>
      <vt:lpstr>Daniela Krolupperová: Já se nechtěl stěhovat (Praha: Mladá fronta, 2010)</vt:lpstr>
      <vt:lpstr>Johanna Spyriová: Heidi, děvčátko z hor (původní vydání 1880 a 1881)</vt:lpstr>
      <vt:lpstr>Iva Procházková: Pět minut před večeří (Praha: Albatros, 1996)</vt:lpstr>
      <vt:lpstr>Ivona Březinová: Kluk a pes (Praha: Albatros, 2011)</vt:lpstr>
      <vt:lpstr>DRIJVEROVÁ, Martina. Domov pro Marťany. Praha:  Albatros, 1998.</vt:lpstr>
      <vt:lpstr>DRIJVEROVÁ, Martina. Domov pro Marťany. 1. vyd. Praha: Albatros, 1998.</vt:lpstr>
      <vt:lpstr>Ivona Březinová: Útěk Kryšpína N. (Praha: Albatros, 2014)</vt:lpstr>
      <vt:lpstr>PALACIOVÁ, R. J. (Ne)obyčejný kluk. Praha: Knižní klub, 2013. </vt:lpstr>
      <vt:lpstr>BŘEZINOVÁ, Ivona. Řvi potichu, brácho. Praha:  Albatros, 2016.</vt:lpstr>
      <vt:lpstr>J. Boyne – kromobyčejná pouť barnabyho brocketa (české vydání – 2017) </vt:lpstr>
      <vt:lpstr>M. G. Bauer: Neříkejte mi Izmael (Praha: Albatros, 2011)</vt:lpstr>
      <vt:lpstr>Lois Lowryová: Dárce (1993; Praha:  Argo, 2013) </vt:lpstr>
      <vt:lpstr>Tip na povídku s tématem odlišnosti: celé léto v jediném dni</vt:lpstr>
      <vt:lpstr>PRÓZA S DĚTSKÝM HRDINOU S VÁLEČNOU TEMATIKOU</vt:lpstr>
      <vt:lpstr>Loic Dauvillier: Dítě s hvězdičkou (Praha: Albatros, 2012)</vt:lpstr>
      <vt:lpstr>Zdeňka Bezděková: Říkali mi Leni (1948, Praha: Albatros, 2012)</vt:lpstr>
      <vt:lpstr>Uri Orlev: Ostrov v ptačí ulici (1981; Práh, 2013)</vt:lpstr>
      <vt:lpstr>Lois Lowry: Spočítej hvězdy (Praha: Argo, 2015)</vt:lpstr>
      <vt:lpstr>Veronika Válková: Terezínské ghetto: tajemný vlak do neznáma </vt:lpstr>
      <vt:lpstr>John Boyne: Chlapec v pruhovaném pyžamu (2006, BB art 2008)</vt:lpstr>
      <vt:lpstr>Michael Gruenbaum: Někde ještě svítí slunce  </vt:lpstr>
      <vt:lpstr>František Tichý: Transport za věčnost (Praha: Baobab, 2017)</vt:lpstr>
      <vt:lpstr>Deník Anne Frankové</vt:lpstr>
      <vt:lpstr>Kniha dětského srdce </vt:lpstr>
      <vt:lpstr>Současná próza pro děti </vt:lpstr>
      <vt:lpstr>Petra braunová: Nejhorší den v životě třeťáka filipa l. (Albatros, 2018)</vt:lpstr>
      <vt:lpstr>Olga stehlíková – mojenka (2022) </vt:lpstr>
      <vt:lpstr>Fánek Hvězdoplavec</vt:lpstr>
      <vt:lpstr>Fánek hvězdoplavec – ukázka </vt:lpstr>
      <vt:lpstr>Fánek hvězdoplavec – ukázka </vt:lpstr>
      <vt:lpstr>Fánek hvězdoplavec – ukázka </vt:lpstr>
      <vt:lpstr>Závěrečná diskuze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(Nejen) příběhy dětí a téma identity, odlišnosti, sebeuvědomění a sebepoznání</dc:title>
  <dc:creator>Uzivatel</dc:creator>
  <cp:lastModifiedBy>Filip Komberec</cp:lastModifiedBy>
  <cp:revision>82</cp:revision>
  <dcterms:created xsi:type="dcterms:W3CDTF">2021-03-07T10:48:35Z</dcterms:created>
  <dcterms:modified xsi:type="dcterms:W3CDTF">2024-03-11T06:52:56Z</dcterms:modified>
</cp:coreProperties>
</file>