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9" r:id="rId4"/>
    <p:sldId id="321" r:id="rId5"/>
    <p:sldId id="323" r:id="rId6"/>
    <p:sldId id="322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2" r:id="rId15"/>
    <p:sldId id="331" r:id="rId16"/>
    <p:sldId id="333" r:id="rId17"/>
    <p:sldId id="334" r:id="rId18"/>
    <p:sldId id="335" r:id="rId19"/>
    <p:sldId id="338" r:id="rId20"/>
    <p:sldId id="337" r:id="rId21"/>
    <p:sldId id="336" r:id="rId22"/>
    <p:sldId id="339" r:id="rId23"/>
    <p:sldId id="341" r:id="rId24"/>
    <p:sldId id="340" r:id="rId2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35"/>
  </p:normalViewPr>
  <p:slideViewPr>
    <p:cSldViewPr>
      <p:cViewPr varScale="1">
        <p:scale>
          <a:sx n="100" d="100"/>
          <a:sy n="100" d="100"/>
        </p:scale>
        <p:origin x="16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3F6A4A5A-C5B4-DFEA-7BC2-D362AC59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C510B6A5-A55C-2310-065A-9D91B191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0C719000-5D64-BCFF-E77D-C53C31A48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F75282B8-7BBA-3BFB-4013-D7700929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6A5BA836-D69F-F0B1-4F17-2ED25387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9B892A44-FE59-47FF-35D7-BD47123BF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21DEAEF-2E02-58A2-D601-8598C826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084C1345-4FC9-FCDB-DE80-55937B9C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7B7523A8-F37E-7DD3-6349-0B616743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0EE3CD23-A13F-9C18-749C-60BC25BF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AB88BB88-B825-1B37-A397-3BDBC0C8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B9428606-4AE0-7825-F1D6-6809368CC3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F66C3085-811F-D0DB-AA6E-22E0DF2071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3C48AE2-C303-5209-6478-02F73D15860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2C9899CC-D054-B245-7FF5-E9AB4AAFBD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0B0A1BB8-F9B1-AF9F-0965-DCEC4DC4D58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8BDB7306-8929-B22C-4486-4A08C6A95A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63A674-6972-D042-B714-8708F739C1B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3769B180-6BA0-C960-1E21-96E3E79597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DD81A3-D991-2F46-ADA4-A3598BED8A7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40E4F342-9BFA-A01B-A4C9-726994A2A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96AB25B7-9AA3-86D3-86F4-FA12FB5D3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75FCBB66-95E7-9815-6D0A-EDB17C80C6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227C36-5FA6-2F40-B738-6E94A1B0C35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6E5B921F-5A26-B210-AF4C-0C1DACA73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A2A5E57-0ADF-4B4C-DC8B-219EFADB9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23C74CCC-F434-12CF-6954-782E1E6D6F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40D03E-8D60-8042-AA84-D4D4113C1D5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18B8A9E-9B55-9CD1-7832-ED3BEB4D5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C4E3EA3-7181-7AB5-DF38-9399F748C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3B8524B3-8504-6C8C-9DDD-17281AF967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AF4AB-B6F9-7C44-9BF0-7EEC8F8DEAF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B2BC47F5-544D-69BF-EB09-85BC9CD1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F099C7B-56C4-42C9-C2DA-37746A0FD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089993EC-652F-B31B-EC22-6665020E85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C8DFA1-28D1-1C4F-ACB7-F8D04B0382E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6A2497DC-E08F-F334-A783-30D01F386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231029E-6656-2D12-284C-CF3FE20A9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05B14E61-AD27-6E18-3882-AF0201DA00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2D2038-92F7-5B49-86BB-A462AD62F2F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E87E87FD-3BF5-2184-99C3-656BA326B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33BCEEA-1058-54B8-1C2C-220CEFAB9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DD4FB8B7-9C39-7769-7A1E-C1C84B4F36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34B4AB-CD43-1040-8987-E2C2E0C8430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BA49BE4D-00FC-73E3-D735-B818C7FDD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8BF9685-ECFE-9629-6B51-3D6A2B24C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9C9E2D46-50CA-4230-36F2-1B9912DE21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7A950C-D908-B148-929C-0AD35EE9A69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362FAF22-0CF5-98ED-0565-AC72AD07C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0073D3E-9931-7C4B-4AB2-5E212B5DF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0C9AFF2C-D4FC-3016-8988-151C280AA2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13B97C-823E-DC44-BA35-399AF940BC2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1C606165-FAEB-70FA-D655-F14D0E9A1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EFA92BE-C66F-6E2C-4273-AB7B65A3B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6BCB78ED-011B-A038-727D-BD78C395BF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6CE32B-32A4-7C4D-83CE-0B700CE3F74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096ADE24-A1DA-BADA-9E89-A0A16250C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57DC423-9FB4-5EC4-0BE0-85C109DA0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513DD07E-0532-0B1D-6897-C21CA64799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576243-55F7-E44A-9A53-D7AF28D06FC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29026995-C3B7-B1D0-EA1E-398BCAA9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38E0091-E871-DB35-DD74-DAFB5AB7F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D40E2037-D689-CA9B-FB4D-7933407245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7DF894-4AD9-914D-9A15-5252BDCDEC7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FBB83B2A-FAA1-A1D5-C338-226890C48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4FFCD73-075B-8331-CC3B-6D22EF4A4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6A429AD7-5C9B-815F-8A89-E008191A19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E9AFF4-92FA-3645-B637-45FFA92CB65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A2B9421B-7E11-3DBA-5998-3B426BF36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8E10B8F-889B-4DE1-87AC-172162484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DA310B7E-E712-B8A8-0BCC-C943E70147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1B8A86-285C-E14F-B3FC-5E94A1C1D4A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8232D46-C9A3-5E46-594A-3A6A18C54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9C16572-A6A9-6845-2EC0-8F7D3F9A7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1B0D4CEA-24E6-DD5D-82FB-5D495C64DF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D0643B-D0B2-ED4D-AD5B-9A026561AA7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EEED1922-6C76-7CBB-5E3D-2F7194B14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DAFA6A8-FB24-FB6D-85FE-0380EEEED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1213A550-44E8-DB55-6D29-27F8B73378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B9D6E8-AD34-F545-861C-713C24EE3DC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4B86F4A6-60F3-A0A6-8562-CD58C6F49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8DF5FAD-2660-A55C-2F82-9F8696C40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517F3D74-79C0-C111-D0F6-FF7E1244E3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CEBFAA-1BC8-1D46-820D-F503BB0FC11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7677575E-B1AB-1724-81CC-5204B709E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A85984F-52B0-B40C-762D-6415A4627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2BF1F3F1-1153-BCD7-0601-E6C7FFAC06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7E82AB-A6C7-E244-B4E3-315871C8D73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CA5F566A-0B80-CC8B-C240-5C6ECA082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C477A90-37C5-C45B-6ABE-FD8167904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4EBF9150-7D80-ECBA-DE1F-C5E3C9ECE6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E255DC-FC5D-9742-ABC5-862451D521D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C14439C5-E70B-D79F-4F49-91AB678EB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B059E15-E9CE-6148-90B0-C5CD3E19B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AE03ACE2-BA81-070E-ADC3-75DF3E3926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96DBFC-B894-A84C-94A3-769B917103C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82839493-82A3-5262-4C75-2B5459930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DB9EA77-0B4A-99BC-7558-5B5E639D9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4E7D6FCA-A5E9-0C67-C2EA-FC54CF2D94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5A42E0-F5F5-3341-82E9-24921EC70ED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6E1B7DB5-6A65-BC1F-ED67-5E231D95F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B09F361-7F5F-8D5C-D600-7BD8DE952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E37572BC-55B7-99FB-EBB7-F5AFC2E04D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D666BA-FA6B-FC4E-8E52-BEF20A6EACF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A028586-B3C0-9E8C-3281-9545B8F49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93AE83D-5F71-4AEE-D226-33D4D1D86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74B30761-7A4E-015C-DC17-4F3A1CDCFD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A1E453-1ED3-FB42-B99B-96A02E0FAF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BBECCAB2-3445-A610-4FCE-F4EA02492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67CC01A-59AC-D1BC-F636-FB928D49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7BCC246C-5190-41AE-2E37-20B7F305E8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B49F30-D395-BB4C-8062-7A6A71158E2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15691EB-1AFF-48C1-C609-11F1885E1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B89329C-4073-7610-0B4D-1EF0ABFB3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CE9F-CFB6-29F6-0606-6AC3D3F22B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F7A5C-CD35-D568-D811-784BD17A52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E77CF-2A69-0C36-7617-5BAFC61441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B657-4CC1-E442-91F9-BCC370EE135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0104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49429-4570-D8DC-5B53-8DFBAC734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CFC8C-2872-C63D-CCE9-368E27C2CB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F08BE-2658-58CC-8B51-E70B3C9925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FAD7-7162-4B49-BFB9-4C7FA047ACF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7739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2DC76-FEB0-F347-9FF1-023122685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428F2-368C-57AD-119C-E8353F508F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99C97-EA4F-232C-7F5C-EFAAFC94D7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FF7F-26FA-9A42-9418-357F7A47412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788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87755E-7FBD-D8ED-07A1-EF86E7C926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721B0-F609-D289-7555-9CAA73D510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25D74-D3DE-60A7-A8D3-08E94D464A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2F1B-059E-0E43-B979-15201D2D391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743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ECA36-A636-E78F-5BAB-B1C818B840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6A5D1-BEEC-0471-BDC8-71A2E1E1D3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E996B-8749-A3C3-3E6F-98C66F36595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12B8-00F4-3E46-93C5-2617B227968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8714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05887-EA19-AA1D-6D95-E351A433D3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1B6E7-9F17-9EC5-B076-2836D25161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87C87-F289-AA3C-6C41-F0A4AC6435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4E0D-97E1-AD4A-8D04-27462379188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700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8A51CE-F1C4-A0CF-AA34-6C6EFA9E3B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8C4386-88E4-BD4F-5DBA-C5C36C2592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FBC542-EFB7-27B5-0CA6-3E9E484F68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19AE-4D58-E448-8A5B-1CD90EB27BD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661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938D1B-DFD4-248B-94A4-2D58B61824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D7C0725-CF8D-0729-37C0-D64531EB32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19E5315-E2B0-93BE-1117-563E47A55F2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76BE-A6B4-1244-9C52-D54E10AC807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8650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CD8B35-8482-EFED-DCD0-0D3153DB8F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8E7607-7A73-FEB0-8112-5207098702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D9C98-403A-88EC-F574-A047D648D7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CCCD-07D1-8246-BBEA-C4E3E0B6B03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081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3E2912A-144C-7EF9-42DA-5583124403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7F2BC5-4AEF-7301-9331-DD58B5B06D0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53230A-E3A0-5E30-5808-8CF626316A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DE9B-F3FA-AC4D-B0FC-470E298E542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96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722405-58F9-5CFE-E126-2E45FBD561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1A84DE-27E7-194D-0DFF-1EC0D3CC52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017402-B540-0BCB-894B-246DED8BF0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34EC-F231-A74B-8D48-FDA5296A0FA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061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BE978D-590B-3CEA-89F2-A833CB4CB6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0A29B0-D566-DF4D-3273-647E33FCFC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297C9B-9A1C-A474-FE1E-AD404B269F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7EFC-9E81-AB4D-B096-CB2952978BD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193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F6C6CD9-52FD-8A30-24B1-D791BD13F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6A3DAB1-DE74-5EBF-A79E-53D61B57C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5CADA6B-508F-9E75-5008-7B7F1CE9C2C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0D23D9-88A8-41AC-8A7C-F6255EA8A0B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76BC5C-473B-D520-EE31-910C0E7231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2472BF-B161-7643-B8DD-072687A6C1C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01517B9-8D93-2ED2-DA16-04172378C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Times New Roman" panose="02020603050405020304" pitchFamily="18" charset="0"/>
              </a:rPr>
              <a:t>Slovanská a balkánská synchronní kontrastivní a srovnávací jazykověda 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9F6E6FE-1115-3ECB-7D9D-726DFAAC88E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5B4D6BA-D435-C0A4-323D-D268239D7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U druhého paradigmatu vidíme opět </a:t>
            </a:r>
            <a:r>
              <a:rPr lang="cs-CZ" altLang="de-DE" sz="2800" b="1">
                <a:latin typeface="Times New Roman" panose="02020603050405020304" pitchFamily="18" charset="0"/>
              </a:rPr>
              <a:t>fonologickou totožnost koncovek tvrdého a měkkého typu</a:t>
            </a:r>
            <a:r>
              <a:rPr lang="cs-CZ" altLang="de-DE" sz="2800">
                <a:latin typeface="Times New Roman" panose="02020603050405020304" pitchFamily="18" charset="0"/>
              </a:rPr>
              <a:t>, s jistým omezením v Gpl; nulová koncovka je zde ovšem běžná i v měkkém typu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недель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endParaRPr lang="ru-RU" altLang="de-DE" sz="2800" i="1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>
                <a:latin typeface="Times New Roman" panose="02020603050405020304" pitchFamily="18" charset="0"/>
              </a:rPr>
              <a:t>Substantiva mužského rodu </a:t>
            </a:r>
            <a:r>
              <a:rPr lang="cs-CZ" altLang="de-DE" sz="2800">
                <a:latin typeface="Times New Roman" panose="02020603050405020304" pitchFamily="18" charset="0"/>
              </a:rPr>
              <a:t>tohoto paradigmatu </a:t>
            </a:r>
            <a:r>
              <a:rPr lang="cs-CZ" altLang="de-DE" sz="2800" b="1">
                <a:latin typeface="Times New Roman" panose="02020603050405020304" pitchFamily="18" charset="0"/>
              </a:rPr>
              <a:t>se skloňují naprosto stejně jako substantiva ženského rodu</a:t>
            </a:r>
            <a:r>
              <a:rPr lang="cs-CZ" altLang="de-DE" sz="2800">
                <a:latin typeface="Times New Roman" panose="02020603050405020304" pitchFamily="18" charset="0"/>
              </a:rPr>
              <a:t>, nemají žádné koncovky lišící je od feminin (srov. oproti tomu typ </a:t>
            </a:r>
            <a:r>
              <a:rPr lang="cs-CZ" altLang="de-DE" sz="2800" i="1">
                <a:latin typeface="Times New Roman" panose="02020603050405020304" pitchFamily="18" charset="0"/>
              </a:rPr>
              <a:t>předseda, predseda</a:t>
            </a:r>
            <a:r>
              <a:rPr lang="cs-CZ" altLang="de-DE" sz="2800">
                <a:latin typeface="Times New Roman" panose="02020603050405020304" pitchFamily="18" charset="0"/>
              </a:rPr>
              <a:t> v češtině a ve slovenštině)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substantiva druhé deklinace (feminina i maskulina) a neutra rozlišují </a:t>
            </a:r>
            <a:r>
              <a:rPr lang="cs-CZ" altLang="de-DE" sz="2800" b="1">
                <a:latin typeface="Times New Roman" panose="02020603050405020304" pitchFamily="18" charset="0"/>
              </a:rPr>
              <a:t>životnost</a:t>
            </a:r>
            <a:r>
              <a:rPr lang="cs-CZ" altLang="de-DE" sz="2800">
                <a:latin typeface="Times New Roman" panose="02020603050405020304" pitchFamily="18" charset="0"/>
              </a:rPr>
              <a:t>, vyjadřuje se pádovým synkretismem A = G, ovšem pouze v plurálu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Ani zde </a:t>
            </a:r>
            <a:r>
              <a:rPr lang="cs-CZ" altLang="de-DE" sz="2800" b="1">
                <a:latin typeface="Times New Roman" panose="02020603050405020304" pitchFamily="18" charset="0"/>
              </a:rPr>
              <a:t>nejsou pravidelné kmenové alternace </a:t>
            </a:r>
            <a:r>
              <a:rPr lang="cs-CZ" altLang="de-DE" sz="2800">
                <a:latin typeface="Times New Roman" panose="02020603050405020304" pitchFamily="18" charset="0"/>
              </a:rPr>
              <a:t>(srov. tvary </a:t>
            </a:r>
            <a:r>
              <a:rPr lang="ru-RU" altLang="de-DE" sz="2800" i="1">
                <a:latin typeface="Times New Roman" panose="02020603050405020304" pitchFamily="18" charset="0"/>
              </a:rPr>
              <a:t>ноге, руке, мухе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75A3D49-7882-6C7B-FE7D-F7E15EDA5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Substantiva třetí deklinace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мышь, тетрадь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mají v sg pět koncovek, které je od druhé deklinace liší: nulovou koncovku Nsg a Asg, Dsg a Lsg na /i/ a Isg na /ju/ (graficky </a:t>
            </a:r>
            <a:r>
              <a:rPr lang="ru-RU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ью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Specifické koncovky (Gsg a Dsg) má ještě m</a:t>
            </a:r>
            <a:r>
              <a:rPr lang="ru-RU" altLang="de-DE" sz="2800">
                <a:latin typeface="Times New Roman" panose="02020603050405020304" pitchFamily="18" charset="0"/>
              </a:rPr>
              <a:t>а</a:t>
            </a:r>
            <a:r>
              <a:rPr lang="cs-CZ" altLang="de-DE" sz="2800">
                <a:latin typeface="Times New Roman" panose="02020603050405020304" pitchFamily="18" charset="0"/>
              </a:rPr>
              <a:t>lá skupina neuter typu </a:t>
            </a:r>
            <a:r>
              <a:rPr lang="ru-RU" altLang="de-DE" sz="2800" i="1">
                <a:latin typeface="Times New Roman" panose="02020603050405020304" pitchFamily="18" charset="0"/>
              </a:rPr>
              <a:t>время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ru-RU" altLang="de-DE" sz="2800" i="1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Když srovnáme základní typy skloňování substantiva v </a:t>
            </a:r>
            <a:r>
              <a:rPr lang="cs-CZ" altLang="de-DE" sz="2800" b="1">
                <a:latin typeface="Times New Roman" panose="02020603050405020304" pitchFamily="18" charset="0"/>
              </a:rPr>
              <a:t>ukrajinštině</a:t>
            </a:r>
            <a:r>
              <a:rPr lang="cs-CZ" altLang="de-DE" sz="2800">
                <a:latin typeface="Times New Roman" panose="02020603050405020304" pitchFamily="18" charset="0"/>
              </a:rPr>
              <a:t>, vidíme důležité rozdíly v oblasti </a:t>
            </a:r>
            <a:r>
              <a:rPr lang="cs-CZ" altLang="de-DE" sz="2800" b="1">
                <a:latin typeface="Times New Roman" panose="02020603050405020304" pitchFamily="18" charset="0"/>
              </a:rPr>
              <a:t>koncovek</a:t>
            </a:r>
            <a:r>
              <a:rPr lang="cs-CZ" altLang="de-DE" sz="2800">
                <a:latin typeface="Times New Roman" panose="02020603050405020304" pitchFamily="18" charset="0"/>
              </a:rPr>
              <a:t>, zejm. však v oblasti </a:t>
            </a:r>
            <a:r>
              <a:rPr lang="cs-CZ" altLang="de-DE" sz="2800" b="1">
                <a:latin typeface="Times New Roman" panose="02020603050405020304" pitchFamily="18" charset="0"/>
              </a:rPr>
              <a:t>kmenových alternací</a:t>
            </a:r>
            <a:r>
              <a:rPr lang="cs-CZ" altLang="de-DE" sz="2800">
                <a:latin typeface="Times New Roman" panose="02020603050405020304" pitchFamily="18" charset="0"/>
              </a:rPr>
              <a:t>, které jsou, jak jsme konstatovali, vlastností flektivního typu:  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Bild 2">
            <a:extLst>
              <a:ext uri="{FF2B5EF4-FFF2-40B4-BE49-F238E27FC236}">
                <a16:creationId xmlns:a16="http://schemas.microsoft.com/office/drawing/2014/main" id="{178C9EC9-4844-24A5-7669-A8D0B9A5B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00113"/>
            <a:ext cx="9399588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3">
            <a:extLst>
              <a:ext uri="{FF2B5EF4-FFF2-40B4-BE49-F238E27FC236}">
                <a16:creationId xmlns:a16="http://schemas.microsoft.com/office/drawing/2014/main" id="{FBDFF704-3D9D-67CB-4D2F-E004ECC8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339975"/>
            <a:ext cx="503238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329AB9BD-F53B-72B9-AD11-DCE99266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1619250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3" name="Oval 6">
            <a:extLst>
              <a:ext uri="{FF2B5EF4-FFF2-40B4-BE49-F238E27FC236}">
                <a16:creationId xmlns:a16="http://schemas.microsoft.com/office/drawing/2014/main" id="{B326FA93-5C70-C62F-DEB2-CA13E012B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427538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4" name="Oval 7">
            <a:extLst>
              <a:ext uri="{FF2B5EF4-FFF2-40B4-BE49-F238E27FC236}">
                <a16:creationId xmlns:a16="http://schemas.microsoft.com/office/drawing/2014/main" id="{503A2F7E-04C2-748C-1237-C1C49470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2484438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5" name="Oval 8">
            <a:extLst>
              <a:ext uri="{FF2B5EF4-FFF2-40B4-BE49-F238E27FC236}">
                <a16:creationId xmlns:a16="http://schemas.microsoft.com/office/drawing/2014/main" id="{2155FFD5-A548-C26F-1411-9E89C39F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492500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6" name="Oval 9">
            <a:extLst>
              <a:ext uri="{FF2B5EF4-FFF2-40B4-BE49-F238E27FC236}">
                <a16:creationId xmlns:a16="http://schemas.microsoft.com/office/drawing/2014/main" id="{95DE3107-2A55-EC8E-8DA6-9F5D22F2E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1835150"/>
            <a:ext cx="6477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7" name="Oval 5">
            <a:extLst>
              <a:ext uri="{FF2B5EF4-FFF2-40B4-BE49-F238E27FC236}">
                <a16:creationId xmlns:a16="http://schemas.microsoft.com/office/drawing/2014/main" id="{E612DD73-3E72-7131-BC97-914E9008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5435600"/>
            <a:ext cx="719138" cy="792163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8" name="Oval 11">
            <a:extLst>
              <a:ext uri="{FF2B5EF4-FFF2-40B4-BE49-F238E27FC236}">
                <a16:creationId xmlns:a16="http://schemas.microsoft.com/office/drawing/2014/main" id="{CB04F3FF-F0E1-4DDD-1D16-A2277AFB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5508625"/>
            <a:ext cx="719137" cy="792163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9" name="Oval 12">
            <a:extLst>
              <a:ext uri="{FF2B5EF4-FFF2-40B4-BE49-F238E27FC236}">
                <a16:creationId xmlns:a16="http://schemas.microsoft.com/office/drawing/2014/main" id="{F603D79D-F4BF-8885-46E0-7EADB26B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580063"/>
            <a:ext cx="719138" cy="792162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900" name="Oval 13">
            <a:extLst>
              <a:ext uri="{FF2B5EF4-FFF2-40B4-BE49-F238E27FC236}">
                <a16:creationId xmlns:a16="http://schemas.microsoft.com/office/drawing/2014/main" id="{9E3CF710-9FC5-7732-3404-18796B14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5651500"/>
            <a:ext cx="719137" cy="792163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6A5186B-9F54-684D-B709-925BFE995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Vidíme jak </a:t>
            </a:r>
            <a:r>
              <a:rPr lang="cs-CZ" altLang="de-DE" sz="2800" b="1">
                <a:latin typeface="Times New Roman" panose="02020603050405020304" pitchFamily="18" charset="0"/>
              </a:rPr>
              <a:t>vokalické</a:t>
            </a:r>
            <a:r>
              <a:rPr lang="cs-CZ" altLang="de-DE" sz="2800">
                <a:latin typeface="Times New Roman" panose="02020603050405020304" pitchFamily="18" charset="0"/>
              </a:rPr>
              <a:t> (/o/ - /i/ a /e/ - /i/), tak </a:t>
            </a:r>
            <a:r>
              <a:rPr lang="cs-CZ" altLang="de-DE" sz="2800" b="1">
                <a:latin typeface="Times New Roman" panose="02020603050405020304" pitchFamily="18" charset="0"/>
              </a:rPr>
              <a:t>konsonantické alternace</a:t>
            </a:r>
            <a:r>
              <a:rPr lang="cs-CZ" altLang="de-DE" sz="2800">
                <a:latin typeface="Times New Roman" panose="02020603050405020304" pitchFamily="18" charset="0"/>
              </a:rPr>
              <a:t> (/k/ - /c/, je jich ale víc, např. i </a:t>
            </a:r>
            <a:r>
              <a:rPr lang="ru-RU" altLang="de-DE" sz="2800" i="1">
                <a:latin typeface="Times New Roman" panose="02020603050405020304" pitchFamily="18" charset="0"/>
              </a:rPr>
              <a:t>ріг – на розі</a:t>
            </a:r>
            <a:r>
              <a:rPr lang="cs-CZ" altLang="de-DE" sz="2800">
                <a:latin typeface="Times New Roman" panose="02020603050405020304" pitchFamily="18" charset="0"/>
              </a:rPr>
              <a:t>), vidíme </a:t>
            </a:r>
            <a:r>
              <a:rPr lang="cs-CZ" altLang="de-DE" sz="2800" b="1">
                <a:latin typeface="Times New Roman" panose="02020603050405020304" pitchFamily="18" charset="0"/>
              </a:rPr>
              <a:t>koncovku -</a:t>
            </a:r>
            <a:r>
              <a:rPr lang="ru-RU" altLang="de-DE" sz="2800" b="1" i="1">
                <a:latin typeface="Times New Roman" panose="02020603050405020304" pitchFamily="18" charset="0"/>
              </a:rPr>
              <a:t>ові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(s měkkou variantou -</a:t>
            </a:r>
            <a:r>
              <a:rPr lang="ru-RU" altLang="de-DE" sz="2800" b="1" i="1">
                <a:latin typeface="Times New Roman" panose="02020603050405020304" pitchFamily="18" charset="0"/>
              </a:rPr>
              <a:t>еві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která v ruštině není, (ovšem v ukrajinštině s jinou distribucí než koncovka -</a:t>
            </a:r>
            <a:r>
              <a:rPr lang="cs-CZ" altLang="de-DE" sz="2800" i="1">
                <a:latin typeface="Times New Roman" panose="02020603050405020304" pitchFamily="18" charset="0"/>
              </a:rPr>
              <a:t>ovi</a:t>
            </a:r>
            <a:r>
              <a:rPr lang="cs-CZ" altLang="de-DE" sz="2800">
                <a:latin typeface="Times New Roman" panose="02020603050405020304" pitchFamily="18" charset="0"/>
              </a:rPr>
              <a:t> v češtině a ve slovenštině).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Nevidíme v příkladech </a:t>
            </a:r>
            <a:r>
              <a:rPr lang="cs-CZ" altLang="de-DE" sz="2800" b="1">
                <a:latin typeface="Times New Roman" panose="02020603050405020304" pitchFamily="18" charset="0"/>
              </a:rPr>
              <a:t>koncovku -</a:t>
            </a:r>
            <a:r>
              <a:rPr lang="ru-RU" altLang="de-DE" sz="2800" b="1" i="1">
                <a:latin typeface="Times New Roman" panose="02020603050405020304" pitchFamily="18" charset="0"/>
              </a:rPr>
              <a:t>у, -ю</a:t>
            </a:r>
            <a:r>
              <a:rPr lang="cs-CZ" altLang="de-DE" sz="2800" b="1">
                <a:latin typeface="Times New Roman" panose="02020603050405020304" pitchFamily="18" charset="0"/>
              </a:rPr>
              <a:t> v Gsg m.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ru-RU" altLang="de-DE" sz="2800" i="1" u="sng">
                <a:latin typeface="Times New Roman" panose="02020603050405020304" pitchFamily="18" charset="0"/>
              </a:rPr>
              <a:t>і</a:t>
            </a:r>
            <a:r>
              <a:rPr lang="ru-RU" altLang="de-DE" sz="2800" i="1">
                <a:latin typeface="Times New Roman" panose="02020603050405020304" pitchFamily="18" charset="0"/>
              </a:rPr>
              <a:t>тру, 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зуму, хар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ктеру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ru-RU" altLang="de-DE" sz="2800" b="1" i="1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строю)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která je častá a produktivní a nemá specifickou sémantiku, jakou má v ruštině. Je i </a:t>
            </a:r>
            <a:r>
              <a:rPr lang="cs-CZ" altLang="de-DE" sz="2800" b="1">
                <a:latin typeface="Times New Roman" panose="02020603050405020304" pitchFamily="18" charset="0"/>
              </a:rPr>
              <a:t>koncovka -</a:t>
            </a:r>
            <a:r>
              <a:rPr lang="ru-RU" altLang="de-DE" sz="2800" b="1" i="1">
                <a:latin typeface="Times New Roman" panose="02020603050405020304" pitchFamily="18" charset="0"/>
              </a:rPr>
              <a:t>у</a:t>
            </a:r>
            <a:r>
              <a:rPr lang="cs-CZ" altLang="de-DE" sz="2800" b="1" i="1">
                <a:latin typeface="Times New Roman" panose="02020603050405020304" pitchFamily="18" charset="0"/>
              </a:rPr>
              <a:t> </a:t>
            </a:r>
            <a:r>
              <a:rPr lang="cs-CZ" altLang="de-DE" sz="2800" b="1">
                <a:latin typeface="Times New Roman" panose="02020603050405020304" pitchFamily="18" charset="0"/>
              </a:rPr>
              <a:t>v Lsg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(у степ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)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>
                <a:latin typeface="Times New Roman" panose="02020603050405020304" pitchFamily="18" charset="0"/>
              </a:rPr>
              <a:t>Maskulina na -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b="1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mají někdy </a:t>
            </a:r>
            <a:r>
              <a:rPr lang="cs-CZ" altLang="de-DE" sz="2800" b="1">
                <a:latin typeface="Times New Roman" panose="02020603050405020304" pitchFamily="18" charset="0"/>
              </a:rPr>
              <a:t>koncovku -</a:t>
            </a:r>
            <a:r>
              <a:rPr lang="ru-RU" altLang="de-DE" sz="2800" b="1" i="1">
                <a:latin typeface="Times New Roman" panose="02020603050405020304" pitchFamily="18" charset="0"/>
              </a:rPr>
              <a:t>ів</a:t>
            </a:r>
            <a:r>
              <a:rPr lang="ru-RU" altLang="de-DE" sz="2800" b="1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v pl: </a:t>
            </a:r>
            <a:r>
              <a:rPr lang="uk-UA" altLang="de-DE" sz="2800" i="1">
                <a:latin typeface="Times New Roman" panose="02020603050405020304" pitchFamily="18" charset="0"/>
              </a:rPr>
              <a:t>навчання сиротів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uk-UA" altLang="de-DE" sz="2800" i="1">
                <a:latin typeface="Times New Roman" panose="02020603050405020304" pitchFamily="18" charset="0"/>
              </a:rPr>
              <a:t>посадити своіх воєводів</a:t>
            </a:r>
            <a:r>
              <a:rPr lang="cs-CZ" altLang="de-DE" sz="2800">
                <a:latin typeface="Times New Roman" panose="02020603050405020304" pitchFamily="18" charset="0"/>
              </a:rPr>
              <a:t>, což je krok k samostatnému paradigmatu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2D89A26-E131-3636-FEFE-68AB12C32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Koncovky </a:t>
            </a:r>
            <a:r>
              <a:rPr lang="cs-CZ" altLang="de-DE" sz="2800" b="1">
                <a:latin typeface="Times New Roman" panose="02020603050405020304" pitchFamily="18" charset="0"/>
              </a:rPr>
              <a:t>Dpl, Ipl, Lpl jsou sjednocené </a:t>
            </a:r>
            <a:r>
              <a:rPr lang="cs-CZ" altLang="de-DE" sz="2800">
                <a:latin typeface="Times New Roman" panose="02020603050405020304" pitchFamily="18" charset="0"/>
              </a:rPr>
              <a:t>jako v ruštině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 zachován </a:t>
            </a:r>
            <a:r>
              <a:rPr lang="cs-CZ" altLang="de-DE" sz="2800" b="1">
                <a:latin typeface="Times New Roman" panose="02020603050405020304" pitchFamily="18" charset="0"/>
              </a:rPr>
              <a:t>V</a:t>
            </a:r>
            <a:r>
              <a:rPr lang="cs-CZ" altLang="de-DE" sz="2800">
                <a:latin typeface="Times New Roman" panose="02020603050405020304" pitchFamily="18" charset="0"/>
              </a:rPr>
              <a:t> se </a:t>
            </a:r>
            <a:r>
              <a:rPr lang="cs-CZ" altLang="de-DE" sz="2800" b="1">
                <a:latin typeface="Times New Roman" panose="02020603050405020304" pitchFamily="18" charset="0"/>
              </a:rPr>
              <a:t>zvláštními koncovkami v sg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96DF3E9-974A-60D0-DEF5-F80A766B1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3851275"/>
            <a:ext cx="9432925" cy="338455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Zajímavá je kategorie </a:t>
            </a:r>
            <a:r>
              <a:rPr lang="cs-CZ" altLang="de-DE" sz="2800" b="1">
                <a:latin typeface="Times New Roman" panose="02020603050405020304" pitchFamily="18" charset="0"/>
              </a:rPr>
              <a:t>životnosti</a:t>
            </a:r>
            <a:r>
              <a:rPr lang="cs-CZ" altLang="de-DE" sz="2800">
                <a:latin typeface="Times New Roman" panose="02020603050405020304" pitchFamily="18" charset="0"/>
              </a:rPr>
              <a:t>: jednak jsou v sg v neobvyklém rozsahu neživotná substantiva m. rodu s pádovým synkretismem A = G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uk-UA" altLang="de-DE" sz="2800" i="1">
                <a:latin typeface="Times New Roman" panose="02020603050405020304" pitchFamily="18" charset="0"/>
              </a:rPr>
              <a:t>писати л</a:t>
            </a:r>
            <a:r>
              <a:rPr lang="uk-UA" altLang="de-DE" sz="2800" i="1" u="sng">
                <a:latin typeface="Times New Roman" panose="02020603050405020304" pitchFamily="18" charset="0"/>
              </a:rPr>
              <a:t>и</a:t>
            </a:r>
            <a:r>
              <a:rPr lang="uk-UA" altLang="de-DE" sz="2800" i="1">
                <a:latin typeface="Times New Roman" panose="02020603050405020304" pitchFamily="18" charset="0"/>
              </a:rPr>
              <a:t>ст і лист</a:t>
            </a:r>
            <a:r>
              <a:rPr lang="uk-UA" altLang="de-DE" sz="2800" i="1" u="sng">
                <a:latin typeface="Times New Roman" panose="02020603050405020304" pitchFamily="18" charset="0"/>
              </a:rPr>
              <a:t>а</a:t>
            </a:r>
            <a:r>
              <a:rPr lang="uk-UA" altLang="de-DE" sz="2800" i="1">
                <a:latin typeface="Times New Roman" panose="02020603050405020304" pitchFamily="18" charset="0"/>
              </a:rPr>
              <a:t>, зрізати д</a:t>
            </a:r>
            <a:r>
              <a:rPr lang="uk-UA" altLang="de-DE" sz="2800" i="1" u="sng">
                <a:latin typeface="Times New Roman" panose="02020603050405020304" pitchFamily="18" charset="0"/>
              </a:rPr>
              <a:t>у</a:t>
            </a:r>
            <a:r>
              <a:rPr lang="uk-UA" altLang="de-DE" sz="2800" i="1">
                <a:latin typeface="Times New Roman" panose="02020603050405020304" pitchFamily="18" charset="0"/>
              </a:rPr>
              <a:t>ба і дуб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 a jednak kolísají v pl zejm. zvířata, a  to i maskulina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(пасти биків/бики)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Fakticky se ukazuje v pl </a:t>
            </a:r>
            <a:r>
              <a:rPr lang="cs-CZ" altLang="de-DE" sz="2800" b="1">
                <a:latin typeface="Times New Roman" panose="02020603050405020304" pitchFamily="18" charset="0"/>
              </a:rPr>
              <a:t>kolísání mezi životností a kategorií mužské osoby</a:t>
            </a:r>
            <a:r>
              <a:rPr lang="cs-CZ" altLang="de-DE" sz="2800">
                <a:latin typeface="Times New Roman" panose="02020603050405020304" pitchFamily="18" charset="0"/>
              </a:rPr>
              <a:t>, jak ji ještě uvidíme v západní slovanštině</a:t>
            </a:r>
          </a:p>
        </p:txBody>
      </p:sp>
      <p:pic>
        <p:nvPicPr>
          <p:cNvPr id="44035" name="Bild 1">
            <a:extLst>
              <a:ext uri="{FF2B5EF4-FFF2-40B4-BE49-F238E27FC236}">
                <a16:creationId xmlns:a16="http://schemas.microsoft.com/office/drawing/2014/main" id="{5D05DEB3-9C97-5A68-A4CA-0E9101E6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50825"/>
            <a:ext cx="6911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8FCC8C-F436-0E12-18E5-E4586F6B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</a:t>
            </a:r>
            <a:r>
              <a:rPr lang="cs-CZ" altLang="de-DE" sz="2800" b="1">
                <a:latin typeface="Times New Roman" panose="02020603050405020304" pitchFamily="18" charset="0"/>
              </a:rPr>
              <a:t>běloruštině</a:t>
            </a:r>
            <a:r>
              <a:rPr lang="cs-CZ" altLang="de-DE" sz="2800">
                <a:latin typeface="Times New Roman" panose="02020603050405020304" pitchFamily="18" charset="0"/>
              </a:rPr>
              <a:t> vidíme podobnou situaci jako v ukrajinštině: jsou zřetelné tendence skloňovat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-kmenová maskulina odděleně od feminin, jsou zachovány některé konsonantické alternace (nejsou ovšem vokalické alternace, jak jsme je viděli v ukrajinštině)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>
                <a:latin typeface="Times New Roman" panose="02020603050405020304" pitchFamily="18" charset="0"/>
              </a:rPr>
              <a:t>V</a:t>
            </a:r>
            <a:r>
              <a:rPr lang="cs-CZ" altLang="de-DE" sz="2800">
                <a:latin typeface="Times New Roman" panose="02020603050405020304" pitchFamily="18" charset="0"/>
              </a:rPr>
              <a:t> chybí tak, jako v ruštině, ale na rozdíl od ukrajinštiny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Koncovky </a:t>
            </a:r>
            <a:r>
              <a:rPr lang="cs-CZ" altLang="de-DE" sz="2800" b="1">
                <a:latin typeface="Times New Roman" panose="02020603050405020304" pitchFamily="18" charset="0"/>
              </a:rPr>
              <a:t>Dpl, Ipl, Lpl jsou sjednocené </a:t>
            </a:r>
            <a:r>
              <a:rPr lang="cs-CZ" altLang="de-DE" sz="2800">
                <a:latin typeface="Times New Roman" panose="02020603050405020304" pitchFamily="18" charset="0"/>
              </a:rPr>
              <a:t>jako v ruštině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Někdy se u feminin na 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 vyskytuje koncovka Gpl -</a:t>
            </a:r>
            <a:r>
              <a:rPr lang="ru-RU" altLang="de-DE" sz="2800" i="1">
                <a:latin typeface="Times New Roman" panose="02020603050405020304" pitchFamily="18" charset="0"/>
              </a:rPr>
              <a:t>аў</a:t>
            </a:r>
            <a:r>
              <a:rPr lang="cs-CZ" altLang="de-DE" sz="2800">
                <a:latin typeface="Times New Roman" panose="02020603050405020304" pitchFamily="18" charset="0"/>
              </a:rPr>
              <a:t>, která je jinak vlastní maskulinům.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 1" descr="Subst04_Wr.pdf">
            <a:extLst>
              <a:ext uri="{FF2B5EF4-FFF2-40B4-BE49-F238E27FC236}">
                <a16:creationId xmlns:a16="http://schemas.microsoft.com/office/drawing/2014/main" id="{116CFB1D-4849-16A2-A5B2-3542C800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-20638"/>
            <a:ext cx="484505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10">
            <a:extLst>
              <a:ext uri="{FF2B5EF4-FFF2-40B4-BE49-F238E27FC236}">
                <a16:creationId xmlns:a16="http://schemas.microsoft.com/office/drawing/2014/main" id="{2B16FBBD-65EA-B6C0-2FC7-E8B6B77E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116013"/>
            <a:ext cx="287337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2" name="Oval 14">
            <a:extLst>
              <a:ext uri="{FF2B5EF4-FFF2-40B4-BE49-F238E27FC236}">
                <a16:creationId xmlns:a16="http://schemas.microsoft.com/office/drawing/2014/main" id="{D7F4D947-603C-6395-6A8D-6F8E9C0ED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116013"/>
            <a:ext cx="287338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3" name="Oval 15">
            <a:extLst>
              <a:ext uri="{FF2B5EF4-FFF2-40B4-BE49-F238E27FC236}">
                <a16:creationId xmlns:a16="http://schemas.microsoft.com/office/drawing/2014/main" id="{1AAFD633-151D-0E41-83C7-B8B4A356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692275"/>
            <a:ext cx="2889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4" name="Oval 16">
            <a:extLst>
              <a:ext uri="{FF2B5EF4-FFF2-40B4-BE49-F238E27FC236}">
                <a16:creationId xmlns:a16="http://schemas.microsoft.com/office/drawing/2014/main" id="{7E4EEEE8-4270-8FEE-522F-E1E0C9A3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1692275"/>
            <a:ext cx="287337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5" name="Oval 17">
            <a:extLst>
              <a:ext uri="{FF2B5EF4-FFF2-40B4-BE49-F238E27FC236}">
                <a16:creationId xmlns:a16="http://schemas.microsoft.com/office/drawing/2014/main" id="{D400C951-63ED-2039-2973-340F054A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3059113"/>
            <a:ext cx="287337" cy="2889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6" name="Oval 18">
            <a:extLst>
              <a:ext uri="{FF2B5EF4-FFF2-40B4-BE49-F238E27FC236}">
                <a16:creationId xmlns:a16="http://schemas.microsoft.com/office/drawing/2014/main" id="{92012C3F-872F-B790-6430-124583915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779838"/>
            <a:ext cx="4824413" cy="72072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7" name="Oval 19">
            <a:extLst>
              <a:ext uri="{FF2B5EF4-FFF2-40B4-BE49-F238E27FC236}">
                <a16:creationId xmlns:a16="http://schemas.microsoft.com/office/drawing/2014/main" id="{B2842A8B-3377-37D3-B81B-E4F445F4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051050"/>
            <a:ext cx="4824412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8138" name="Oval 20">
            <a:extLst>
              <a:ext uri="{FF2B5EF4-FFF2-40B4-BE49-F238E27FC236}">
                <a16:creationId xmlns:a16="http://schemas.microsoft.com/office/drawing/2014/main" id="{4ADE5AD6-E999-85E9-5700-C38E1EF4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5075238"/>
            <a:ext cx="288925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2C2F232-91D0-EBDB-B694-FF265EF38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Podstatné rozdíly ve skloňování jsou mezi dvěma různými kodifikacemi psané běloruštiny, oficiální (</a:t>
            </a:r>
            <a:r>
              <a:rPr lang="ru-RU" altLang="de-DE" sz="2800">
                <a:latin typeface="Times New Roman" panose="02020603050405020304" pitchFamily="18" charset="0"/>
              </a:rPr>
              <a:t>«</a:t>
            </a:r>
            <a:r>
              <a:rPr lang="ru-RU" altLang="de-DE" sz="2800" b="1">
                <a:latin typeface="Times New Roman" panose="02020603050405020304" pitchFamily="18" charset="0"/>
              </a:rPr>
              <a:t>нарк</a:t>
            </a:r>
            <a:r>
              <a:rPr lang="ru-RU" altLang="de-DE" sz="2800" b="1" u="sng">
                <a:latin typeface="Times New Roman" panose="02020603050405020304" pitchFamily="18" charset="0"/>
              </a:rPr>
              <a:t>а</a:t>
            </a:r>
            <a:r>
              <a:rPr lang="ru-RU" altLang="de-DE" sz="2800" b="1">
                <a:latin typeface="Times New Roman" panose="02020603050405020304" pitchFamily="18" charset="0"/>
              </a:rPr>
              <a:t>маўка</a:t>
            </a:r>
            <a:r>
              <a:rPr lang="ru-RU" altLang="de-DE" sz="2800">
                <a:latin typeface="Times New Roman" panose="02020603050405020304" pitchFamily="18" charset="0"/>
              </a:rPr>
              <a:t>»</a:t>
            </a:r>
            <a:r>
              <a:rPr lang="cs-CZ" altLang="de-DE" sz="2800">
                <a:latin typeface="Times New Roman" panose="02020603050405020304" pitchFamily="18" charset="0"/>
              </a:rPr>
              <a:t>) a předreformní (</a:t>
            </a:r>
            <a:r>
              <a:rPr lang="ru-RU" altLang="de-DE" sz="2800">
                <a:latin typeface="Times New Roman" panose="02020603050405020304" pitchFamily="18" charset="0"/>
              </a:rPr>
              <a:t>«</a:t>
            </a:r>
            <a:r>
              <a:rPr lang="ru-RU" altLang="de-DE" sz="2800" b="1">
                <a:latin typeface="Times New Roman" panose="02020603050405020304" pitchFamily="18" charset="0"/>
              </a:rPr>
              <a:t>тарашкевіца</a:t>
            </a:r>
            <a:r>
              <a:rPr lang="ru-RU" altLang="de-DE" sz="2800">
                <a:latin typeface="Times New Roman" panose="02020603050405020304" pitchFamily="18" charset="0"/>
              </a:rPr>
              <a:t>»</a:t>
            </a:r>
            <a:r>
              <a:rPr lang="cs-CZ" altLang="de-DE" sz="2800">
                <a:latin typeface="Times New Roman" panose="02020603050405020304" pitchFamily="18" charset="0"/>
              </a:rPr>
              <a:t>): např. zná poslední v Lpl m. koncovku -</a:t>
            </a:r>
            <a:r>
              <a:rPr lang="ru-RU" altLang="de-DE" sz="2800" i="1">
                <a:latin typeface="Times New Roman" panose="02020603050405020304" pitchFamily="18" charset="0"/>
              </a:rPr>
              <a:t>ох</a:t>
            </a:r>
            <a:r>
              <a:rPr lang="cs-CZ" altLang="de-DE" sz="2800">
                <a:latin typeface="Times New Roman" panose="02020603050405020304" pitchFamily="18" charset="0"/>
              </a:rPr>
              <a:t> (vedle </a:t>
            </a:r>
            <a:r>
              <a:rPr lang="ru-RU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ах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у лясах — у лясох, у палях — у палёх</a:t>
            </a:r>
            <a:r>
              <a:rPr lang="cs-CZ" altLang="de-DE" sz="2800">
                <a:latin typeface="Times New Roman" panose="02020603050405020304" pitchFamily="18" charset="0"/>
              </a:rPr>
              <a:t>), první nikoliv, nebo v Gpl 3. dekl. (není na tabulce) má oficiální kodifikace koncovku -</a:t>
            </a:r>
            <a:r>
              <a:rPr lang="ru-RU" altLang="de-DE" sz="2800" i="1">
                <a:latin typeface="Times New Roman" panose="02020603050405020304" pitchFamily="18" charset="0"/>
              </a:rPr>
              <a:t>ей (магчымасцей, цяжкасцей, сувязей)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– pro zastánce taraškevici rusismus –, zatímco taraškevica má -</a:t>
            </a:r>
            <a:r>
              <a:rPr lang="ru-RU" altLang="de-DE" sz="2800" i="1">
                <a:latin typeface="Times New Roman" panose="02020603050405020304" pitchFamily="18" charset="0"/>
              </a:rPr>
              <a:t>аў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tedy původem mužskou koncovku: </a:t>
            </a:r>
            <a:r>
              <a:rPr lang="ru-RU" altLang="de-DE" sz="2800" i="1">
                <a:latin typeface="Times New Roman" panose="02020603050405020304" pitchFamily="18" charset="0"/>
              </a:rPr>
              <a:t>магчымасьцяў, цяжкасьцяў, сувязяў</a:t>
            </a:r>
            <a:endParaRPr lang="cs-CZ" altLang="de-DE" sz="2800" i="1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Vzhledem k typologické relevanci takovýchto rozdílů (větší/menší synonymie koncovek, výraznější/méně výrazné rozdíly mezi paradigmaty) by se obě varianty musely popsat zvlášť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1438A56-AB1B-018D-3CAC-5D165C819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Jenom na okraj zde poukazuji na typologický význam </a:t>
            </a:r>
            <a:r>
              <a:rPr lang="cs-CZ" altLang="de-DE" sz="2800" b="1">
                <a:latin typeface="Times New Roman" panose="02020603050405020304" pitchFamily="18" charset="0"/>
              </a:rPr>
              <a:t>nesklonných slov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ruština nemá pouze ty typy nesklonných substantiv, které vznikají na základě zakončení na samohlásku, která se nedá zařadit k žádnému paradigmatu (</a:t>
            </a:r>
            <a:r>
              <a:rPr lang="cs-CZ" altLang="de-DE" sz="2800" i="1">
                <a:latin typeface="Times New Roman" panose="02020603050405020304" pitchFamily="18" charset="0"/>
              </a:rPr>
              <a:t>такс</a:t>
            </a:r>
            <a:r>
              <a:rPr lang="cs-CZ" altLang="de-DE" sz="2800" i="1" u="sng">
                <a:latin typeface="Times New Roman" panose="02020603050405020304" pitchFamily="18" charset="0"/>
              </a:rPr>
              <a:t>и</a:t>
            </a:r>
            <a:r>
              <a:rPr lang="cs-CZ" altLang="de-DE" sz="2800" i="1">
                <a:latin typeface="Times New Roman" panose="02020603050405020304" pitchFamily="18" charset="0"/>
              </a:rPr>
              <a:t>, жюр</a:t>
            </a:r>
            <a:r>
              <a:rPr lang="cs-CZ" altLang="de-DE" sz="2800" i="1" u="sng">
                <a:latin typeface="Times New Roman" panose="02020603050405020304" pitchFamily="18" charset="0"/>
              </a:rPr>
              <a:t>и</a:t>
            </a:r>
            <a:r>
              <a:rPr lang="cs-CZ" altLang="de-DE" sz="2800" i="1">
                <a:latin typeface="Times New Roman" panose="02020603050405020304" pitchFamily="18" charset="0"/>
              </a:rPr>
              <a:t>, к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ли, какад</a:t>
            </a:r>
            <a:r>
              <a:rPr lang="cs-CZ" altLang="de-DE" sz="2800" i="1" u="sng">
                <a:latin typeface="Times New Roman" panose="02020603050405020304" pitchFamily="18" charset="0"/>
              </a:rPr>
              <a:t>у</a:t>
            </a:r>
            <a:r>
              <a:rPr lang="cs-CZ" altLang="de-DE" sz="2800" i="1">
                <a:latin typeface="Times New Roman" panose="02020603050405020304" pitchFamily="18" charset="0"/>
              </a:rPr>
              <a:t>, интервь</a:t>
            </a:r>
            <a:r>
              <a:rPr lang="cs-CZ" altLang="de-DE" sz="2800" i="1" u="sng">
                <a:latin typeface="Times New Roman" panose="02020603050405020304" pitchFamily="18" charset="0"/>
              </a:rPr>
              <a:t>ю</a:t>
            </a:r>
            <a:r>
              <a:rPr lang="cs-CZ" altLang="de-DE" sz="2800">
                <a:latin typeface="Times New Roman" panose="02020603050405020304" pitchFamily="18" charset="0"/>
              </a:rPr>
              <a:t>), ale i takové, které by se na základě shody posledního vokálu s jedním z paradigmat zařadit dali: </a:t>
            </a:r>
            <a:r>
              <a:rPr lang="cs-CZ" altLang="de-DE" sz="2800" i="1">
                <a:latin typeface="Times New Roman" panose="02020603050405020304" pitchFamily="18" charset="0"/>
              </a:rPr>
              <a:t>пальтó, кинó, метрó</a:t>
            </a:r>
            <a:r>
              <a:rPr lang="cs-CZ" altLang="de-DE" sz="2800">
                <a:latin typeface="Times New Roman" panose="02020603050405020304" pitchFamily="18" charset="0"/>
              </a:rPr>
              <a:t>. Podobně i cizí jména toho druhu jako </a:t>
            </a:r>
            <a:r>
              <a:rPr lang="cs-CZ" altLang="de-DE" sz="2800" i="1">
                <a:latin typeface="Times New Roman" panose="02020603050405020304" pitchFamily="18" charset="0"/>
              </a:rPr>
              <a:t>Шевченко,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Гюгó, Бордó, Брно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Jiné slovanské jazyky nevykazují takovou výraznou tendenci k ustálení nesklonných slov ve spisovném jazyce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A04C7DC0-F115-5B43-5569-7CD756DE8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3200">
                <a:latin typeface="Times New Roman" panose="02020603050405020304" pitchFamily="18" charset="0"/>
              </a:rPr>
              <a:t>Skloňování substantiva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B7590CC-FA4F-E73C-33DA-24EEAC99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47813"/>
            <a:ext cx="9359900" cy="57959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 obecně známé, že zachování výrazného skloňování substantiva pomocí koncovek je vlastností slovanských jazyků, pro všechny ohl. rodu a čísla, pro většinu i ohl. pádu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Když začínáme od ruštiny, tak vidíme, že </a:t>
            </a:r>
            <a:r>
              <a:rPr lang="cs-CZ" altLang="de-DE" sz="2800" b="1">
                <a:latin typeface="Times New Roman" panose="02020603050405020304" pitchFamily="18" charset="0"/>
              </a:rPr>
              <a:t>ruština má šest pádů </a:t>
            </a:r>
            <a:r>
              <a:rPr lang="cs-CZ" altLang="de-DE" sz="2800">
                <a:latin typeface="Times New Roman" panose="02020603050405020304" pitchFamily="18" charset="0"/>
              </a:rPr>
              <a:t>a </a:t>
            </a:r>
            <a:r>
              <a:rPr lang="cs-CZ" altLang="de-DE" sz="2800" b="1">
                <a:latin typeface="Times New Roman" panose="02020603050405020304" pitchFamily="18" charset="0"/>
              </a:rPr>
              <a:t>dvě čísla</a:t>
            </a:r>
            <a:r>
              <a:rPr lang="cs-CZ" altLang="de-DE" sz="2800">
                <a:latin typeface="Times New Roman" panose="02020603050405020304" pitchFamily="18" charset="0"/>
              </a:rPr>
              <a:t>. Z toho vyplývá 12 pádo-číslových tvarů, pokud nebereme ohled na rod.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Samozřejmě máme mnohem více než 12 koncovek v rámci skloňování podstatných jmen, je tedy silná </a:t>
            </a:r>
            <a:r>
              <a:rPr lang="cs-CZ" altLang="de-DE" sz="2800" b="1">
                <a:latin typeface="Times New Roman" panose="02020603050405020304" pitchFamily="18" charset="0"/>
              </a:rPr>
              <a:t>synonymie</a:t>
            </a:r>
            <a:r>
              <a:rPr lang="cs-CZ" altLang="de-DE" sz="2800">
                <a:latin typeface="Times New Roman" panose="02020603050405020304" pitchFamily="18" charset="0"/>
              </a:rPr>
              <a:t> (různé vzory), ale zároveň i </a:t>
            </a:r>
            <a:r>
              <a:rPr lang="cs-CZ" altLang="de-DE" sz="2800" b="1">
                <a:latin typeface="Times New Roman" panose="02020603050405020304" pitchFamily="18" charset="0"/>
              </a:rPr>
              <a:t>homonymie </a:t>
            </a:r>
            <a:r>
              <a:rPr lang="cs-CZ" altLang="de-DE" sz="2800">
                <a:latin typeface="Times New Roman" panose="02020603050405020304" pitchFamily="18" charset="0"/>
              </a:rPr>
              <a:t>(koncovky jsou krátké a počet fonémů je omezen), a to jsou flektivní jevy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57B9336-4093-AD25-3213-33D67C1E6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7921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Podíváme se ještě na jeden východoslovanský(?) jazyk:</a:t>
            </a:r>
          </a:p>
        </p:txBody>
      </p:sp>
      <p:pic>
        <p:nvPicPr>
          <p:cNvPr id="54275" name="Bild 1">
            <a:extLst>
              <a:ext uri="{FF2B5EF4-FFF2-40B4-BE49-F238E27FC236}">
                <a16:creationId xmlns:a16="http://schemas.microsoft.com/office/drawing/2014/main" id="{6CF5792B-A1B0-B9E8-DF2D-66CD644B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58888"/>
            <a:ext cx="6794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AF53F4D-DE72-0B73-B391-FF425E2E1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Odkud je toto paradigma?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8570A5A-C8D2-8515-9EBE-9C38F5C25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Odkud je toto paradigma?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 rusínštiny, konkrétně z vojvodinské rusínštiny v Srbsku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Jako </a:t>
            </a:r>
            <a:r>
              <a:rPr lang="cs-CZ" altLang="de-DE" sz="2800" b="1">
                <a:latin typeface="Times New Roman" panose="02020603050405020304" pitchFamily="18" charset="0"/>
              </a:rPr>
              <a:t>rusínština</a:t>
            </a:r>
            <a:r>
              <a:rPr lang="cs-CZ" altLang="de-DE" sz="2800">
                <a:latin typeface="Times New Roman" panose="02020603050405020304" pitchFamily="18" charset="0"/>
              </a:rPr>
              <a:t> se označují obyčejně východoslovanská nářečí z Karpat, tedy z oblastí, které do roku 1945, popř. dodnes nikdy nebyly součástí východoslovanských teritoriálních útvarů (Rusʼ, Sovětský svaz), popř. i koloniální variety vzniklé z takových nářečí, jako právě ve Vojvodině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 ukrajinského pohledu se jedná o nářečí ukrajinská, a taková byla oficiální politika za socialismu mimo právě Jugoslávii. Tam existuje kodifikace rusínštiny od 20. let 20. stol.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Do období 19. stol. ovšem pro označení jako „Rusín“ či „Rusnak“ je důležitější příslušnost k jedné z církví východního (byzantského) obřadu než přesné vymezení nářečí jako východoslovanského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B6AC16E-AAFB-CD59-5015-BB468D5D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7921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rusínština:</a:t>
            </a:r>
          </a:p>
        </p:txBody>
      </p:sp>
      <p:pic>
        <p:nvPicPr>
          <p:cNvPr id="60419" name="Bild 1">
            <a:extLst>
              <a:ext uri="{FF2B5EF4-FFF2-40B4-BE49-F238E27FC236}">
                <a16:creationId xmlns:a16="http://schemas.microsoft.com/office/drawing/2014/main" id="{44919FB0-BD07-60CE-5E5E-645B66A45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58888"/>
            <a:ext cx="6794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val 2">
            <a:extLst>
              <a:ext uri="{FF2B5EF4-FFF2-40B4-BE49-F238E27FC236}">
                <a16:creationId xmlns:a16="http://schemas.microsoft.com/office/drawing/2014/main" id="{EDA4658D-5B26-0021-1DCC-269EB5306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4716463"/>
            <a:ext cx="6769100" cy="719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0421" name="Oval 4">
            <a:extLst>
              <a:ext uri="{FF2B5EF4-FFF2-40B4-BE49-F238E27FC236}">
                <a16:creationId xmlns:a16="http://schemas.microsoft.com/office/drawing/2014/main" id="{98690C2B-23D8-A380-7A2B-201764C9A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6659563"/>
            <a:ext cx="6769100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D52C1EC-06D0-E7B5-8CCE-97A314438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 tím souvisí, že zrovna vojvodinská rusínština, která vznikla už v 18. stol. při osídlení oblastí vylidněných po válkách s Turky, má vedle vsl. rysů i rysy východoslovenských nářečí, tedy zsl. variety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Paradigma je zajímavé, protože vykazuje pádové synkretismy v rozsahu, jak jsme to dosud neviděli: srov. Gpl, který není jenom úplně sjednocený, ale je také totožné s Lpl, což poukazuje na jistou ztrátu flektivních rysů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57D4D6-A275-749A-87C7-DEACDBACD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Obyčejně se vychází ze </a:t>
            </a:r>
            <a:r>
              <a:rPr lang="cs-CZ" altLang="de-DE" sz="2800" b="1">
                <a:latin typeface="Times New Roman" panose="02020603050405020304" pitchFamily="18" charset="0"/>
              </a:rPr>
              <a:t>tří deklinačních paradigmat</a:t>
            </a:r>
            <a:r>
              <a:rPr lang="cs-CZ" altLang="de-DE" sz="2800">
                <a:latin typeface="Times New Roman" panose="02020603050405020304" pitchFamily="18" charset="0"/>
              </a:rPr>
              <a:t>: první paradigma obsahuje původně </a:t>
            </a:r>
            <a:r>
              <a:rPr lang="cs-CZ" altLang="de-DE" sz="2800" i="1">
                <a:latin typeface="Times New Roman" panose="02020603050405020304" pitchFamily="18" charset="0"/>
              </a:rPr>
              <a:t>o</a:t>
            </a:r>
            <a:r>
              <a:rPr lang="cs-CZ" altLang="de-DE" sz="2800">
                <a:latin typeface="Times New Roman" panose="02020603050405020304" pitchFamily="18" charset="0"/>
              </a:rPr>
              <a:t>-kmenová a </a:t>
            </a:r>
            <a:r>
              <a:rPr lang="cs-CZ" altLang="de-DE" sz="2800" i="1">
                <a:latin typeface="Times New Roman" panose="02020603050405020304" pitchFamily="18" charset="0"/>
              </a:rPr>
              <a:t>u</a:t>
            </a:r>
            <a:r>
              <a:rPr lang="cs-CZ" altLang="de-DE" sz="2800">
                <a:latin typeface="Times New Roman" panose="02020603050405020304" pitchFamily="18" charset="0"/>
              </a:rPr>
              <a:t>-kmenová tvrdá a měkká maskulina a neutra (s typicky ruskými přesahy typu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ru-RU" altLang="de-DE" sz="2800" i="1" u="sng">
                <a:latin typeface="Times New Roman" panose="02020603050405020304" pitchFamily="18" charset="0"/>
              </a:rPr>
              <a:t>ш</a:t>
            </a:r>
            <a:r>
              <a:rPr lang="ru-RU" altLang="de-DE" sz="2800" i="1">
                <a:latin typeface="Times New Roman" panose="02020603050405020304" pitchFamily="18" charset="0"/>
              </a:rPr>
              <a:t> нов</a:t>
            </a:r>
            <a:r>
              <a:rPr lang="ru-RU" altLang="de-DE" sz="2800" i="1" u="sng">
                <a:latin typeface="Times New Roman" panose="02020603050405020304" pitchFamily="18" charset="0"/>
              </a:rPr>
              <a:t>ый</a:t>
            </a:r>
            <a:r>
              <a:rPr lang="ru-RU" altLang="de-DE" sz="2800" i="1">
                <a:latin typeface="Times New Roman" panose="02020603050405020304" pitchFamily="18" charset="0"/>
              </a:rPr>
              <a:t> директор пришл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cs-CZ" altLang="de-DE" sz="2800">
                <a:latin typeface="Times New Roman" panose="02020603050405020304" pitchFamily="18" charset="0"/>
              </a:rPr>
              <a:t>), druhá deklinace původně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-kmenová tvrdá a měkká substantiva, převážně feminina (ovšem právě v ruštině je mnoho tzv. „</a:t>
            </a:r>
            <a:r>
              <a:rPr lang="ru-RU" altLang="de-DE" sz="2800">
                <a:latin typeface="Times New Roman" panose="02020603050405020304" pitchFamily="18" charset="0"/>
              </a:rPr>
              <a:t>существительных общего рода</a:t>
            </a:r>
            <a:r>
              <a:rPr lang="cs-CZ" altLang="de-DE" sz="2800">
                <a:latin typeface="Times New Roman" panose="02020603050405020304" pitchFamily="18" charset="0"/>
              </a:rPr>
              <a:t>“ typu </a:t>
            </a:r>
            <a:r>
              <a:rPr lang="ru-RU" altLang="de-DE" sz="2800" i="1">
                <a:latin typeface="Times New Roman" panose="02020603050405020304" pitchFamily="18" charset="0"/>
              </a:rPr>
              <a:t>плакса, пьяница</a:t>
            </a:r>
            <a:r>
              <a:rPr lang="cs-CZ" altLang="de-DE" sz="2800">
                <a:latin typeface="Times New Roman" panose="02020603050405020304" pitchFamily="18" charset="0"/>
              </a:rPr>
              <a:t> a mužských jmen typu </a:t>
            </a:r>
            <a:r>
              <a:rPr lang="cs-CZ" altLang="de-DE" sz="2800" i="1">
                <a:latin typeface="Times New Roman" panose="02020603050405020304" pitchFamily="18" charset="0"/>
              </a:rPr>
              <a:t>Володя</a:t>
            </a:r>
            <a:r>
              <a:rPr lang="cs-CZ" altLang="de-DE" sz="2800">
                <a:latin typeface="Times New Roman" panose="02020603050405020304" pitchFamily="18" charset="0"/>
              </a:rPr>
              <a:t>), třetí paradigma původně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-kmenová feminina (typ </a:t>
            </a:r>
            <a:r>
              <a:rPr lang="cs-CZ" altLang="de-DE" sz="2800" i="1">
                <a:latin typeface="Times New Roman" panose="02020603050405020304" pitchFamily="18" charset="0"/>
              </a:rPr>
              <a:t>тетрадь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Hranice mezi paradigmaty jsou ohl. řady koncovek ve srovnání s jinými slovanskými jazyky relativně propustné, to znamená, že leckdy najdeme stejnou koncovku v různých (dílčích) paradigmatech</a:t>
            </a:r>
            <a:endParaRPr lang="de-DE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2" descr="Subst01_Rus_01.jp2">
            <a:extLst>
              <a:ext uri="{FF2B5EF4-FFF2-40B4-BE49-F238E27FC236}">
                <a16:creationId xmlns:a16="http://schemas.microsoft.com/office/drawing/2014/main" id="{7A488A23-6FA4-68DB-FF56-2DD1E0ED9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DEB21F-322C-82FF-7C54-7CABE9746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3851275"/>
            <a:ext cx="9432925" cy="338455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Jako první konstatujeme, že počet pádů zde není jednoznačný – je zde druhý lokál (</a:t>
            </a:r>
            <a:r>
              <a:rPr lang="ru-RU" altLang="de-DE" sz="2800">
                <a:latin typeface="Times New Roman" panose="02020603050405020304" pitchFamily="18" charset="0"/>
              </a:rPr>
              <a:t>«второй предложный»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který se sice vyskytuje pouze u části substantiv mužského rodu, ale je u řady z nich povinný a spojen s jistým významem (vyjadřováním skutečného prostorového vztahu u předložek 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a proto někteří lingvisté ho považují za samostatný pád</a:t>
            </a:r>
          </a:p>
        </p:txBody>
      </p:sp>
      <p:pic>
        <p:nvPicPr>
          <p:cNvPr id="23555" name="Bild 2" descr="Subst01_Rus_01.jp2">
            <a:extLst>
              <a:ext uri="{FF2B5EF4-FFF2-40B4-BE49-F238E27FC236}">
                <a16:creationId xmlns:a16="http://schemas.microsoft.com/office/drawing/2014/main" id="{F3F1CFA7-3A80-3E74-6D49-ABD73DA7A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val 1">
            <a:extLst>
              <a:ext uri="{FF2B5EF4-FFF2-40B4-BE49-F238E27FC236}">
                <a16:creationId xmlns:a16="http://schemas.microsoft.com/office/drawing/2014/main" id="{5BEE3B7F-E4AF-BEC6-1E28-13658EC3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2138"/>
            <a:ext cx="1223963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3557" name="Oval 4">
            <a:extLst>
              <a:ext uri="{FF2B5EF4-FFF2-40B4-BE49-F238E27FC236}">
                <a16:creationId xmlns:a16="http://schemas.microsoft.com/office/drawing/2014/main" id="{DDC24C75-6C01-F528-FCBE-5FECE9F85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059113"/>
            <a:ext cx="1223963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1846E8B-6F9F-1395-5024-2E2002A74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Ruština má ještě jeden takový pád, druhý genitiv (</a:t>
            </a:r>
            <a:r>
              <a:rPr lang="ru-RU" altLang="de-DE" sz="2800">
                <a:latin typeface="Times New Roman" panose="02020603050405020304" pitchFamily="18" charset="0"/>
              </a:rPr>
              <a:t>«второй родительный»</a:t>
            </a:r>
            <a:r>
              <a:rPr lang="cs-CZ" altLang="de-DE" sz="2800">
                <a:latin typeface="Times New Roman" panose="02020603050405020304" pitchFamily="18" charset="0"/>
              </a:rPr>
              <a:t>), který je spojen s partitivním významem, není však obligatorní (má rovněž koncovku -/u/)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Jedná se o singulární vlastnost ruštiny mezi slovanskými jazyky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Samotný výskyt většího počtu pádů neznamená nutně vyšší flektivnost (viz silně aglutinační jazyky), ale způsob vyjadřování flektivní je (pomocí koncovky)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Jinak vidíme řadu jevů, které znamenají oproti jiným slovanským jazykům spíše menší flektivnost: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60D3EF9-B1FE-1DAD-0331-9018CCCEA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3851275"/>
            <a:ext cx="9432925" cy="338455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Nenacházíme ve skloňování podstatného jména prakticky žádné pravidelné kmenové alternace (srov. oproti tomu č. </a:t>
            </a:r>
            <a:r>
              <a:rPr lang="cs-CZ" altLang="de-DE" sz="2800" i="1">
                <a:latin typeface="Times New Roman" panose="02020603050405020304" pitchFamily="18" charset="0"/>
              </a:rPr>
              <a:t>bý</a:t>
            </a:r>
            <a:r>
              <a:rPr lang="cs-CZ" altLang="de-DE" sz="2800" i="1" u="sng">
                <a:latin typeface="Times New Roman" panose="02020603050405020304" pitchFamily="18" charset="0"/>
              </a:rPr>
              <a:t>c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). Tvar </a:t>
            </a:r>
            <a:r>
              <a:rPr lang="ru-RU" altLang="de-DE" sz="2800" i="1">
                <a:latin typeface="Times New Roman" panose="02020603050405020304" pitchFamily="18" charset="0"/>
              </a:rPr>
              <a:t>быки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je protipříkladem jen zdánlivě, protože měkkost /k/ před /i/ je automatická (není *</a:t>
            </a:r>
            <a:r>
              <a:rPr lang="ru-RU" altLang="de-DE" sz="2800">
                <a:latin typeface="Times New Roman" panose="02020603050405020304" pitchFamily="18" charset="0"/>
              </a:rPr>
              <a:t>кы </a:t>
            </a:r>
            <a:r>
              <a:rPr lang="cs-CZ" altLang="de-DE" sz="2800">
                <a:latin typeface="Times New Roman" panose="02020603050405020304" pitchFamily="18" charset="0"/>
              </a:rPr>
              <a:t>v ruštině)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Tvrdé a měkké paradigma mají fonologicky totožné koncovky (i když se to podle ruského pravopisu nezdá), s jedinou výjimkou, totiž Gpl</a:t>
            </a:r>
          </a:p>
        </p:txBody>
      </p:sp>
      <p:pic>
        <p:nvPicPr>
          <p:cNvPr id="27651" name="Bild 2" descr="Subst01_Rus_01.jp2">
            <a:extLst>
              <a:ext uri="{FF2B5EF4-FFF2-40B4-BE49-F238E27FC236}">
                <a16:creationId xmlns:a16="http://schemas.microsoft.com/office/drawing/2014/main" id="{A7FDA339-8767-643F-DD47-C12EC3011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08062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1">
            <a:extLst>
              <a:ext uri="{FF2B5EF4-FFF2-40B4-BE49-F238E27FC236}">
                <a16:creationId xmlns:a16="http://schemas.microsoft.com/office/drawing/2014/main" id="{2FED7C87-7AFF-93FC-54ED-E7D3BDE1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258888"/>
            <a:ext cx="1223962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3" name="Oval 4">
            <a:extLst>
              <a:ext uri="{FF2B5EF4-FFF2-40B4-BE49-F238E27FC236}">
                <a16:creationId xmlns:a16="http://schemas.microsoft.com/office/drawing/2014/main" id="{F50C31BB-63FD-E5A6-A950-04F37AB7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331913"/>
            <a:ext cx="1223962" cy="5032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501658BD-F41D-0E79-6BDD-C9678F47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1474788"/>
            <a:ext cx="1223962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5" name="Oval 3">
            <a:extLst>
              <a:ext uri="{FF2B5EF4-FFF2-40B4-BE49-F238E27FC236}">
                <a16:creationId xmlns:a16="http://schemas.microsoft.com/office/drawing/2014/main" id="{C0EC6BF3-D1FA-433F-5FFB-6781DF5B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411413"/>
            <a:ext cx="576263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6" name="Oval 7">
            <a:extLst>
              <a:ext uri="{FF2B5EF4-FFF2-40B4-BE49-F238E27FC236}">
                <a16:creationId xmlns:a16="http://schemas.microsoft.com/office/drawing/2014/main" id="{508B921B-0107-5CF8-BB85-7B20A6F2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339975"/>
            <a:ext cx="576262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7" name="Oval 8">
            <a:extLst>
              <a:ext uri="{FF2B5EF4-FFF2-40B4-BE49-F238E27FC236}">
                <a16:creationId xmlns:a16="http://schemas.microsoft.com/office/drawing/2014/main" id="{B1FF241A-FFF2-F3CF-74CA-B45D3B98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555875"/>
            <a:ext cx="576263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7658" name="Oval 9">
            <a:extLst>
              <a:ext uri="{FF2B5EF4-FFF2-40B4-BE49-F238E27FC236}">
                <a16:creationId xmlns:a16="http://schemas.microsoft.com/office/drawing/2014/main" id="{67A4649E-33ED-FECF-1D65-A82B4BDC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200" y="2266950"/>
            <a:ext cx="576263" cy="64928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22B2F39-03CD-68E6-F0FF-5141D0148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Koncovky Dpl, Ipl a Lpl jsou přejaté z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-kmenů a téměř u všech substantiv stejné, což znamená méně výrazné rozdíly mezi paradigmaty a menší synonymii koncovek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můžeme připočíst některé jevy, které na paradigmatu nevidíme: produktivní koncovku /a/ Npl typu </a:t>
            </a:r>
            <a:r>
              <a:rPr lang="ru-RU" altLang="de-DE" sz="2800" i="1">
                <a:latin typeface="Times New Roman" panose="02020603050405020304" pitchFamily="18" charset="0"/>
              </a:rPr>
              <a:t>глаз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, город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, директор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nulovou koncovku Gpl u řady substantiv použitých převážně v pl typu </a:t>
            </a:r>
            <a:r>
              <a:rPr lang="ru-RU" altLang="de-DE" sz="2800" i="1">
                <a:latin typeface="Times New Roman" panose="02020603050405020304" pitchFamily="18" charset="0"/>
              </a:rPr>
              <a:t>много солдат, англичан</a:t>
            </a:r>
            <a:r>
              <a:rPr lang="cs-CZ" altLang="de-DE" sz="2800">
                <a:latin typeface="Times New Roman" panose="02020603050405020304" pitchFamily="18" charset="0"/>
              </a:rPr>
              <a:t>. Obě jsou shodné s (tvrdými) neutry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Nejsou žádné specifické koncovky vyjadřující životnost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Analogie k tomu u neuter jsou výjimky s Npl na /i/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блоки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а </a:t>
            </a:r>
            <a:r>
              <a:rPr lang="cs-CZ" altLang="de-DE" sz="2800">
                <a:latin typeface="Times New Roman" panose="02020603050405020304" pitchFamily="18" charset="0"/>
              </a:rPr>
              <a:t>s Gpl na -</a:t>
            </a:r>
            <a:r>
              <a:rPr lang="ru-RU" altLang="de-DE" sz="2800" i="1">
                <a:latin typeface="Times New Roman" panose="02020603050405020304" pitchFamily="18" charset="0"/>
              </a:rPr>
              <a:t>ов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(облаков)</a:t>
            </a:r>
            <a:r>
              <a:rPr lang="cs-CZ" altLang="de-DE" sz="2800">
                <a:latin typeface="Times New Roman" panose="02020603050405020304" pitchFamily="18" charset="0"/>
              </a:rPr>
              <a:t>  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Koncovky maskulin a neuter jsou – kromě nulové koncovky Nsg m. – zásadně totožné (i když kvantitativně zastoupené různě)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 6">
            <a:extLst>
              <a:ext uri="{FF2B5EF4-FFF2-40B4-BE49-F238E27FC236}">
                <a16:creationId xmlns:a16="http://schemas.microsoft.com/office/drawing/2014/main" id="{CA07135F-1287-1203-2689-6BBD71DC0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0"/>
            <a:ext cx="64166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10">
            <a:extLst>
              <a:ext uri="{FF2B5EF4-FFF2-40B4-BE49-F238E27FC236}">
                <a16:creationId xmlns:a16="http://schemas.microsoft.com/office/drawing/2014/main" id="{232BA08A-DB39-F654-AB5B-0DDD4D9B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2627313"/>
            <a:ext cx="5329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48" name="Oval 11">
            <a:extLst>
              <a:ext uri="{FF2B5EF4-FFF2-40B4-BE49-F238E27FC236}">
                <a16:creationId xmlns:a16="http://schemas.microsoft.com/office/drawing/2014/main" id="{109CFFB7-2FFD-C297-DED0-90DD12E5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6011863"/>
            <a:ext cx="503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49" name="Oval 12">
            <a:extLst>
              <a:ext uri="{FF2B5EF4-FFF2-40B4-BE49-F238E27FC236}">
                <a16:creationId xmlns:a16="http://schemas.microsoft.com/office/drawing/2014/main" id="{DF249DEE-4158-1D15-D90D-131AC90D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1692275"/>
            <a:ext cx="649288" cy="503238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0" name="Oval 14">
            <a:extLst>
              <a:ext uri="{FF2B5EF4-FFF2-40B4-BE49-F238E27FC236}">
                <a16:creationId xmlns:a16="http://schemas.microsoft.com/office/drawing/2014/main" id="{AB0C578E-AF96-219F-1E8E-4E6DDC205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1619250"/>
            <a:ext cx="649288" cy="504825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1" name="Oval 15">
            <a:extLst>
              <a:ext uri="{FF2B5EF4-FFF2-40B4-BE49-F238E27FC236}">
                <a16:creationId xmlns:a16="http://schemas.microsoft.com/office/drawing/2014/main" id="{00627376-5CEF-4137-266D-F9C0BE92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19250"/>
            <a:ext cx="647700" cy="504825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2" name="Oval 16">
            <a:extLst>
              <a:ext uri="{FF2B5EF4-FFF2-40B4-BE49-F238E27FC236}">
                <a16:creationId xmlns:a16="http://schemas.microsoft.com/office/drawing/2014/main" id="{3CE5676A-C318-72B3-3B39-198E1792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6732588"/>
            <a:ext cx="647700" cy="50323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3" name="Oval 17">
            <a:extLst>
              <a:ext uri="{FF2B5EF4-FFF2-40B4-BE49-F238E27FC236}">
                <a16:creationId xmlns:a16="http://schemas.microsoft.com/office/drawing/2014/main" id="{BD27C931-2D40-673C-A7C4-0D0CA917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6732588"/>
            <a:ext cx="647700" cy="503237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4" name="Oval 18">
            <a:extLst>
              <a:ext uri="{FF2B5EF4-FFF2-40B4-BE49-F238E27FC236}">
                <a16:creationId xmlns:a16="http://schemas.microsoft.com/office/drawing/2014/main" id="{A8ADCBB8-F8B8-2B30-01D9-397A1C85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6659563"/>
            <a:ext cx="647700" cy="504825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1755" name="Oval 19">
            <a:extLst>
              <a:ext uri="{FF2B5EF4-FFF2-40B4-BE49-F238E27FC236}">
                <a16:creationId xmlns:a16="http://schemas.microsoft.com/office/drawing/2014/main" id="{6182B591-4A17-CF69-6652-CD3E2620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6659563"/>
            <a:ext cx="649288" cy="504825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Macintosh PowerPoint</Application>
  <PresentationFormat>Benutzerdefiniert</PresentationFormat>
  <Paragraphs>79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Office-Design</vt:lpstr>
      <vt:lpstr>Slovanská a balkánská synchronní kontrastivní a srovnávací jazykověda </vt:lpstr>
      <vt:lpstr>Skloňování substantiva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304</cp:revision>
  <cp:lastPrinted>1601-01-01T00:00:00Z</cp:lastPrinted>
  <dcterms:created xsi:type="dcterms:W3CDTF">2012-10-11T18:59:19Z</dcterms:created>
  <dcterms:modified xsi:type="dcterms:W3CDTF">2023-10-11T07:03:47Z</dcterms:modified>
</cp:coreProperties>
</file>