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6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986C9-7681-4827-9638-2193BB5C8C0B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9851-B35B-4D16-9E57-15D53DC5C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226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986C9-7681-4827-9638-2193BB5C8C0B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9851-B35B-4D16-9E57-15D53DC5C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218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986C9-7681-4827-9638-2193BB5C8C0B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9851-B35B-4D16-9E57-15D53DC5C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500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986C9-7681-4827-9638-2193BB5C8C0B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9851-B35B-4D16-9E57-15D53DC5C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2600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986C9-7681-4827-9638-2193BB5C8C0B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9851-B35B-4D16-9E57-15D53DC5C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09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986C9-7681-4827-9638-2193BB5C8C0B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9851-B35B-4D16-9E57-15D53DC5C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247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986C9-7681-4827-9638-2193BB5C8C0B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9851-B35B-4D16-9E57-15D53DC5C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949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986C9-7681-4827-9638-2193BB5C8C0B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9851-B35B-4D16-9E57-15D53DC5C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764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986C9-7681-4827-9638-2193BB5C8C0B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9851-B35B-4D16-9E57-15D53DC5C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13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986C9-7681-4827-9638-2193BB5C8C0B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9851-B35B-4D16-9E57-15D53DC5C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671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986C9-7681-4827-9638-2193BB5C8C0B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9851-B35B-4D16-9E57-15D53DC5C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768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986C9-7681-4827-9638-2193BB5C8C0B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99851-B35B-4D16-9E57-15D53DC5C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42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levizeseznam.cz/video/adost/zivo00tne-dulezita-cast-tela-ktera-nas-chrani-pred-tezkym-prubehem-covidu-jak-ji-udrzovat-zdravou-64135127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Slizni%C4%8Dn%C3%AD_imunitn%C3%AD_syst%C3%A9m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Video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Důležitá část těla, která nás chrání před těžkým průběhem </a:t>
            </a:r>
            <a:r>
              <a:rPr lang="cs-CZ" dirty="0" err="1" smtClean="0"/>
              <a:t>covidu</a:t>
            </a:r>
            <a:r>
              <a:rPr lang="cs-CZ" dirty="0" smtClean="0"/>
              <a:t> a jak ji udržovat zdravou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u="sng" dirty="0">
                <a:hlinkClick r:id="rId2"/>
              </a:rPr>
              <a:t>https://www.televizeseznam.cz/video/adost/zivo00tne-dulezita-cast-tela-ktera-nas-chrani-pred-tezkym-prubehem-covidu-jak-ji-udrzovat-zdravou-64135127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7421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Odpověď 4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Rozhoduje </a:t>
            </a:r>
            <a:r>
              <a:rPr lang="cs-CZ" dirty="0"/>
              <a:t>o tom, jaká virová </a:t>
            </a:r>
            <a:r>
              <a:rPr lang="cs-CZ" b="1" dirty="0"/>
              <a:t>nálož</a:t>
            </a:r>
            <a:r>
              <a:rPr lang="cs-CZ" dirty="0"/>
              <a:t> se nám dostane </a:t>
            </a:r>
            <a:r>
              <a:rPr lang="cs-CZ" b="1" dirty="0"/>
              <a:t>z horních do dolních cest dýchacích</a:t>
            </a:r>
            <a:r>
              <a:rPr lang="cs-CZ" dirty="0"/>
              <a:t>, tedy do </a:t>
            </a:r>
            <a:r>
              <a:rPr lang="cs-CZ" b="1" dirty="0"/>
              <a:t>průdušek</a:t>
            </a:r>
            <a:r>
              <a:rPr lang="cs-CZ" dirty="0"/>
              <a:t> a hlavně do </a:t>
            </a:r>
            <a:r>
              <a:rPr lang="cs-CZ" b="1" dirty="0"/>
              <a:t>plic</a:t>
            </a:r>
            <a:r>
              <a:rPr lang="cs-CZ" dirty="0"/>
              <a:t>, tedy o tom, zda onemocnění bude mít lehký průběh, anebo skončíme na </a:t>
            </a:r>
            <a:r>
              <a:rPr lang="cs-CZ" b="1" dirty="0" err="1"/>
              <a:t>JIPce</a:t>
            </a:r>
            <a:r>
              <a:rPr lang="cs-CZ" dirty="0"/>
              <a:t> s těžkým zápalem plic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nálož – náplň trhavin</a:t>
            </a:r>
          </a:p>
          <a:p>
            <a:r>
              <a:rPr lang="cs-CZ" dirty="0"/>
              <a:t>virová nálož = množství viru v krvi</a:t>
            </a:r>
          </a:p>
          <a:p>
            <a:r>
              <a:rPr lang="cs-CZ" dirty="0"/>
              <a:t>horní cesty dýchací: </a:t>
            </a:r>
            <a:r>
              <a:rPr lang="cs-CZ" dirty="0" smtClean="0"/>
              <a:t>nos </a:t>
            </a:r>
            <a:r>
              <a:rPr lang="cs-CZ" dirty="0"/>
              <a:t>(nosní </a:t>
            </a:r>
            <a:r>
              <a:rPr lang="cs-CZ" dirty="0" smtClean="0"/>
              <a:t>dutiny), rozhraní mezi hrtanem (trubice</a:t>
            </a:r>
            <a:r>
              <a:rPr lang="cs-CZ" dirty="0"/>
              <a:t>, kterou prochází vzduch do průdušnice) a </a:t>
            </a:r>
            <a:r>
              <a:rPr lang="cs-CZ" dirty="0" smtClean="0"/>
              <a:t>hrtanovou částí hltanu </a:t>
            </a:r>
            <a:endParaRPr lang="cs-CZ" dirty="0"/>
          </a:p>
          <a:p>
            <a:r>
              <a:rPr lang="cs-CZ" dirty="0"/>
              <a:t>dolní cesty dýchací: hrtan, průdušnice (spojuje hrtan s průduškami), průdušky (trubicovitý orgán, vede vzduch z/do plic) a plíce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5351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5949" y="832848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JIP – </a:t>
            </a:r>
            <a:r>
              <a:rPr lang="cs-CZ" dirty="0" err="1" smtClean="0"/>
              <a:t>jipka</a:t>
            </a:r>
            <a:r>
              <a:rPr lang="cs-CZ" dirty="0" smtClean="0"/>
              <a:t> (jednotka intenzivní péče) </a:t>
            </a:r>
            <a:r>
              <a:rPr lang="cs-CZ" smtClean="0"/>
              <a:t>JIPKA </a:t>
            </a:r>
            <a:r>
              <a:rPr lang="cs-CZ"/>
              <a:t>(</a:t>
            </a:r>
            <a:r>
              <a:rPr lang="cs-CZ" smtClean="0"/>
              <a:t>akronym)</a:t>
            </a:r>
            <a:endParaRPr lang="cs-CZ" dirty="0" smtClean="0"/>
          </a:p>
          <a:p>
            <a:r>
              <a:rPr lang="cs-CZ" dirty="0"/>
              <a:t>h</a:t>
            </a:r>
            <a:r>
              <a:rPr lang="cs-CZ" dirty="0" smtClean="0"/>
              <a:t>ltan = trávicí a dýchací trubice</a:t>
            </a:r>
          </a:p>
          <a:p>
            <a:pPr lvl="1"/>
            <a:r>
              <a:rPr lang="cs-CZ" dirty="0" smtClean="0"/>
              <a:t>Hlt, hltat, hltavý</a:t>
            </a:r>
          </a:p>
          <a:p>
            <a:endParaRPr lang="cs-CZ" dirty="0"/>
          </a:p>
          <a:p>
            <a:r>
              <a:rPr lang="cs-CZ" dirty="0"/>
              <a:t>průduška – bronchus</a:t>
            </a:r>
          </a:p>
          <a:p>
            <a:r>
              <a:rPr lang="cs-CZ" dirty="0"/>
              <a:t>průdušnice – trachea</a:t>
            </a:r>
          </a:p>
          <a:p>
            <a:r>
              <a:rPr lang="cs-CZ" dirty="0"/>
              <a:t>hrtan – larynx</a:t>
            </a:r>
          </a:p>
          <a:p>
            <a:r>
              <a:rPr lang="cs-CZ" dirty="0"/>
              <a:t>hltan - </a:t>
            </a:r>
            <a:r>
              <a:rPr lang="cs-CZ" dirty="0" err="1"/>
              <a:t>pharynx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Zánět průdušek = bronchitida; laryngitida; </a:t>
            </a:r>
            <a:r>
              <a:rPr lang="cs-CZ" dirty="0" err="1" smtClean="0"/>
              <a:t>pharyngitida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Zápal plic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7965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Otázka 5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Co je základním předpokladem pro dobrou kondici </a:t>
            </a:r>
            <a:r>
              <a:rPr lang="cs-CZ" dirty="0"/>
              <a:t>sliznice?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33927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Odpověď 5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0560" y="1532709"/>
            <a:ext cx="5349240" cy="464425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Dýchat nosem!</a:t>
            </a:r>
          </a:p>
          <a:p>
            <a:r>
              <a:rPr lang="cs-CZ" dirty="0" smtClean="0"/>
              <a:t>Nos </a:t>
            </a:r>
            <a:r>
              <a:rPr lang="cs-CZ" dirty="0"/>
              <a:t>nás chrání před </a:t>
            </a:r>
            <a:r>
              <a:rPr lang="cs-CZ" b="1" dirty="0"/>
              <a:t>vniknutím</a:t>
            </a: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b="1" dirty="0"/>
              <a:t>choroboplodných</a:t>
            </a:r>
            <a:r>
              <a:rPr lang="cs-CZ" dirty="0"/>
              <a:t> </a:t>
            </a:r>
            <a:r>
              <a:rPr lang="cs-CZ" b="1" dirty="0"/>
              <a:t>zárodků</a:t>
            </a:r>
          </a:p>
          <a:p>
            <a:r>
              <a:rPr lang="cs-CZ" dirty="0" smtClean="0"/>
              <a:t>Když </a:t>
            </a:r>
            <a:r>
              <a:rPr lang="cs-CZ" dirty="0"/>
              <a:t>dýcháme nosem, chráníme si ty dolní cesty dýchací, udržujeme je v dobré kondici a ty pak mají mít vyšší odolnost  </a:t>
            </a:r>
          </a:p>
          <a:p>
            <a:r>
              <a:rPr lang="cs-CZ" dirty="0" smtClean="0"/>
              <a:t>Nosní </a:t>
            </a:r>
            <a:r>
              <a:rPr lang="cs-CZ" dirty="0"/>
              <a:t>sliznice v případě problémů produkuje </a:t>
            </a:r>
            <a:r>
              <a:rPr lang="cs-CZ" b="1" dirty="0"/>
              <a:t>hleny</a:t>
            </a:r>
            <a:r>
              <a:rPr lang="cs-CZ" dirty="0"/>
              <a:t>, ty obsahují enzymy, které dokáží napadat i ničit bakterie i viry, pokud se samozřejmě nejedná o vysokou nálož; velkou virovou nálož ale nedostaneme, pokud používáme ochranu nosu a úst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87291" y="1532709"/>
            <a:ext cx="5266509" cy="464425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Vniknout = proniknout dovnitř</a:t>
            </a:r>
          </a:p>
          <a:p>
            <a:r>
              <a:rPr lang="cs-CZ" dirty="0" smtClean="0"/>
              <a:t>Choroboplodné zárodky = patogen, původce nemoci, který může zapříčinit onemocnění hostitele. </a:t>
            </a:r>
          </a:p>
          <a:p>
            <a:r>
              <a:rPr lang="cs-CZ" dirty="0" smtClean="0"/>
              <a:t>Zárodek = embryo</a:t>
            </a:r>
          </a:p>
          <a:p>
            <a:r>
              <a:rPr lang="cs-CZ" dirty="0" smtClean="0"/>
              <a:t>Odolnost = imunita, obranyschopnost, rezistence</a:t>
            </a:r>
          </a:p>
          <a:p>
            <a:r>
              <a:rPr lang="cs-CZ" dirty="0" smtClean="0"/>
              <a:t>Hlen (též </a:t>
            </a:r>
            <a:r>
              <a:rPr lang="cs-CZ" i="1" dirty="0"/>
              <a:t>sliz</a:t>
            </a:r>
            <a:r>
              <a:rPr lang="cs-CZ" dirty="0"/>
              <a:t>) je hustá </a:t>
            </a:r>
            <a:r>
              <a:rPr lang="cs-CZ" dirty="0" smtClean="0"/>
              <a:t>tělní tekutina vylučovaná sliznicemi. </a:t>
            </a:r>
            <a:r>
              <a:rPr lang="cs-CZ" dirty="0"/>
              <a:t>Jeho funkcí je zvlhčovat a chránit určité partie těla, jako je </a:t>
            </a:r>
            <a:r>
              <a:rPr lang="cs-CZ" dirty="0" smtClean="0"/>
              <a:t>trávicí, dýchací </a:t>
            </a:r>
            <a:r>
              <a:rPr lang="cs-CZ" dirty="0"/>
              <a:t>a </a:t>
            </a:r>
            <a:r>
              <a:rPr lang="cs-CZ" dirty="0" smtClean="0"/>
              <a:t>rozmnožovací </a:t>
            </a:r>
            <a:r>
              <a:rPr lang="cs-CZ" dirty="0"/>
              <a:t>soustava.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6005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Otázka 6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Co udržuje sliznici nosu v dobré kondici? </a:t>
            </a:r>
            <a:endParaRPr lang="cs-CZ" dirty="0" smtClean="0"/>
          </a:p>
          <a:p>
            <a:pPr lvl="0"/>
            <a:r>
              <a:rPr lang="cs-CZ" dirty="0" smtClean="0"/>
              <a:t>Jak </a:t>
            </a:r>
            <a:r>
              <a:rPr lang="cs-CZ" dirty="0"/>
              <a:t>posilujeme slizniční imunitu?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1621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Odpověď 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Vlhký vzduch </a:t>
            </a:r>
          </a:p>
          <a:p>
            <a:pPr marL="0" indent="0">
              <a:buNone/>
            </a:pPr>
            <a:r>
              <a:rPr lang="cs-CZ" dirty="0"/>
              <a:t>Zvlhčováním vzduchu 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lhký</a:t>
            </a:r>
          </a:p>
          <a:p>
            <a:r>
              <a:rPr lang="cs-CZ" dirty="0"/>
              <a:t>v</a:t>
            </a:r>
            <a:r>
              <a:rPr lang="cs-CZ" dirty="0" smtClean="0"/>
              <a:t>lhkost</a:t>
            </a:r>
          </a:p>
          <a:p>
            <a:pPr marL="0" lvl="0" indent="0">
              <a:buNone/>
            </a:pPr>
            <a:r>
              <a:rPr lang="cs-CZ" dirty="0" smtClean="0"/>
              <a:t>Vlhkost vzduchu udává, jaké množství vody v plynném stavu (vodní páry) obsahuje dané množství vzduchu</a:t>
            </a:r>
          </a:p>
          <a:p>
            <a:r>
              <a:rPr lang="cs-CZ" dirty="0"/>
              <a:t>z</a:t>
            </a:r>
            <a:r>
              <a:rPr lang="cs-CZ" dirty="0" smtClean="0"/>
              <a:t>vlhčovat</a:t>
            </a:r>
          </a:p>
          <a:p>
            <a:r>
              <a:rPr lang="cs-CZ" dirty="0" smtClean="0"/>
              <a:t>zvlhčování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74708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Otázka 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Co způsobuje vyschnutí sliznice?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32834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Odpověď 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cs-CZ" dirty="0"/>
              <a:t>Suchý vzduch (při mrazech či tropech) výrazně vysušuje </a:t>
            </a:r>
            <a:r>
              <a:rPr lang="cs-CZ" dirty="0" smtClean="0"/>
              <a:t>sliznici</a:t>
            </a:r>
          </a:p>
          <a:p>
            <a:pPr marL="0" indent="0">
              <a:buNone/>
            </a:pPr>
            <a:r>
              <a:rPr lang="cs-CZ" dirty="0"/>
              <a:t>Samotné dýchání, za den </a:t>
            </a:r>
            <a:r>
              <a:rPr lang="cs-CZ" b="1" dirty="0"/>
              <a:t>vydýcháme</a:t>
            </a:r>
            <a:r>
              <a:rPr lang="cs-CZ" dirty="0"/>
              <a:t>, tj. ztratíme dýcháním až půl litru tekutiny, kterou tělu musíme uhradit</a:t>
            </a:r>
          </a:p>
          <a:p>
            <a:pPr marL="0" lv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Suchý vzduch</a:t>
            </a:r>
          </a:p>
          <a:p>
            <a:r>
              <a:rPr lang="cs-CZ" dirty="0" smtClean="0"/>
              <a:t>Suchý vzduch nezpůsobuje jen dýchací obtíže a nepříjemný dráždivý kašel. Škodí také naší pleti, a dokonce se může odrazit na vzhledu vybavení naší domácnosti</a:t>
            </a:r>
          </a:p>
          <a:p>
            <a:r>
              <a:rPr lang="cs-CZ" dirty="0" smtClean="0"/>
              <a:t>Vysušit</a:t>
            </a:r>
          </a:p>
          <a:p>
            <a:r>
              <a:rPr lang="cs-CZ" dirty="0" smtClean="0"/>
              <a:t>Vyschnout - vysychat</a:t>
            </a:r>
            <a:endParaRPr lang="cs-CZ" dirty="0"/>
          </a:p>
          <a:p>
            <a:r>
              <a:rPr lang="cs-CZ" dirty="0" smtClean="0"/>
              <a:t>Uhradit = zaplatit, dodat zpátky, vrátit, vyrovnat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416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Otázka 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Jak můžeme zabránit vyschnutí sliznice?</a:t>
            </a:r>
          </a:p>
          <a:p>
            <a:pPr marL="0" lvl="0" indent="0">
              <a:buNone/>
            </a:pPr>
            <a:r>
              <a:rPr lang="cs-CZ" dirty="0" smtClean="0"/>
              <a:t>(tady jsou 4 odpovědi)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77878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Odpověď 8-1,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57646" y="1576250"/>
            <a:ext cx="5225143" cy="5281750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cs-CZ" sz="3100" dirty="0" smtClean="0"/>
              <a:t>Dostatečným a pravidelným </a:t>
            </a:r>
            <a:r>
              <a:rPr lang="cs-CZ" sz="3100" b="1" dirty="0" smtClean="0"/>
              <a:t>přísunem</a:t>
            </a:r>
            <a:r>
              <a:rPr lang="cs-CZ" sz="3100" dirty="0" smtClean="0"/>
              <a:t> tekutin. </a:t>
            </a:r>
          </a:p>
          <a:p>
            <a:r>
              <a:rPr lang="cs-CZ" sz="3100" dirty="0" smtClean="0"/>
              <a:t>dostatečný </a:t>
            </a:r>
            <a:r>
              <a:rPr lang="cs-CZ" sz="3100" b="1" dirty="0" smtClean="0"/>
              <a:t>příjem</a:t>
            </a:r>
            <a:r>
              <a:rPr lang="cs-CZ" sz="3100" dirty="0" smtClean="0"/>
              <a:t> tekutin jsou zhruba 2 l denně</a:t>
            </a:r>
          </a:p>
          <a:p>
            <a:pPr marL="0" lvl="0" indent="0">
              <a:buNone/>
            </a:pPr>
            <a:r>
              <a:rPr lang="cs-CZ" sz="3100" dirty="0" smtClean="0"/>
              <a:t>Velmi účinné proti infekcím je zvlhčování nosní sliznice například spreji či </a:t>
            </a:r>
            <a:r>
              <a:rPr lang="cs-CZ" sz="3100" b="1" dirty="0" smtClean="0"/>
              <a:t>průplachy</a:t>
            </a:r>
            <a:r>
              <a:rPr lang="cs-CZ" sz="3100" dirty="0" smtClean="0"/>
              <a:t> konvičkami se slanou vodou. </a:t>
            </a:r>
          </a:p>
          <a:p>
            <a:r>
              <a:rPr lang="cs-CZ" sz="3100" dirty="0" smtClean="0"/>
              <a:t>Stačí jakýkoli </a:t>
            </a:r>
            <a:r>
              <a:rPr lang="cs-CZ" sz="3100" b="1" dirty="0" smtClean="0"/>
              <a:t>rozprašovač</a:t>
            </a:r>
            <a:r>
              <a:rPr lang="cs-CZ" sz="3100" dirty="0" smtClean="0"/>
              <a:t> určený k tomu, abychom to mohli aplikovat do nosní dutiny.  Slanou vodu si můžeme udělat sami. Ideální je použít třeba fyziologický </a:t>
            </a:r>
            <a:r>
              <a:rPr lang="cs-CZ" sz="3100" b="1" dirty="0" smtClean="0"/>
              <a:t>roztok</a:t>
            </a:r>
            <a:r>
              <a:rPr lang="cs-CZ" sz="3100" dirty="0" smtClean="0"/>
              <a:t>, což je zhruba 0,9 </a:t>
            </a:r>
            <a:r>
              <a:rPr lang="cs-CZ" sz="3100" dirty="0" err="1" smtClean="0"/>
              <a:t>gr</a:t>
            </a:r>
            <a:r>
              <a:rPr lang="cs-CZ" sz="3100" dirty="0" smtClean="0"/>
              <a:t> sole /soli na 1 l převařené vlažné vody (může to být i množství vyšší, až dvojnásobné, jde o tzv. </a:t>
            </a:r>
            <a:r>
              <a:rPr lang="cs-CZ" sz="3100" dirty="0" err="1" smtClean="0"/>
              <a:t>hyperosmolární</a:t>
            </a:r>
            <a:r>
              <a:rPr lang="cs-CZ" sz="3100" dirty="0" smtClean="0"/>
              <a:t> složku.</a:t>
            </a:r>
          </a:p>
          <a:p>
            <a:pPr lvl="0"/>
            <a:endParaRPr lang="cs-CZ" sz="3100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00503" y="1576250"/>
            <a:ext cx="5153297" cy="5050973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Přísun, příjem tekutin</a:t>
            </a:r>
          </a:p>
          <a:p>
            <a:pPr lvl="1"/>
            <a:r>
              <a:rPr lang="cs-CZ" dirty="0" smtClean="0"/>
              <a:t>Přisunout, přijmout</a:t>
            </a:r>
          </a:p>
          <a:p>
            <a:r>
              <a:rPr lang="cs-CZ" dirty="0" smtClean="0"/>
              <a:t>Průplachy	</a:t>
            </a:r>
          </a:p>
          <a:p>
            <a:pPr lvl="1"/>
            <a:r>
              <a:rPr lang="cs-CZ" dirty="0" smtClean="0"/>
              <a:t>Propláchnout</a:t>
            </a:r>
          </a:p>
          <a:p>
            <a:r>
              <a:rPr lang="cs-CZ" dirty="0" smtClean="0"/>
              <a:t>Rozprašovač =</a:t>
            </a:r>
            <a:r>
              <a:rPr lang="cs-CZ" dirty="0"/>
              <a:t> </a:t>
            </a:r>
            <a:r>
              <a:rPr lang="cs-CZ" dirty="0" smtClean="0"/>
              <a:t>lahvička se sprejem</a:t>
            </a:r>
          </a:p>
          <a:p>
            <a:pPr lvl="1"/>
            <a:r>
              <a:rPr lang="cs-CZ" dirty="0" smtClean="0"/>
              <a:t> rozprášit = rozptýlit (popel)- rozptyl</a:t>
            </a:r>
          </a:p>
          <a:p>
            <a:r>
              <a:rPr lang="cs-CZ" dirty="0" smtClean="0"/>
              <a:t>Roztok = směs nejméně dvou látek, rozpouštědla (kapaliny) a rozpuštěné látky. = suspenze, (lák, slaný nálev)</a:t>
            </a:r>
          </a:p>
          <a:p>
            <a:r>
              <a:rPr lang="cs-CZ" dirty="0" err="1" smtClean="0"/>
              <a:t>Hyperosmolární</a:t>
            </a:r>
            <a:r>
              <a:rPr lang="cs-CZ" dirty="0" smtClean="0"/>
              <a:t> složka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648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Otázka</a:t>
            </a:r>
            <a:r>
              <a:rPr lang="cs-CZ" dirty="0" smtClean="0"/>
              <a:t> </a:t>
            </a:r>
            <a:r>
              <a:rPr lang="cs-CZ" b="1" dirty="0" smtClean="0"/>
              <a:t>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O kterou část těla se musíme starat, abychom neonemocněli?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80919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Odpověď 8-3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cs-CZ" dirty="0"/>
              <a:t>Z</a:t>
            </a:r>
            <a:r>
              <a:rPr lang="cs-CZ" dirty="0" smtClean="0"/>
              <a:t>vlhčováním </a:t>
            </a:r>
            <a:r>
              <a:rPr lang="cs-CZ" dirty="0"/>
              <a:t>vzduchu v </a:t>
            </a:r>
            <a:r>
              <a:rPr lang="cs-CZ" dirty="0" smtClean="0"/>
              <a:t>místnosti.</a:t>
            </a:r>
          </a:p>
          <a:p>
            <a:r>
              <a:rPr lang="cs-CZ" dirty="0" smtClean="0"/>
              <a:t>V novostavbách a panelácích je extrémně suchý vzduch, jehož vlhkost je </a:t>
            </a:r>
            <a:r>
              <a:rPr lang="cs-CZ" dirty="0"/>
              <a:t>během topné sezóny </a:t>
            </a:r>
            <a:r>
              <a:rPr lang="cs-CZ" dirty="0" smtClean="0"/>
              <a:t>srovnatelná </a:t>
            </a:r>
            <a:r>
              <a:rPr lang="cs-CZ" dirty="0"/>
              <a:t>se </a:t>
            </a:r>
            <a:r>
              <a:rPr lang="cs-CZ" dirty="0" smtClean="0"/>
              <a:t>Saharou.</a:t>
            </a:r>
            <a:endParaRPr lang="cs-CZ" dirty="0"/>
          </a:p>
          <a:p>
            <a:r>
              <a:rPr lang="cs-CZ" dirty="0"/>
              <a:t>E</a:t>
            </a:r>
            <a:r>
              <a:rPr lang="cs-CZ" dirty="0" smtClean="0"/>
              <a:t>xistují </a:t>
            </a:r>
            <a:r>
              <a:rPr lang="cs-CZ" dirty="0"/>
              <a:t>speciální </a:t>
            </a:r>
            <a:r>
              <a:rPr lang="cs-CZ" dirty="0" smtClean="0"/>
              <a:t>přístroje – zvlhčovače vzduchu, </a:t>
            </a:r>
            <a:r>
              <a:rPr lang="cs-CZ" dirty="0"/>
              <a:t>nebo můžeme na topení pokládat mokré ručníky či </a:t>
            </a:r>
            <a:r>
              <a:rPr lang="cs-CZ" dirty="0" smtClean="0"/>
              <a:t>odpařovací nádoby </a:t>
            </a:r>
            <a:r>
              <a:rPr lang="cs-CZ" dirty="0"/>
              <a:t>s vodou. </a:t>
            </a:r>
            <a:endParaRPr lang="cs-CZ" dirty="0" smtClean="0"/>
          </a:p>
          <a:p>
            <a:r>
              <a:rPr lang="cs-CZ" dirty="0" smtClean="0"/>
              <a:t>Samozřejmě </a:t>
            </a:r>
            <a:r>
              <a:rPr lang="cs-CZ" dirty="0"/>
              <a:t>to nesmíme přehnat, aby nám doma nevznikaly plísně. 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Zvlhčovač vzduchu</a:t>
            </a:r>
          </a:p>
          <a:p>
            <a:r>
              <a:rPr lang="cs-CZ" dirty="0" smtClean="0"/>
              <a:t>Odpařovací nádoby s vodou</a:t>
            </a:r>
          </a:p>
          <a:p>
            <a:r>
              <a:rPr lang="cs-CZ" dirty="0" smtClean="0"/>
              <a:t>Plíseň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9394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Otázka </a:t>
            </a:r>
            <a:r>
              <a:rPr lang="cs-CZ" b="1" dirty="0" smtClean="0"/>
              <a:t>8-4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436914"/>
            <a:ext cx="5181600" cy="49464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Větráním.</a:t>
            </a:r>
          </a:p>
          <a:p>
            <a:r>
              <a:rPr lang="cs-CZ" sz="2400" dirty="0"/>
              <a:t>Pokud není zrovna v znečištěném městě inverze nebo nebydlíme nad rušnou silnicí, hodně a opakovaně během dne větrejme, a to nejen kvůli </a:t>
            </a:r>
            <a:r>
              <a:rPr lang="cs-CZ" sz="2400" dirty="0" smtClean="0"/>
              <a:t>vlhkosti a  </a:t>
            </a:r>
            <a:r>
              <a:rPr lang="cs-CZ" sz="2400" dirty="0"/>
              <a:t>přísunu kyslíku, ale především tím vyženeme viry z domova. Krátké intenzivní vyvětrání zhruba jednou za </a:t>
            </a:r>
            <a:r>
              <a:rPr lang="cs-CZ" sz="2400" dirty="0" smtClean="0"/>
              <a:t>hodinu je </a:t>
            </a:r>
            <a:r>
              <a:rPr lang="cs-CZ" sz="2400" dirty="0"/>
              <a:t>ideální způsob, jak vyměnit </a:t>
            </a:r>
            <a:r>
              <a:rPr lang="cs-CZ" sz="2400" dirty="0" smtClean="0"/>
              <a:t>vzduch </a:t>
            </a:r>
            <a:r>
              <a:rPr lang="cs-CZ" sz="2400" dirty="0"/>
              <a:t>v místnosti, kdyby tam přišel někdo, kdo by vydechoval ty virové částice, tak vlastně je prudce naředíte a tím pádem můžete </a:t>
            </a:r>
            <a:r>
              <a:rPr lang="cs-CZ" sz="2400" dirty="0" smtClean="0"/>
              <a:t>snížit </a:t>
            </a:r>
            <a:r>
              <a:rPr lang="cs-CZ" sz="2400" dirty="0"/>
              <a:t>takzvanou nálož </a:t>
            </a:r>
            <a:r>
              <a:rPr lang="cs-CZ" sz="2400" dirty="0" smtClean="0"/>
              <a:t>v </a:t>
            </a:r>
            <a:r>
              <a:rPr lang="cs-CZ" sz="2400" dirty="0"/>
              <a:t>místnosti.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39542" y="1515290"/>
            <a:ext cx="5214257" cy="503355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Větrat - vyvětrat</a:t>
            </a:r>
          </a:p>
          <a:p>
            <a:r>
              <a:rPr lang="cs-CZ" dirty="0" smtClean="0"/>
              <a:t>Znečištěné město</a:t>
            </a:r>
          </a:p>
          <a:p>
            <a:r>
              <a:rPr lang="cs-CZ" dirty="0" smtClean="0"/>
              <a:t>Inverze = zvrat, obrat, přemístění, převrácení; i. vzduchu (stoupání teploty v určité vrstvě atmosféry – počasí pod pokličkou, mlhavé počasí s nízkou oblačností)</a:t>
            </a:r>
          </a:p>
          <a:p>
            <a:r>
              <a:rPr lang="cs-CZ" dirty="0" smtClean="0"/>
              <a:t>Vyhnat</a:t>
            </a:r>
          </a:p>
          <a:p>
            <a:r>
              <a:rPr lang="cs-CZ" dirty="0" smtClean="0"/>
              <a:t>Virové částice</a:t>
            </a:r>
          </a:p>
          <a:p>
            <a:r>
              <a:rPr lang="cs-CZ" dirty="0" smtClean="0"/>
              <a:t>Naředit</a:t>
            </a:r>
          </a:p>
          <a:p>
            <a:r>
              <a:rPr lang="cs-CZ" dirty="0" smtClean="0"/>
              <a:t>Tím pádem = tudíž, proto, tedy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68550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Otázka </a:t>
            </a:r>
            <a:r>
              <a:rPr lang="cs-CZ" b="1" dirty="0" smtClean="0"/>
              <a:t>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Doporučuje se větra</a:t>
            </a:r>
            <a:r>
              <a:rPr lang="cs-CZ" dirty="0"/>
              <a:t>t</a:t>
            </a:r>
            <a:r>
              <a:rPr lang="cs-CZ" dirty="0" smtClean="0"/>
              <a:t> i za velkých mrazů?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56554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Odpověď 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Rozhodně. </a:t>
            </a:r>
          </a:p>
          <a:p>
            <a:r>
              <a:rPr lang="cs-CZ" dirty="0" smtClean="0"/>
              <a:t>Za velkých mrazů se doporučuje velmi </a:t>
            </a:r>
            <a:r>
              <a:rPr lang="cs-CZ" dirty="0"/>
              <a:t>krátké, ale intenzivní </a:t>
            </a:r>
            <a:r>
              <a:rPr lang="cs-CZ" dirty="0" smtClean="0"/>
              <a:t>vyvětrání - </a:t>
            </a:r>
            <a:r>
              <a:rPr lang="cs-CZ" dirty="0"/>
              <a:t>otevřít všechna okna, případně dveře, umožnit tzv. proudění vzduchu, </a:t>
            </a:r>
            <a:r>
              <a:rPr lang="cs-CZ" dirty="0" smtClean="0"/>
              <a:t>tedy průvan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Doba </a:t>
            </a:r>
            <a:r>
              <a:rPr lang="cs-CZ" dirty="0"/>
              <a:t>10 minut bohatě stačí, aby došlo k </a:t>
            </a:r>
            <a:r>
              <a:rPr lang="cs-CZ" dirty="0" err="1"/>
              <a:t>odproudění</a:t>
            </a:r>
            <a:r>
              <a:rPr lang="cs-CZ" dirty="0"/>
              <a:t> vzduchu a jeho </a:t>
            </a:r>
            <a:r>
              <a:rPr lang="cs-CZ" dirty="0" smtClean="0"/>
              <a:t>výměně.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Proudění vzduchu = pohyb tekutiny (plynu nebo kapaliny)</a:t>
            </a:r>
          </a:p>
          <a:p>
            <a:pPr lvl="1"/>
            <a:r>
              <a:rPr lang="cs-CZ" dirty="0" smtClean="0"/>
              <a:t>Proudit = plynout, téct, protékat; cirkulovat (=obíhat, kolovat) </a:t>
            </a:r>
          </a:p>
          <a:p>
            <a:r>
              <a:rPr lang="cs-CZ" dirty="0" smtClean="0"/>
              <a:t>Průvan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át, vanout, vánek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42210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Otázka </a:t>
            </a:r>
            <a:r>
              <a:rPr lang="cs-CZ" b="1" dirty="0" smtClean="0"/>
              <a:t>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dalšího můžeme udělat pro své zdraví?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8292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Odpověď </a:t>
            </a:r>
            <a:r>
              <a:rPr lang="cs-CZ" b="1" dirty="0" smtClean="0"/>
              <a:t>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Co nejvíc se pohybovat venku na čerstvém vzduchu.</a:t>
            </a:r>
          </a:p>
          <a:p>
            <a:r>
              <a:rPr lang="cs-CZ" dirty="0" smtClean="0"/>
              <a:t>Snažte se každou volnou </a:t>
            </a:r>
            <a:r>
              <a:rPr lang="cs-CZ" dirty="0"/>
              <a:t>chvíli vypadnout z </a:t>
            </a:r>
            <a:r>
              <a:rPr lang="cs-CZ" dirty="0" smtClean="0"/>
              <a:t>baráku. </a:t>
            </a:r>
            <a:r>
              <a:rPr lang="cs-CZ" dirty="0"/>
              <a:t>Člověk vzešel z přírody, byli jsme vždycky žijící v přírodě, takže tam patříme, pobyt mimo náš domov, </a:t>
            </a:r>
            <a:r>
              <a:rPr lang="cs-CZ" dirty="0" smtClean="0"/>
              <a:t>venku, </a:t>
            </a:r>
            <a:r>
              <a:rPr lang="cs-CZ" dirty="0"/>
              <a:t>je vždy žádoucí, a čím víc, tím </a:t>
            </a:r>
            <a:r>
              <a:rPr lang="cs-CZ" dirty="0" smtClean="0"/>
              <a:t>lépe. </a:t>
            </a:r>
            <a:endParaRPr lang="cs-CZ" dirty="0"/>
          </a:p>
          <a:p>
            <a:r>
              <a:rPr lang="cs-CZ" dirty="0"/>
              <a:t>Zvláště pobyt na horách je žádoucí, doporučitelný, </a:t>
            </a:r>
            <a:r>
              <a:rPr lang="cs-CZ" dirty="0" smtClean="0"/>
              <a:t>obzvlášť v lese, </a:t>
            </a:r>
            <a:r>
              <a:rPr lang="cs-CZ" dirty="0"/>
              <a:t>kde </a:t>
            </a:r>
            <a:r>
              <a:rPr lang="cs-CZ" dirty="0" smtClean="0"/>
              <a:t>je vlhkost nastavena </a:t>
            </a:r>
            <a:r>
              <a:rPr lang="cs-CZ" dirty="0"/>
              <a:t>naprosto ideálně 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Vzejít 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98483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6022" y="1471749"/>
            <a:ext cx="10685417" cy="3317965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+mn-lt"/>
              </a:rPr>
              <a:t>Hurá ven, samozřejmě s rozestupy, hodně pijme, dýchejme nosem, doma zvlhčujme vzduch! </a:t>
            </a:r>
            <a:r>
              <a:rPr lang="cs-CZ" dirty="0" smtClean="0">
                <a:latin typeface="+mn-lt"/>
              </a:rPr>
              <a:t/>
            </a:r>
            <a:br>
              <a:rPr lang="cs-CZ" dirty="0" smtClean="0">
                <a:latin typeface="+mn-lt"/>
              </a:rPr>
            </a:br>
            <a:r>
              <a:rPr lang="cs-CZ" dirty="0" smtClean="0">
                <a:latin typeface="+mn-lt"/>
              </a:rPr>
              <a:t>Mnohé </a:t>
            </a:r>
            <a:r>
              <a:rPr lang="cs-CZ" dirty="0">
                <a:latin typeface="+mn-lt"/>
              </a:rPr>
              <a:t>záleží jen na nás a při všech těch zmatcích, přešlapech a selháních na nejvyšších místech, se stejně musíme spolehnout nejvíc sami na </a:t>
            </a:r>
            <a:r>
              <a:rPr lang="cs-CZ" dirty="0" smtClean="0">
                <a:latin typeface="+mn-lt"/>
              </a:rPr>
              <a:t>sebe!</a:t>
            </a:r>
            <a:r>
              <a:rPr lang="cs-CZ" dirty="0">
                <a:latin typeface="+mn-lt"/>
              </a:rPr>
              <a:t/>
            </a:r>
            <a:br>
              <a:rPr lang="cs-CZ" dirty="0">
                <a:latin typeface="+mn-lt"/>
              </a:rPr>
            </a:b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64843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Odpověď 1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O sliznici.</a:t>
            </a:r>
          </a:p>
          <a:p>
            <a:r>
              <a:rPr lang="cs-CZ" dirty="0"/>
              <a:t>Sliznice – výstelka tvořená </a:t>
            </a:r>
            <a:r>
              <a:rPr lang="cs-CZ" dirty="0" smtClean="0"/>
              <a:t>vazivem </a:t>
            </a:r>
            <a:r>
              <a:rPr lang="cs-CZ" dirty="0"/>
              <a:t>a </a:t>
            </a:r>
            <a:r>
              <a:rPr lang="cs-CZ" dirty="0" smtClean="0"/>
              <a:t>epitelem, </a:t>
            </a:r>
            <a:r>
              <a:rPr lang="cs-CZ" dirty="0"/>
              <a:t>která kryje vnitřní povrchy těla </a:t>
            </a:r>
            <a:r>
              <a:rPr lang="cs-CZ" dirty="0" smtClean="0"/>
              <a:t>obratlovců. </a:t>
            </a:r>
            <a:r>
              <a:rPr lang="cs-CZ" dirty="0"/>
              <a:t>Poskytuje mechanickou ochranu tkání uložených pod ní a chrání tělo před škodlivými vlivy vnějšího prostředí (tzv. </a:t>
            </a:r>
            <a:r>
              <a:rPr lang="cs-CZ" dirty="0">
                <a:hlinkClick r:id="rId2" tooltip="Slizniční imunitní systém"/>
              </a:rPr>
              <a:t>slizniční imunitní systém</a:t>
            </a:r>
            <a:r>
              <a:rPr lang="cs-CZ" dirty="0"/>
              <a:t> – brání před </a:t>
            </a:r>
            <a:r>
              <a:rPr lang="cs-CZ" dirty="0" smtClean="0"/>
              <a:t>bakteriemi, </a:t>
            </a:r>
            <a:r>
              <a:rPr lang="cs-CZ" dirty="0"/>
              <a:t>toxickými látkami, </a:t>
            </a:r>
            <a:r>
              <a:rPr lang="cs-CZ" dirty="0" smtClean="0"/>
              <a:t>atp.)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Sliz</a:t>
            </a:r>
          </a:p>
          <a:p>
            <a:r>
              <a:rPr lang="cs-CZ" dirty="0"/>
              <a:t>Slizký – </a:t>
            </a:r>
            <a:r>
              <a:rPr lang="cs-CZ" dirty="0" smtClean="0"/>
              <a:t>1. vlhký</a:t>
            </a:r>
            <a:r>
              <a:rPr lang="cs-CZ" dirty="0"/>
              <a:t>, </a:t>
            </a:r>
            <a:r>
              <a:rPr lang="cs-CZ" dirty="0" smtClean="0"/>
              <a:t>kluzký; 2. oplzlý, úlisný, chlípný, obscénní = </a:t>
            </a:r>
            <a:r>
              <a:rPr lang="cs-CZ" dirty="0"/>
              <a:t>chovat se odporně jemně, hladce a budit tak dojem falešnosti, zrádnosti</a:t>
            </a:r>
          </a:p>
          <a:p>
            <a:r>
              <a:rPr lang="cs-CZ" dirty="0"/>
              <a:t>Slizký jako had (opovrhujeme </a:t>
            </a:r>
            <a:r>
              <a:rPr lang="cs-CZ" dirty="0" smtClean="0"/>
              <a:t>někým a </a:t>
            </a:r>
            <a:r>
              <a:rPr lang="cs-CZ" dirty="0"/>
              <a:t>štítíme </a:t>
            </a:r>
            <a:r>
              <a:rPr lang="cs-CZ" dirty="0" smtClean="0"/>
              <a:t>se ho)</a:t>
            </a:r>
            <a:endParaRPr lang="cs-CZ" dirty="0"/>
          </a:p>
          <a:p>
            <a:r>
              <a:rPr lang="cs-CZ" dirty="0" smtClean="0"/>
              <a:t>Onemocnět = rozstonat se, ochuravět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3219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Vazivo – pojivová tkáň složená z buněk. Vytváří výplně mezi orgány</a:t>
            </a:r>
          </a:p>
          <a:p>
            <a:r>
              <a:rPr lang="cs-CZ" dirty="0" smtClean="0"/>
              <a:t>Epitel – tkáň tvořená buňkami, kryje vnitřní nebo vnější povrchy organismů</a:t>
            </a:r>
          </a:p>
          <a:p>
            <a:r>
              <a:rPr lang="cs-CZ" dirty="0" smtClean="0"/>
              <a:t>Tkáň – základní stavební složka živočišného těla tvořená buňkami</a:t>
            </a:r>
          </a:p>
          <a:p>
            <a:r>
              <a:rPr lang="cs-CZ" dirty="0" smtClean="0"/>
              <a:t>Buňka </a:t>
            </a:r>
            <a:r>
              <a:rPr lang="cs-CZ" dirty="0"/>
              <a:t>- základní stavební a funkční </a:t>
            </a:r>
            <a:r>
              <a:rPr lang="cs-CZ" dirty="0" smtClean="0"/>
              <a:t>jednotka </a:t>
            </a:r>
            <a:r>
              <a:rPr lang="cs-CZ" dirty="0"/>
              <a:t>těl </a:t>
            </a:r>
            <a:r>
              <a:rPr lang="cs-CZ" dirty="0" smtClean="0"/>
              <a:t>živých organismů (všech orgánů a tkání), obsahuje genetický kód a schopnost dělení</a:t>
            </a:r>
          </a:p>
          <a:p>
            <a:pPr marL="0" indent="0">
              <a:buNone/>
            </a:pPr>
            <a:r>
              <a:rPr lang="cs-CZ" dirty="0" smtClean="0"/>
              <a:t>Složka = komponent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4995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Otázka 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Čemu se nejspíš vyhneme při správné péči o sliznici?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8677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Odpověď 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9269" y="1599201"/>
            <a:ext cx="5259977" cy="508898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3200" dirty="0" smtClean="0"/>
              <a:t>Vyhneme se nákaze</a:t>
            </a:r>
            <a:r>
              <a:rPr lang="cs-CZ" sz="3200" dirty="0"/>
              <a:t>, anebo pokud k ní dojde, těžkému průběhu nemoci, tj. tomu, že se nemoc </a:t>
            </a:r>
            <a:r>
              <a:rPr lang="cs-CZ" sz="3200" dirty="0" smtClean="0"/>
              <a:t>dostane </a:t>
            </a:r>
            <a:r>
              <a:rPr lang="cs-CZ" sz="3200" dirty="0"/>
              <a:t>/ </a:t>
            </a:r>
            <a:r>
              <a:rPr lang="cs-CZ" sz="3200" dirty="0" smtClean="0"/>
              <a:t>rozšíří </a:t>
            </a:r>
            <a:r>
              <a:rPr lang="cs-CZ" sz="3200" dirty="0"/>
              <a:t>z horních cest dýchacích do dolních.</a:t>
            </a:r>
          </a:p>
          <a:p>
            <a:endParaRPr lang="cs-CZ" sz="3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39542" y="1524000"/>
            <a:ext cx="5214257" cy="4833257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Nákaza </a:t>
            </a:r>
            <a:r>
              <a:rPr lang="cs-CZ" dirty="0" smtClean="0"/>
              <a:t>= infekce, nakazit (se), = infikovat (se), nakažlivý = infekční; nakažený</a:t>
            </a:r>
            <a:endParaRPr lang="cs-CZ" dirty="0"/>
          </a:p>
          <a:p>
            <a:r>
              <a:rPr lang="cs-CZ" dirty="0"/>
              <a:t>Průběh (</a:t>
            </a:r>
            <a:r>
              <a:rPr lang="cs-CZ" dirty="0" smtClean="0"/>
              <a:t>proběhnut- probíhat) – časový interval + projev</a:t>
            </a:r>
            <a:endParaRPr lang="cs-CZ" dirty="0"/>
          </a:p>
          <a:p>
            <a:r>
              <a:rPr lang="cs-CZ" dirty="0" smtClean="0"/>
              <a:t>Postihnout</a:t>
            </a:r>
            <a:endParaRPr lang="cs-CZ" dirty="0"/>
          </a:p>
          <a:p>
            <a:r>
              <a:rPr lang="cs-CZ" dirty="0" smtClean="0"/>
              <a:t>Dýchat </a:t>
            </a:r>
            <a:r>
              <a:rPr lang="cs-CZ" dirty="0"/>
              <a:t>– dýchací cesty: 	</a:t>
            </a:r>
            <a:endParaRPr lang="cs-CZ" dirty="0" smtClean="0"/>
          </a:p>
          <a:p>
            <a:r>
              <a:rPr lang="cs-CZ" dirty="0" smtClean="0"/>
              <a:t>dech</a:t>
            </a:r>
            <a:r>
              <a:rPr lang="cs-CZ" dirty="0"/>
              <a:t>, nadechnout se </a:t>
            </a:r>
            <a:r>
              <a:rPr lang="cs-CZ" dirty="0" smtClean="0"/>
              <a:t>= nádech x vydechnout = výdech; </a:t>
            </a:r>
          </a:p>
          <a:p>
            <a:r>
              <a:rPr lang="cs-CZ" dirty="0" smtClean="0"/>
              <a:t>Zadýchat se – zadýchávat se do schodu = nemoct popadnout dech </a:t>
            </a:r>
            <a:endParaRPr lang="cs-CZ" dirty="0"/>
          </a:p>
          <a:p>
            <a:r>
              <a:rPr lang="cs-CZ" dirty="0" smtClean="0"/>
              <a:t>Nemůžu </a:t>
            </a:r>
            <a:r>
              <a:rPr lang="cs-CZ" dirty="0"/>
              <a:t>to </a:t>
            </a:r>
            <a:r>
              <a:rPr lang="cs-CZ" dirty="0" smtClean="0"/>
              <a:t>vydýchat</a:t>
            </a:r>
          </a:p>
          <a:p>
            <a:r>
              <a:rPr lang="cs-CZ" dirty="0" smtClean="0"/>
              <a:t>Vydechnout naposledy = zemřít/skonat</a:t>
            </a:r>
            <a:endParaRPr lang="cs-CZ" dirty="0"/>
          </a:p>
          <a:p>
            <a:r>
              <a:rPr lang="cs-CZ" dirty="0"/>
              <a:t>Oddechl/a jsem si =  ulevilo se mi, spadl mi kámen ze srdce; od pracovních povinností = rozvolnil se mi harmonogram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1550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Otázka 3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Jaká je funkce sliznice?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0763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Odpověď 3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Sliznice </a:t>
            </a:r>
            <a:r>
              <a:rPr lang="cs-CZ" dirty="0"/>
              <a:t>– podobně jako pokožka - </a:t>
            </a:r>
            <a:r>
              <a:rPr lang="cs-CZ" b="1" dirty="0"/>
              <a:t>ochranná</a:t>
            </a:r>
            <a:r>
              <a:rPr lang="cs-CZ" dirty="0"/>
              <a:t> bariéra </a:t>
            </a:r>
            <a:r>
              <a:rPr lang="cs-CZ" b="1" dirty="0"/>
              <a:t>před</a:t>
            </a:r>
            <a:r>
              <a:rPr lang="cs-CZ" dirty="0"/>
              <a:t> bakteriemi, viry a dalšími útočníky z okolního světa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o/chránit před něčím</a:t>
            </a:r>
          </a:p>
          <a:p>
            <a:r>
              <a:rPr lang="cs-CZ" dirty="0" smtClean="0"/>
              <a:t>ochrana </a:t>
            </a:r>
            <a:r>
              <a:rPr lang="cs-CZ" dirty="0"/>
              <a:t>před </a:t>
            </a:r>
            <a:r>
              <a:rPr lang="cs-CZ" dirty="0" smtClean="0"/>
              <a:t>něčím</a:t>
            </a:r>
            <a:endParaRPr lang="cs-CZ" dirty="0"/>
          </a:p>
          <a:p>
            <a:r>
              <a:rPr lang="cs-CZ" dirty="0"/>
              <a:t>ochranné pomůcky</a:t>
            </a:r>
          </a:p>
          <a:p>
            <a:r>
              <a:rPr lang="cs-CZ" dirty="0"/>
              <a:t>ú</a:t>
            </a:r>
            <a:r>
              <a:rPr lang="cs-CZ" dirty="0" smtClean="0"/>
              <a:t>točník = škůdce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0594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Otázka 4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O čem spolurozhoduje kondice sliznice?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27822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859</Words>
  <Application>Microsoft Office PowerPoint</Application>
  <PresentationFormat>Širokoúhlá obrazovka</PresentationFormat>
  <Paragraphs>146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Motiv Office</vt:lpstr>
      <vt:lpstr>Video</vt:lpstr>
      <vt:lpstr>Otázka 1</vt:lpstr>
      <vt:lpstr>Odpověď 1 </vt:lpstr>
      <vt:lpstr>Prezentace aplikace PowerPoint</vt:lpstr>
      <vt:lpstr>Otázka 2</vt:lpstr>
      <vt:lpstr>Odpověď 2</vt:lpstr>
      <vt:lpstr>Otázka 3</vt:lpstr>
      <vt:lpstr>Odpověď 3</vt:lpstr>
      <vt:lpstr>Otázka 4</vt:lpstr>
      <vt:lpstr>Odpověď 4</vt:lpstr>
      <vt:lpstr>Prezentace aplikace PowerPoint</vt:lpstr>
      <vt:lpstr>Otázka 5</vt:lpstr>
      <vt:lpstr>Odpověď 5</vt:lpstr>
      <vt:lpstr>Otázka 6</vt:lpstr>
      <vt:lpstr>Odpověď 6</vt:lpstr>
      <vt:lpstr>Otázka 7</vt:lpstr>
      <vt:lpstr>Odpověď 7</vt:lpstr>
      <vt:lpstr>Otázka 8</vt:lpstr>
      <vt:lpstr>Odpověď 8-1, 2</vt:lpstr>
      <vt:lpstr>Odpověď 8-3</vt:lpstr>
      <vt:lpstr>Otázka 8-4</vt:lpstr>
      <vt:lpstr>Otázka 9</vt:lpstr>
      <vt:lpstr>Odpověď 9</vt:lpstr>
      <vt:lpstr>Otázka 10</vt:lpstr>
      <vt:lpstr>Odpověď 10</vt:lpstr>
      <vt:lpstr>Hurá ven, samozřejmě s rozestupy, hodně pijme, dýchejme nosem, doma zvlhčujme vzduch!  Mnohé záleží jen na nás a při všech těch zmatcích, přešlapech a selháních na nejvyšších místech, se stejně musíme spolehnout nejvíc sami na sebe!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</dc:title>
  <dc:creator>FFUK</dc:creator>
  <cp:lastModifiedBy>FFUK</cp:lastModifiedBy>
  <cp:revision>38</cp:revision>
  <dcterms:created xsi:type="dcterms:W3CDTF">2021-03-07T06:54:12Z</dcterms:created>
  <dcterms:modified xsi:type="dcterms:W3CDTF">2021-03-12T06:19:40Z</dcterms:modified>
</cp:coreProperties>
</file>