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0" r:id="rId4"/>
    <p:sldId id="281" r:id="rId5"/>
    <p:sldId id="268" r:id="rId6"/>
    <p:sldId id="270" r:id="rId7"/>
    <p:sldId id="271" r:id="rId8"/>
    <p:sldId id="266" r:id="rId9"/>
    <p:sldId id="272" r:id="rId10"/>
    <p:sldId id="267" r:id="rId11"/>
    <p:sldId id="273" r:id="rId12"/>
    <p:sldId id="258" r:id="rId13"/>
    <p:sldId id="274" r:id="rId14"/>
    <p:sldId id="275" r:id="rId15"/>
    <p:sldId id="276" r:id="rId16"/>
    <p:sldId id="277" r:id="rId17"/>
    <p:sldId id="278" r:id="rId18"/>
    <p:sldId id="279" r:id="rId19"/>
    <p:sldId id="259" r:id="rId2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2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17460-E9A9-4B70-8136-928D72049888}" type="datetimeFigureOut">
              <a:rPr lang="cs-CZ" smtClean="0"/>
              <a:t>27.05.2022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FADBF-D3FE-490F-A708-7623882017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1289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17460-E9A9-4B70-8136-928D72049888}" type="datetimeFigureOut">
              <a:rPr lang="cs-CZ" smtClean="0"/>
              <a:t>27.05.2022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FADBF-D3FE-490F-A708-7623882017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9705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17460-E9A9-4B70-8136-928D72049888}" type="datetimeFigureOut">
              <a:rPr lang="cs-CZ" smtClean="0"/>
              <a:t>27.05.2022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FADBF-D3FE-490F-A708-7623882017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5767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17460-E9A9-4B70-8136-928D72049888}" type="datetimeFigureOut">
              <a:rPr lang="cs-CZ" smtClean="0"/>
              <a:t>27.05.2022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FADBF-D3FE-490F-A708-7623882017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9558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17460-E9A9-4B70-8136-928D72049888}" type="datetimeFigureOut">
              <a:rPr lang="cs-CZ" smtClean="0"/>
              <a:t>27.05.2022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FADBF-D3FE-490F-A708-7623882017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694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17460-E9A9-4B70-8136-928D72049888}" type="datetimeFigureOut">
              <a:rPr lang="cs-CZ" smtClean="0"/>
              <a:t>27.05.2022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FADBF-D3FE-490F-A708-7623882017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3936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17460-E9A9-4B70-8136-928D72049888}" type="datetimeFigureOut">
              <a:rPr lang="cs-CZ" smtClean="0"/>
              <a:t>27.05.2022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FADBF-D3FE-490F-A708-7623882017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0708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17460-E9A9-4B70-8136-928D72049888}" type="datetimeFigureOut">
              <a:rPr lang="cs-CZ" smtClean="0"/>
              <a:t>27.05.2022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FADBF-D3FE-490F-A708-7623882017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9470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17460-E9A9-4B70-8136-928D72049888}" type="datetimeFigureOut">
              <a:rPr lang="cs-CZ" smtClean="0"/>
              <a:t>27.05.2022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FADBF-D3FE-490F-A708-7623882017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1421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17460-E9A9-4B70-8136-928D72049888}" type="datetimeFigureOut">
              <a:rPr lang="cs-CZ" smtClean="0"/>
              <a:t>27.05.2022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FADBF-D3FE-490F-A708-7623882017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1945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17460-E9A9-4B70-8136-928D72049888}" type="datetimeFigureOut">
              <a:rPr lang="cs-CZ" smtClean="0"/>
              <a:t>27.05.2022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FADBF-D3FE-490F-A708-7623882017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0191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17460-E9A9-4B70-8136-928D72049888}" type="datetimeFigureOut">
              <a:rPr lang="cs-CZ" smtClean="0"/>
              <a:t>27.05.2022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FADBF-D3FE-490F-A708-7623882017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3882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4000" b="1" dirty="0"/>
              <a:t>Ego-dokumenty III.</a:t>
            </a:r>
            <a:br>
              <a:rPr lang="cs-CZ" sz="4000" dirty="0"/>
            </a:br>
            <a:endParaRPr lang="cs-CZ" sz="4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Deníky a paměti</a:t>
            </a:r>
            <a:br>
              <a:rPr lang="cs-CZ" dirty="0"/>
            </a:br>
            <a:r>
              <a:rPr lang="cs-CZ" dirty="0"/>
              <a:t>Cestovní deníky a prameny </a:t>
            </a:r>
            <a:br>
              <a:rPr lang="cs-CZ" dirty="0"/>
            </a:br>
            <a:r>
              <a:rPr lang="cs-CZ" dirty="0"/>
              <a:t>k dějinám cestování</a:t>
            </a:r>
          </a:p>
        </p:txBody>
      </p:sp>
    </p:spTree>
    <p:extLst>
      <p:ext uri="{BB962C8B-B14F-4D97-AF65-F5344CB8AC3E}">
        <p14:creationId xmlns:p14="http://schemas.microsoft.com/office/powerpoint/2010/main" val="2834427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Manu propria_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380" y="106001"/>
            <a:ext cx="2115070" cy="3036887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5" descr="Zbudovští_titu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288" y="3653619"/>
            <a:ext cx="4176712" cy="303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6" descr="Zbudovští_ukázka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24946" cy="5438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Text Box 10"/>
          <p:cNvSpPr txBox="1">
            <a:spLocks noChangeArrowheads="1"/>
          </p:cNvSpPr>
          <p:nvPr/>
        </p:nvSpPr>
        <p:spPr bwMode="auto">
          <a:xfrm>
            <a:off x="117493" y="5767176"/>
            <a:ext cx="798167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>
                <a:solidFill>
                  <a:srgbClr val="663300"/>
                </a:solidFill>
              </a:rPr>
              <a:t>Pavel Matlas</a:t>
            </a:r>
            <a:r>
              <a:rPr lang="cs-CZ" altLang="cs-CZ" dirty="0">
                <a:solidFill>
                  <a:srgbClr val="663300"/>
                </a:solidFill>
              </a:rPr>
              <a:t> (</a:t>
            </a:r>
            <a:r>
              <a:rPr lang="cs-CZ" altLang="cs-CZ" dirty="0" err="1">
                <a:solidFill>
                  <a:srgbClr val="663300"/>
                </a:solidFill>
              </a:rPr>
              <a:t>ed</a:t>
            </a:r>
            <a:r>
              <a:rPr lang="cs-CZ" altLang="cs-CZ" dirty="0">
                <a:solidFill>
                  <a:srgbClr val="663300"/>
                </a:solidFill>
              </a:rPr>
              <a:t>.), </a:t>
            </a:r>
            <a:r>
              <a:rPr lang="cs-CZ" altLang="cs-CZ" i="1" dirty="0">
                <a:solidFill>
                  <a:srgbClr val="663300"/>
                </a:solidFill>
              </a:rPr>
              <a:t>Z poddaného šlechticem. Rodinné paměti Zbudovských </a:t>
            </a:r>
          </a:p>
          <a:p>
            <a:pPr eaLnBrk="1" hangingPunct="1"/>
            <a:r>
              <a:rPr lang="cs-CZ" altLang="cs-CZ" i="1" dirty="0">
                <a:solidFill>
                  <a:srgbClr val="663300"/>
                </a:solidFill>
              </a:rPr>
              <a:t>z Rovné Hory a Malých z </a:t>
            </a:r>
            <a:r>
              <a:rPr lang="cs-CZ" altLang="cs-CZ" i="1" dirty="0" err="1">
                <a:solidFill>
                  <a:srgbClr val="663300"/>
                </a:solidFill>
              </a:rPr>
              <a:t>Tulechova</a:t>
            </a:r>
            <a:r>
              <a:rPr lang="cs-CZ" altLang="cs-CZ" dirty="0">
                <a:solidFill>
                  <a:srgbClr val="663300"/>
                </a:solidFill>
              </a:rPr>
              <a:t>, Praha: </a:t>
            </a:r>
            <a:r>
              <a:rPr lang="cs-CZ" altLang="cs-CZ" dirty="0" err="1">
                <a:solidFill>
                  <a:srgbClr val="663300"/>
                </a:solidFill>
              </a:rPr>
              <a:t>Scriptorium</a:t>
            </a:r>
            <a:r>
              <a:rPr lang="cs-CZ" altLang="cs-CZ" dirty="0">
                <a:solidFill>
                  <a:srgbClr val="663300"/>
                </a:solidFill>
              </a:rPr>
              <a:t>, 2016, 364 s. </a:t>
            </a:r>
          </a:p>
          <a:p>
            <a:pPr eaLnBrk="1" hangingPunct="1"/>
            <a:r>
              <a:rPr lang="cs-CZ" altLang="cs-CZ" dirty="0">
                <a:solidFill>
                  <a:srgbClr val="663300"/>
                </a:solidFill>
              </a:rPr>
              <a:t>(Manu propria; </a:t>
            </a:r>
            <a:r>
              <a:rPr lang="cs-CZ" altLang="cs-CZ" dirty="0" err="1">
                <a:solidFill>
                  <a:srgbClr val="663300"/>
                </a:solidFill>
              </a:rPr>
              <a:t>Bd</a:t>
            </a:r>
            <a:r>
              <a:rPr lang="cs-CZ" altLang="cs-CZ" dirty="0">
                <a:solidFill>
                  <a:srgbClr val="663300"/>
                </a:solidFill>
              </a:rPr>
              <a:t>. 8)</a:t>
            </a:r>
          </a:p>
        </p:txBody>
      </p:sp>
    </p:spTree>
    <p:extLst>
      <p:ext uri="{BB962C8B-B14F-4D97-AF65-F5344CB8AC3E}">
        <p14:creationId xmlns:p14="http://schemas.microsoft.com/office/powerpoint/2010/main" val="2272544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Kopička_obál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34513" cy="5094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 descr="Stüel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065" y="1896590"/>
            <a:ext cx="3549804" cy="494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 Box 7"/>
          <p:cNvSpPr txBox="1">
            <a:spLocks noChangeArrowheads="1"/>
          </p:cNvSpPr>
          <p:nvPr/>
        </p:nvSpPr>
        <p:spPr bwMode="auto">
          <a:xfrm>
            <a:off x="0" y="5817900"/>
            <a:ext cx="849469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>
                <a:solidFill>
                  <a:srgbClr val="663300"/>
                </a:solidFill>
              </a:rPr>
              <a:t>Petr Kopička</a:t>
            </a:r>
            <a:r>
              <a:rPr lang="cs-CZ" altLang="cs-CZ" dirty="0">
                <a:solidFill>
                  <a:srgbClr val="663300"/>
                </a:solidFill>
              </a:rPr>
              <a:t> (</a:t>
            </a:r>
            <a:r>
              <a:rPr lang="cs-CZ" altLang="cs-CZ" dirty="0" err="1">
                <a:solidFill>
                  <a:srgbClr val="663300"/>
                </a:solidFill>
              </a:rPr>
              <a:t>ed</a:t>
            </a:r>
            <a:r>
              <a:rPr lang="cs-CZ" altLang="cs-CZ" dirty="0">
                <a:solidFill>
                  <a:srgbClr val="663300"/>
                </a:solidFill>
              </a:rPr>
              <a:t>.), </a:t>
            </a:r>
            <a:r>
              <a:rPr lang="cs-CZ" altLang="cs-CZ" i="1" dirty="0">
                <a:solidFill>
                  <a:srgbClr val="663300"/>
                </a:solidFill>
              </a:rPr>
              <a:t>Deníky roudnického hejtmana Blažeje Albína z </a:t>
            </a:r>
            <a:r>
              <a:rPr lang="cs-CZ" altLang="cs-CZ" i="1" dirty="0" err="1">
                <a:solidFill>
                  <a:srgbClr val="663300"/>
                </a:solidFill>
              </a:rPr>
              <a:t>Weisenberku</a:t>
            </a:r>
            <a:r>
              <a:rPr lang="cs-CZ" altLang="cs-CZ" i="1" dirty="0">
                <a:solidFill>
                  <a:srgbClr val="663300"/>
                </a:solidFill>
              </a:rPr>
              <a:t> </a:t>
            </a:r>
          </a:p>
          <a:p>
            <a:pPr eaLnBrk="1" hangingPunct="1"/>
            <a:r>
              <a:rPr lang="cs-CZ" altLang="cs-CZ" i="1" dirty="0">
                <a:solidFill>
                  <a:srgbClr val="663300"/>
                </a:solidFill>
              </a:rPr>
              <a:t>z let 1611 a 1625</a:t>
            </a:r>
            <a:r>
              <a:rPr lang="cs-CZ" altLang="cs-CZ" dirty="0">
                <a:solidFill>
                  <a:srgbClr val="663300"/>
                </a:solidFill>
              </a:rPr>
              <a:t>, Praha: KLP – </a:t>
            </a:r>
            <a:r>
              <a:rPr lang="cs-CZ" altLang="cs-CZ" dirty="0" err="1">
                <a:solidFill>
                  <a:srgbClr val="663300"/>
                </a:solidFill>
              </a:rPr>
              <a:t>Koniasch</a:t>
            </a:r>
            <a:r>
              <a:rPr lang="cs-CZ" altLang="cs-CZ" dirty="0">
                <a:solidFill>
                  <a:srgbClr val="663300"/>
                </a:solidFill>
              </a:rPr>
              <a:t> Latin </a:t>
            </a:r>
            <a:r>
              <a:rPr lang="cs-CZ" altLang="cs-CZ" dirty="0" err="1">
                <a:solidFill>
                  <a:srgbClr val="663300"/>
                </a:solidFill>
              </a:rPr>
              <a:t>Press</a:t>
            </a:r>
            <a:r>
              <a:rPr lang="cs-CZ" altLang="cs-CZ" dirty="0">
                <a:solidFill>
                  <a:srgbClr val="663300"/>
                </a:solidFill>
              </a:rPr>
              <a:t>, 2003, 70 s. </a:t>
            </a:r>
          </a:p>
          <a:p>
            <a:pPr eaLnBrk="1" hangingPunct="1"/>
            <a:r>
              <a:rPr lang="cs-CZ" altLang="cs-CZ" dirty="0">
                <a:solidFill>
                  <a:srgbClr val="663300"/>
                </a:solidFill>
              </a:rPr>
              <a:t>( = </a:t>
            </a:r>
            <a:r>
              <a:rPr lang="cs-CZ" altLang="cs-CZ" dirty="0" err="1">
                <a:solidFill>
                  <a:srgbClr val="663300"/>
                </a:solidFill>
              </a:rPr>
              <a:t>Clavis</a:t>
            </a:r>
            <a:r>
              <a:rPr lang="cs-CZ" altLang="cs-CZ" dirty="0">
                <a:solidFill>
                  <a:srgbClr val="663300"/>
                </a:solidFill>
              </a:rPr>
              <a:t> </a:t>
            </a:r>
            <a:r>
              <a:rPr lang="cs-CZ" altLang="cs-CZ" dirty="0" err="1">
                <a:solidFill>
                  <a:srgbClr val="663300"/>
                </a:solidFill>
              </a:rPr>
              <a:t>monumentorum</a:t>
            </a:r>
            <a:r>
              <a:rPr lang="cs-CZ" altLang="cs-CZ" dirty="0">
                <a:solidFill>
                  <a:srgbClr val="663300"/>
                </a:solidFill>
              </a:rPr>
              <a:t> </a:t>
            </a:r>
            <a:r>
              <a:rPr lang="cs-CZ" altLang="cs-CZ" dirty="0" err="1">
                <a:solidFill>
                  <a:srgbClr val="663300"/>
                </a:solidFill>
              </a:rPr>
              <a:t>litterarum</a:t>
            </a:r>
            <a:r>
              <a:rPr lang="cs-CZ" altLang="cs-CZ" dirty="0">
                <a:solidFill>
                  <a:srgbClr val="663300"/>
                </a:solidFill>
              </a:rPr>
              <a:t> Regni </a:t>
            </a:r>
            <a:r>
              <a:rPr lang="cs-CZ" altLang="cs-CZ" dirty="0" err="1">
                <a:solidFill>
                  <a:srgbClr val="663300"/>
                </a:solidFill>
              </a:rPr>
              <a:t>Bohemiae</a:t>
            </a:r>
            <a:r>
              <a:rPr lang="cs-CZ" altLang="cs-CZ" dirty="0">
                <a:solidFill>
                  <a:srgbClr val="663300"/>
                </a:solidFill>
              </a:rPr>
              <a:t>. Memorabilia; 3.) </a:t>
            </a:r>
          </a:p>
        </p:txBody>
      </p:sp>
      <p:sp>
        <p:nvSpPr>
          <p:cNvPr id="15367" name="Text Box 9"/>
          <p:cNvSpPr txBox="1">
            <a:spLocks noChangeArrowheads="1"/>
          </p:cNvSpPr>
          <p:nvPr/>
        </p:nvSpPr>
        <p:spPr bwMode="auto">
          <a:xfrm>
            <a:off x="8440440" y="188914"/>
            <a:ext cx="3852337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/>
              <a:t>Jan Kilián </a:t>
            </a:r>
            <a:r>
              <a:rPr lang="cs-CZ" altLang="cs-CZ" dirty="0"/>
              <a:t>(</a:t>
            </a:r>
            <a:r>
              <a:rPr lang="cs-CZ" altLang="cs-CZ" dirty="0" err="1"/>
              <a:t>ed</a:t>
            </a:r>
            <a:r>
              <a:rPr lang="cs-CZ" altLang="cs-CZ" dirty="0"/>
              <a:t>.), </a:t>
            </a:r>
            <a:r>
              <a:rPr lang="cs-CZ" altLang="cs-CZ" i="1" dirty="0"/>
              <a:t>Paměti krupského </a:t>
            </a:r>
          </a:p>
          <a:p>
            <a:pPr eaLnBrk="1" hangingPunct="1"/>
            <a:r>
              <a:rPr lang="cs-CZ" altLang="cs-CZ" i="1" dirty="0"/>
              <a:t>měšťana Michela </a:t>
            </a:r>
            <a:r>
              <a:rPr lang="cs-CZ" altLang="cs-CZ" i="1" dirty="0" err="1"/>
              <a:t>Stüelera</a:t>
            </a:r>
            <a:r>
              <a:rPr lang="cs-CZ" altLang="cs-CZ" i="1" dirty="0"/>
              <a:t> (1629-</a:t>
            </a:r>
          </a:p>
          <a:p>
            <a:pPr eaLnBrk="1" hangingPunct="1"/>
            <a:r>
              <a:rPr lang="cs-CZ" altLang="cs-CZ" i="1" dirty="0"/>
              <a:t>1649)</a:t>
            </a:r>
            <a:r>
              <a:rPr lang="cs-CZ" altLang="cs-CZ" dirty="0"/>
              <a:t>, Teplice – Dolní Břežany: </a:t>
            </a:r>
          </a:p>
          <a:p>
            <a:pPr eaLnBrk="1" hangingPunct="1"/>
            <a:r>
              <a:rPr lang="cs-CZ" altLang="cs-CZ" dirty="0"/>
              <a:t>Regionální muzeum v Teplicích – </a:t>
            </a:r>
          </a:p>
          <a:p>
            <a:pPr eaLnBrk="1" hangingPunct="1"/>
            <a:r>
              <a:rPr lang="cs-CZ" altLang="cs-CZ" dirty="0" err="1"/>
              <a:t>Scriptorium</a:t>
            </a:r>
            <a:r>
              <a:rPr lang="cs-CZ" altLang="cs-CZ" dirty="0"/>
              <a:t>, 2013. 845 s.</a:t>
            </a:r>
          </a:p>
        </p:txBody>
      </p:sp>
      <p:pic>
        <p:nvPicPr>
          <p:cNvPr id="15363" name="Picture 5" descr="Kopička_or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90" y="0"/>
            <a:ext cx="7891101" cy="5702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9963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163782" y="979055"/>
            <a:ext cx="6936451" cy="587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/>
              <a:t>Cestovní deníky</a:t>
            </a:r>
          </a:p>
          <a:p>
            <a:r>
              <a:rPr lang="cs-CZ" sz="3200" dirty="0"/>
              <a:t>a cestopisy</a:t>
            </a:r>
          </a:p>
          <a:p>
            <a:endParaRPr lang="cs-CZ" sz="3200" dirty="0"/>
          </a:p>
          <a:p>
            <a:r>
              <a:rPr lang="cs-CZ" sz="2000" dirty="0"/>
              <a:t>Co analyzujeme:</a:t>
            </a:r>
          </a:p>
          <a:p>
            <a:endParaRPr lang="cs-CZ" sz="2000" dirty="0"/>
          </a:p>
          <a:p>
            <a:r>
              <a:rPr lang="cs-CZ" sz="2000" dirty="0"/>
              <a:t>Určení pisatele (autora)</a:t>
            </a:r>
          </a:p>
          <a:p>
            <a:r>
              <a:rPr lang="cs-CZ" sz="2000" dirty="0"/>
              <a:t>Diplomatická analýza (originál, opis …)</a:t>
            </a:r>
          </a:p>
          <a:p>
            <a:r>
              <a:rPr lang="cs-CZ" sz="2000" dirty="0"/>
              <a:t>Výstavba a struktura textu</a:t>
            </a:r>
          </a:p>
          <a:p>
            <a:r>
              <a:rPr lang="cs-CZ" sz="2000" dirty="0"/>
              <a:t>Styl a rozsah zápisů (literární kvality)</a:t>
            </a:r>
          </a:p>
          <a:p>
            <a:r>
              <a:rPr lang="cs-CZ" sz="2000" dirty="0"/>
              <a:t>Obsahová analýza:</a:t>
            </a:r>
          </a:p>
          <a:p>
            <a:r>
              <a:rPr lang="cs-CZ" sz="2000" dirty="0"/>
              <a:t>	horizont autora</a:t>
            </a:r>
          </a:p>
          <a:p>
            <a:r>
              <a:rPr lang="cs-CZ" sz="2000" dirty="0"/>
              <a:t>	autentické postřehy nebo výsledek předchozího studia)</a:t>
            </a:r>
          </a:p>
          <a:p>
            <a:r>
              <a:rPr lang="cs-CZ" sz="2000" dirty="0"/>
              <a:t>	autocenzura?</a:t>
            </a:r>
          </a:p>
          <a:p>
            <a:r>
              <a:rPr lang="cs-CZ" sz="2000" dirty="0"/>
              <a:t>	studijní a poznávací program</a:t>
            </a:r>
          </a:p>
          <a:p>
            <a:r>
              <a:rPr lang="cs-CZ" sz="2000" dirty="0"/>
              <a:t>	společenské kontakty</a:t>
            </a:r>
          </a:p>
          <a:p>
            <a:r>
              <a:rPr lang="cs-CZ" sz="2000" dirty="0"/>
              <a:t>	každodennost cestování</a:t>
            </a:r>
          </a:p>
          <a:p>
            <a:r>
              <a:rPr lang="cs-CZ" sz="2000" dirty="0"/>
              <a:t>Účel deníku</a:t>
            </a:r>
          </a:p>
        </p:txBody>
      </p:sp>
    </p:spTree>
    <p:extLst>
      <p:ext uri="{BB962C8B-B14F-4D97-AF65-F5344CB8AC3E}">
        <p14:creationId xmlns:p14="http://schemas.microsoft.com/office/powerpoint/2010/main" val="3537761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4" descr="Harant_obál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3315855" cy="4545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6" descr="Harant_ed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946" y="0"/>
            <a:ext cx="8599054" cy="625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7" descr="Harant_orig_obál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564" y="1421379"/>
            <a:ext cx="4276436" cy="543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Rectangle 9"/>
          <p:cNvSpPr>
            <a:spLocks noChangeArrowheads="1"/>
          </p:cNvSpPr>
          <p:nvPr/>
        </p:nvSpPr>
        <p:spPr bwMode="auto">
          <a:xfrm>
            <a:off x="92651" y="4709391"/>
            <a:ext cx="313055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>
                <a:solidFill>
                  <a:srgbClr val="663300"/>
                </a:solidFill>
              </a:rPr>
              <a:t>Lucie Storchová</a:t>
            </a:r>
            <a:r>
              <a:rPr lang="cs-CZ" altLang="cs-CZ" dirty="0">
                <a:solidFill>
                  <a:srgbClr val="663300"/>
                </a:solidFill>
              </a:rPr>
              <a:t> (</a:t>
            </a:r>
            <a:r>
              <a:rPr lang="cs-CZ" altLang="cs-CZ" dirty="0" err="1">
                <a:solidFill>
                  <a:srgbClr val="663300"/>
                </a:solidFill>
              </a:rPr>
              <a:t>ed</a:t>
            </a:r>
            <a:r>
              <a:rPr lang="cs-CZ" altLang="cs-CZ" dirty="0">
                <a:solidFill>
                  <a:srgbClr val="663300"/>
                </a:solidFill>
              </a:rPr>
              <a:t>.), </a:t>
            </a:r>
          </a:p>
          <a:p>
            <a:pPr eaLnBrk="1" hangingPunct="1"/>
            <a:r>
              <a:rPr lang="cs-CZ" altLang="cs-CZ" i="1" dirty="0">
                <a:solidFill>
                  <a:srgbClr val="663300"/>
                </a:solidFill>
              </a:rPr>
              <a:t>Mezi houfy </a:t>
            </a:r>
            <a:r>
              <a:rPr lang="cs-CZ" altLang="cs-CZ" i="1" dirty="0" err="1">
                <a:solidFill>
                  <a:srgbClr val="663300"/>
                </a:solidFill>
              </a:rPr>
              <a:t>lotrův</a:t>
            </a:r>
            <a:r>
              <a:rPr lang="cs-CZ" altLang="cs-CZ" i="1" dirty="0">
                <a:solidFill>
                  <a:srgbClr val="663300"/>
                </a:solidFill>
              </a:rPr>
              <a:t> se pustiti... </a:t>
            </a:r>
          </a:p>
          <a:p>
            <a:pPr eaLnBrk="1" hangingPunct="1"/>
            <a:r>
              <a:rPr lang="cs-CZ" altLang="cs-CZ" i="1" dirty="0">
                <a:solidFill>
                  <a:srgbClr val="663300"/>
                </a:solidFill>
              </a:rPr>
              <a:t>České cestopisy o Egyptě </a:t>
            </a:r>
          </a:p>
          <a:p>
            <a:pPr eaLnBrk="1" hangingPunct="1"/>
            <a:r>
              <a:rPr lang="cs-CZ" altLang="cs-CZ" i="1" dirty="0">
                <a:solidFill>
                  <a:srgbClr val="663300"/>
                </a:solidFill>
              </a:rPr>
              <a:t>15.-17. století</a:t>
            </a:r>
            <a:r>
              <a:rPr lang="cs-CZ" altLang="cs-CZ" dirty="0">
                <a:solidFill>
                  <a:srgbClr val="663300"/>
                </a:solidFill>
              </a:rPr>
              <a:t>, Praha: </a:t>
            </a:r>
          </a:p>
          <a:p>
            <a:pPr eaLnBrk="1" hangingPunct="1"/>
            <a:r>
              <a:rPr lang="cs-CZ" altLang="cs-CZ" dirty="0">
                <a:solidFill>
                  <a:srgbClr val="663300"/>
                </a:solidFill>
              </a:rPr>
              <a:t>SET OUT, 2005, 447 S. </a:t>
            </a:r>
          </a:p>
          <a:p>
            <a:pPr eaLnBrk="1" hangingPunct="1"/>
            <a:r>
              <a:rPr lang="cs-CZ" altLang="cs-CZ" dirty="0">
                <a:solidFill>
                  <a:srgbClr val="663300"/>
                </a:solidFill>
              </a:rPr>
              <a:t>(= Čeští cestovatelé </a:t>
            </a:r>
          </a:p>
          <a:p>
            <a:pPr eaLnBrk="1" hangingPunct="1"/>
            <a:r>
              <a:rPr lang="cs-CZ" altLang="cs-CZ" dirty="0">
                <a:solidFill>
                  <a:srgbClr val="663300"/>
                </a:solidFill>
              </a:rPr>
              <a:t>v </a:t>
            </a:r>
            <a:r>
              <a:rPr lang="cs-CZ" altLang="cs-CZ" dirty="0" err="1">
                <a:solidFill>
                  <a:srgbClr val="663300"/>
                </a:solidFill>
              </a:rPr>
              <a:t>Orientě</a:t>
            </a:r>
            <a:r>
              <a:rPr lang="cs-CZ" altLang="cs-CZ" dirty="0">
                <a:solidFill>
                  <a:srgbClr val="663300"/>
                </a:solidFill>
              </a:rPr>
              <a:t> a Egyptě; 1) </a:t>
            </a:r>
          </a:p>
        </p:txBody>
      </p:sp>
    </p:spTree>
    <p:extLst>
      <p:ext uri="{BB962C8B-B14F-4D97-AF65-F5344CB8AC3E}">
        <p14:creationId xmlns:p14="http://schemas.microsoft.com/office/powerpoint/2010/main" val="1669555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Prutký_obál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8914"/>
            <a:ext cx="349885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5" descr="Prutký_orig_titu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0" y="0"/>
            <a:ext cx="3943350" cy="263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6" descr="Prutký_ukáz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1" y="188914"/>
            <a:ext cx="2252663" cy="317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Prutký_edi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926" y="3068638"/>
            <a:ext cx="4410075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 Box 8"/>
          <p:cNvSpPr txBox="1">
            <a:spLocks noChangeArrowheads="1"/>
          </p:cNvSpPr>
          <p:nvPr/>
        </p:nvSpPr>
        <p:spPr bwMode="auto">
          <a:xfrm>
            <a:off x="1703388" y="5516564"/>
            <a:ext cx="43751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>
                <a:solidFill>
                  <a:srgbClr val="663300"/>
                </a:solidFill>
              </a:rPr>
              <a:t>Josef Förster</a:t>
            </a:r>
            <a:r>
              <a:rPr lang="cs-CZ" altLang="cs-CZ">
                <a:solidFill>
                  <a:srgbClr val="663300"/>
                </a:solidFill>
              </a:rPr>
              <a:t> (ed.), Václav Remedius </a:t>
            </a:r>
          </a:p>
          <a:p>
            <a:pPr eaLnBrk="1" hangingPunct="1"/>
            <a:r>
              <a:rPr lang="cs-CZ" altLang="cs-CZ">
                <a:solidFill>
                  <a:srgbClr val="663300"/>
                </a:solidFill>
              </a:rPr>
              <a:t>Prutký, O Egyptě, Arábii, Palestině </a:t>
            </a:r>
          </a:p>
          <a:p>
            <a:pPr eaLnBrk="1" hangingPunct="1"/>
            <a:r>
              <a:rPr lang="cs-CZ" altLang="cs-CZ">
                <a:solidFill>
                  <a:srgbClr val="663300"/>
                </a:solidFill>
              </a:rPr>
              <a:t>a Galilei, úvod: Hana Navrátilová, Praha: </a:t>
            </a:r>
          </a:p>
          <a:p>
            <a:pPr eaLnBrk="1" hangingPunct="1"/>
            <a:r>
              <a:rPr lang="cs-CZ" altLang="cs-CZ">
                <a:solidFill>
                  <a:srgbClr val="663300"/>
                </a:solidFill>
              </a:rPr>
              <a:t>Libri, 2009. 471 S.</a:t>
            </a:r>
          </a:p>
        </p:txBody>
      </p:sp>
    </p:spTree>
    <p:extLst>
      <p:ext uri="{BB962C8B-B14F-4D97-AF65-F5344CB8AC3E}">
        <p14:creationId xmlns:p14="http://schemas.microsoft.com/office/powerpoint/2010/main" val="2323517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Manu propria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260351"/>
            <a:ext cx="2489200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5" descr="Nostic_titu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6" y="260350"/>
            <a:ext cx="4754563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6" descr="Nostic_ukáz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3860800"/>
            <a:ext cx="413385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1847850" y="4076701"/>
            <a:ext cx="4198585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>
                <a:solidFill>
                  <a:srgbClr val="663300"/>
                </a:solidFill>
              </a:rPr>
              <a:t>Jiří Kubeš </a:t>
            </a:r>
            <a:r>
              <a:rPr lang="cs-CZ" altLang="cs-CZ" dirty="0">
                <a:solidFill>
                  <a:srgbClr val="663300"/>
                </a:solidFill>
              </a:rPr>
              <a:t>(</a:t>
            </a:r>
            <a:r>
              <a:rPr lang="cs-CZ" altLang="cs-CZ" dirty="0" err="1">
                <a:solidFill>
                  <a:srgbClr val="663300"/>
                </a:solidFill>
              </a:rPr>
              <a:t>ed</a:t>
            </a:r>
            <a:r>
              <a:rPr lang="cs-CZ" altLang="cs-CZ" dirty="0">
                <a:solidFill>
                  <a:srgbClr val="663300"/>
                </a:solidFill>
              </a:rPr>
              <a:t>.), </a:t>
            </a:r>
            <a:r>
              <a:rPr lang="cs-CZ" altLang="cs-CZ" i="1" dirty="0">
                <a:solidFill>
                  <a:srgbClr val="663300"/>
                </a:solidFill>
              </a:rPr>
              <a:t>Kryštof Václav </a:t>
            </a:r>
          </a:p>
          <a:p>
            <a:pPr eaLnBrk="1" hangingPunct="1"/>
            <a:r>
              <a:rPr lang="cs-CZ" altLang="cs-CZ" i="1" dirty="0">
                <a:solidFill>
                  <a:srgbClr val="663300"/>
                </a:solidFill>
              </a:rPr>
              <a:t>z Nostic: Deník z cesty do Nizozemí </a:t>
            </a:r>
          </a:p>
          <a:p>
            <a:pPr eaLnBrk="1" hangingPunct="1"/>
            <a:r>
              <a:rPr lang="cs-CZ" altLang="cs-CZ" i="1" dirty="0">
                <a:solidFill>
                  <a:srgbClr val="663300"/>
                </a:solidFill>
              </a:rPr>
              <a:t>v roce 1705</a:t>
            </a:r>
            <a:r>
              <a:rPr lang="cs-CZ" altLang="cs-CZ" dirty="0">
                <a:solidFill>
                  <a:srgbClr val="663300"/>
                </a:solidFill>
              </a:rPr>
              <a:t>, Praha: </a:t>
            </a:r>
            <a:r>
              <a:rPr lang="cs-CZ" altLang="cs-CZ" dirty="0" err="1">
                <a:solidFill>
                  <a:srgbClr val="663300"/>
                </a:solidFill>
              </a:rPr>
              <a:t>Scriptorium</a:t>
            </a:r>
            <a:r>
              <a:rPr lang="cs-CZ" altLang="cs-CZ" dirty="0">
                <a:solidFill>
                  <a:srgbClr val="663300"/>
                </a:solidFill>
              </a:rPr>
              <a:t>, 2004. </a:t>
            </a:r>
          </a:p>
          <a:p>
            <a:pPr eaLnBrk="1" hangingPunct="1"/>
            <a:r>
              <a:rPr lang="cs-CZ" altLang="cs-CZ" dirty="0">
                <a:solidFill>
                  <a:srgbClr val="663300"/>
                </a:solidFill>
              </a:rPr>
              <a:t>382 S. (Manu propria; </a:t>
            </a:r>
            <a:r>
              <a:rPr lang="cs-CZ" altLang="cs-CZ" dirty="0" err="1">
                <a:solidFill>
                  <a:srgbClr val="663300"/>
                </a:solidFill>
              </a:rPr>
              <a:t>Bd</a:t>
            </a:r>
            <a:r>
              <a:rPr lang="cs-CZ" altLang="cs-CZ" dirty="0">
                <a:solidFill>
                  <a:srgbClr val="663300"/>
                </a:solidFill>
              </a:rPr>
              <a:t>. 2)</a:t>
            </a:r>
            <a:r>
              <a:rPr lang="cs-CZ" altLang="cs-CZ" dirty="0"/>
              <a:t> </a:t>
            </a:r>
          </a:p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805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Eggenberg_obál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3357563"/>
            <a:ext cx="2208212" cy="321310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5" descr="Eggenberg_edice_Wuerzbur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0351"/>
            <a:ext cx="2243138" cy="342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6" descr="Eggenberg_portrét J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260351"/>
            <a:ext cx="191135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7" descr="Eggenberg_portrét J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260350"/>
            <a:ext cx="17907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8" descr="Eggenberg_orig_ukázk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5084763"/>
            <a:ext cx="26416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9" descr="Eggenberg_edice_Wuerzburg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260350"/>
            <a:ext cx="2246312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Text Box 10"/>
          <p:cNvSpPr txBox="1">
            <a:spLocks noChangeArrowheads="1"/>
          </p:cNvSpPr>
          <p:nvPr/>
        </p:nvSpPr>
        <p:spPr bwMode="auto">
          <a:xfrm>
            <a:off x="4248150" y="4005264"/>
            <a:ext cx="64198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>
                <a:solidFill>
                  <a:srgbClr val="663300"/>
                </a:solidFill>
              </a:rPr>
              <a:t>Václav Bok – Anna Kubíková</a:t>
            </a:r>
            <a:r>
              <a:rPr lang="cs-CZ" altLang="cs-CZ">
                <a:solidFill>
                  <a:srgbClr val="663300"/>
                </a:solidFill>
              </a:rPr>
              <a:t> (edd.), </a:t>
            </a:r>
            <a:r>
              <a:rPr lang="cs-CZ" altLang="cs-CZ" i="1">
                <a:solidFill>
                  <a:srgbClr val="663300"/>
                </a:solidFill>
              </a:rPr>
              <a:t>Bericht über die Reise </a:t>
            </a:r>
          </a:p>
          <a:p>
            <a:pPr eaLnBrk="1" hangingPunct="1"/>
            <a:r>
              <a:rPr lang="cs-CZ" altLang="cs-CZ" i="1">
                <a:solidFill>
                  <a:srgbClr val="663300"/>
                </a:solidFill>
              </a:rPr>
              <a:t>Johann Christians und Johann Seyfrieds von Eggenberg </a:t>
            </a:r>
          </a:p>
          <a:p>
            <a:pPr eaLnBrk="1" hangingPunct="1"/>
            <a:r>
              <a:rPr lang="cs-CZ" altLang="cs-CZ" i="1">
                <a:solidFill>
                  <a:srgbClr val="663300"/>
                </a:solidFill>
              </a:rPr>
              <a:t>durch die Länder Mittel-, West- und Südeuropas in den</a:t>
            </a:r>
            <a:endParaRPr lang="cs-CZ" altLang="cs-CZ">
              <a:solidFill>
                <a:srgbClr val="663300"/>
              </a:solidFill>
            </a:endParaRPr>
          </a:p>
        </p:txBody>
      </p:sp>
      <p:sp>
        <p:nvSpPr>
          <p:cNvPr id="20489" name="Text Box 12"/>
          <p:cNvSpPr txBox="1">
            <a:spLocks noChangeArrowheads="1"/>
          </p:cNvSpPr>
          <p:nvPr/>
        </p:nvSpPr>
        <p:spPr bwMode="auto">
          <a:xfrm>
            <a:off x="7054850" y="4868863"/>
            <a:ext cx="361315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i="1" dirty="0" err="1">
                <a:solidFill>
                  <a:srgbClr val="663300"/>
                </a:solidFill>
              </a:rPr>
              <a:t>Jahren</a:t>
            </a:r>
            <a:r>
              <a:rPr lang="cs-CZ" altLang="cs-CZ" i="1" dirty="0">
                <a:solidFill>
                  <a:srgbClr val="663300"/>
                </a:solidFill>
              </a:rPr>
              <a:t> 1660–1663. </a:t>
            </a:r>
            <a:r>
              <a:rPr lang="cs-CZ" altLang="cs-CZ" i="1" dirty="0" err="1">
                <a:solidFill>
                  <a:srgbClr val="663300"/>
                </a:solidFill>
              </a:rPr>
              <a:t>Eine</a:t>
            </a:r>
            <a:r>
              <a:rPr lang="cs-CZ" altLang="cs-CZ" i="1" dirty="0">
                <a:solidFill>
                  <a:srgbClr val="663300"/>
                </a:solidFill>
              </a:rPr>
              <a:t> </a:t>
            </a:r>
          </a:p>
          <a:p>
            <a:pPr eaLnBrk="1" hangingPunct="1"/>
            <a:r>
              <a:rPr lang="cs-CZ" altLang="cs-CZ" i="1" dirty="0" err="1">
                <a:solidFill>
                  <a:srgbClr val="663300"/>
                </a:solidFill>
              </a:rPr>
              <a:t>kommentierte</a:t>
            </a:r>
            <a:r>
              <a:rPr lang="cs-CZ" altLang="cs-CZ" i="1" dirty="0">
                <a:solidFill>
                  <a:srgbClr val="663300"/>
                </a:solidFill>
              </a:rPr>
              <a:t> </a:t>
            </a:r>
            <a:r>
              <a:rPr lang="cs-CZ" altLang="cs-CZ" i="1" dirty="0" err="1">
                <a:solidFill>
                  <a:srgbClr val="663300"/>
                </a:solidFill>
              </a:rPr>
              <a:t>Edition</a:t>
            </a:r>
            <a:r>
              <a:rPr lang="cs-CZ" altLang="cs-CZ" dirty="0">
                <a:solidFill>
                  <a:srgbClr val="663300"/>
                </a:solidFill>
              </a:rPr>
              <a:t>, České </a:t>
            </a:r>
          </a:p>
          <a:p>
            <a:pPr eaLnBrk="1" hangingPunct="1"/>
            <a:r>
              <a:rPr lang="cs-CZ" altLang="cs-CZ" dirty="0">
                <a:solidFill>
                  <a:srgbClr val="663300"/>
                </a:solidFill>
              </a:rPr>
              <a:t>Budějovice: Jihočeská univerzita, </a:t>
            </a:r>
          </a:p>
          <a:p>
            <a:pPr eaLnBrk="1" hangingPunct="1"/>
            <a:r>
              <a:rPr lang="cs-CZ" altLang="cs-CZ" dirty="0">
                <a:solidFill>
                  <a:srgbClr val="663300"/>
                </a:solidFill>
              </a:rPr>
              <a:t>2012, 530 s. ( = </a:t>
            </a:r>
            <a:r>
              <a:rPr lang="cs-CZ" altLang="cs-CZ" dirty="0" err="1">
                <a:solidFill>
                  <a:srgbClr val="663300"/>
                </a:solidFill>
              </a:rPr>
              <a:t>Documenta</a:t>
            </a:r>
            <a:r>
              <a:rPr lang="cs-CZ" altLang="cs-CZ" dirty="0">
                <a:solidFill>
                  <a:srgbClr val="663300"/>
                </a:solidFill>
              </a:rPr>
              <a:t> res </a:t>
            </a:r>
          </a:p>
          <a:p>
            <a:pPr eaLnBrk="1" hangingPunct="1"/>
            <a:r>
              <a:rPr lang="cs-CZ" altLang="cs-CZ" dirty="0" err="1">
                <a:solidFill>
                  <a:srgbClr val="663300"/>
                </a:solidFill>
              </a:rPr>
              <a:t>gestas</a:t>
            </a:r>
            <a:r>
              <a:rPr lang="cs-CZ" altLang="cs-CZ" dirty="0">
                <a:solidFill>
                  <a:srgbClr val="663300"/>
                </a:solidFill>
              </a:rPr>
              <a:t> </a:t>
            </a:r>
            <a:r>
              <a:rPr lang="cs-CZ" altLang="cs-CZ" dirty="0" err="1">
                <a:solidFill>
                  <a:srgbClr val="663300"/>
                </a:solidFill>
              </a:rPr>
              <a:t>Bohemicas</a:t>
            </a:r>
            <a:r>
              <a:rPr lang="cs-CZ" altLang="cs-CZ" dirty="0">
                <a:solidFill>
                  <a:srgbClr val="663300"/>
                </a:solidFill>
              </a:rPr>
              <a:t> </a:t>
            </a:r>
            <a:r>
              <a:rPr lang="cs-CZ" altLang="cs-CZ" dirty="0" err="1">
                <a:solidFill>
                  <a:srgbClr val="663300"/>
                </a:solidFill>
              </a:rPr>
              <a:t>saeculorum</a:t>
            </a:r>
            <a:r>
              <a:rPr lang="cs-CZ" altLang="cs-CZ" dirty="0">
                <a:solidFill>
                  <a:srgbClr val="663300"/>
                </a:solidFill>
              </a:rPr>
              <a:t> </a:t>
            </a:r>
          </a:p>
          <a:p>
            <a:pPr eaLnBrk="1" hangingPunct="1"/>
            <a:r>
              <a:rPr lang="cs-CZ" altLang="cs-CZ" dirty="0">
                <a:solidFill>
                  <a:srgbClr val="663300"/>
                </a:solidFill>
              </a:rPr>
              <a:t>XVI.-XVIII. </a:t>
            </a:r>
            <a:r>
              <a:rPr lang="cs-CZ" altLang="cs-CZ" dirty="0" err="1">
                <a:solidFill>
                  <a:srgbClr val="663300"/>
                </a:solidFill>
              </a:rPr>
              <a:t>illustrantia</a:t>
            </a:r>
            <a:r>
              <a:rPr lang="cs-CZ" altLang="cs-CZ" dirty="0">
                <a:solidFill>
                  <a:srgbClr val="663300"/>
                </a:solidFill>
              </a:rPr>
              <a:t>; Ser. B/III)</a:t>
            </a:r>
          </a:p>
        </p:txBody>
      </p:sp>
    </p:spTree>
    <p:extLst>
      <p:ext uri="{BB962C8B-B14F-4D97-AF65-F5344CB8AC3E}">
        <p14:creationId xmlns:p14="http://schemas.microsoft.com/office/powerpoint/2010/main" val="3575799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Černín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87" y="78077"/>
            <a:ext cx="2566267" cy="3799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5" descr="Černín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238" y="3389512"/>
            <a:ext cx="2379518" cy="3439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6" descr="Černín_portret_Melnik_ma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069" y="3486872"/>
            <a:ext cx="2709862" cy="32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7" descr="Černín_Kavalirska_Cesta_Map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7" y="2087418"/>
            <a:ext cx="5198190" cy="464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 Box 8"/>
          <p:cNvSpPr txBox="1">
            <a:spLocks noChangeArrowheads="1"/>
          </p:cNvSpPr>
          <p:nvPr/>
        </p:nvSpPr>
        <p:spPr bwMode="auto">
          <a:xfrm>
            <a:off x="6127750" y="260350"/>
            <a:ext cx="454025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>
                <a:solidFill>
                  <a:srgbClr val="663300"/>
                </a:solidFill>
              </a:rPr>
              <a:t>Zdeněk Hojda – Eva Chodějovská et al.</a:t>
            </a:r>
            <a:r>
              <a:rPr lang="cs-CZ" altLang="cs-CZ">
                <a:solidFill>
                  <a:srgbClr val="663300"/>
                </a:solidFill>
              </a:rPr>
              <a:t> </a:t>
            </a:r>
          </a:p>
          <a:p>
            <a:pPr eaLnBrk="1" hangingPunct="1"/>
            <a:r>
              <a:rPr lang="cs-CZ" altLang="cs-CZ">
                <a:solidFill>
                  <a:srgbClr val="663300"/>
                </a:solidFill>
              </a:rPr>
              <a:t>(edd.), </a:t>
            </a:r>
            <a:r>
              <a:rPr lang="cs-CZ" altLang="cs-CZ" i="1">
                <a:solidFill>
                  <a:srgbClr val="663300"/>
                </a:solidFill>
              </a:rPr>
              <a:t>Heřman Jakub Černín na cestě </a:t>
            </a:r>
          </a:p>
          <a:p>
            <a:pPr eaLnBrk="1" hangingPunct="1"/>
            <a:r>
              <a:rPr lang="cs-CZ" altLang="cs-CZ" i="1">
                <a:solidFill>
                  <a:srgbClr val="663300"/>
                </a:solidFill>
              </a:rPr>
              <a:t>za Alpy a Pyreneje II. Cestovní deník </a:t>
            </a:r>
          </a:p>
          <a:p>
            <a:pPr eaLnBrk="1" hangingPunct="1"/>
            <a:r>
              <a:rPr lang="cs-CZ" altLang="cs-CZ" i="1">
                <a:solidFill>
                  <a:srgbClr val="663300"/>
                </a:solidFill>
              </a:rPr>
              <a:t>Heřmana Jakuba Černína z let 1678-</a:t>
            </a:r>
          </a:p>
          <a:p>
            <a:pPr eaLnBrk="1" hangingPunct="1"/>
            <a:r>
              <a:rPr lang="cs-CZ" altLang="cs-CZ" i="1">
                <a:solidFill>
                  <a:srgbClr val="663300"/>
                </a:solidFill>
              </a:rPr>
              <a:t>-1682</a:t>
            </a:r>
            <a:r>
              <a:rPr lang="cs-CZ" altLang="cs-CZ">
                <a:solidFill>
                  <a:srgbClr val="663300"/>
                </a:solidFill>
              </a:rPr>
              <a:t>, Praha: Nakladatelství Lidové no-</a:t>
            </a:r>
          </a:p>
          <a:p>
            <a:pPr eaLnBrk="1" hangingPunct="1"/>
            <a:r>
              <a:rPr lang="cs-CZ" altLang="cs-CZ">
                <a:solidFill>
                  <a:srgbClr val="663300"/>
                </a:solidFill>
              </a:rPr>
              <a:t>viny, Národní galerie v Praze, 2014, 874 S.</a:t>
            </a:r>
          </a:p>
        </p:txBody>
      </p:sp>
    </p:spTree>
    <p:extLst>
      <p:ext uri="{BB962C8B-B14F-4D97-AF65-F5344CB8AC3E}">
        <p14:creationId xmlns:p14="http://schemas.microsoft.com/office/powerpoint/2010/main" val="3319435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8" descr="Černín_str_49_1678_rezerv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8" y="1654331"/>
            <a:ext cx="7355456" cy="5203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9" descr="Černín_edic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256" y="118917"/>
            <a:ext cx="4341814" cy="660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10" descr="Černín_edic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779" y="118917"/>
            <a:ext cx="4477287" cy="660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7" descr="Černín_Vazba pražského deníku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43" y="0"/>
            <a:ext cx="3046412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38578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44946" y="175491"/>
            <a:ext cx="10152908" cy="5570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i="1" dirty="0"/>
              <a:t>Prameny k dějinám šlechtického cestování v 16.-18. století:</a:t>
            </a:r>
            <a:endParaRPr lang="cs-CZ" sz="3200" dirty="0"/>
          </a:p>
          <a:p>
            <a:endParaRPr lang="cs-CZ" dirty="0"/>
          </a:p>
          <a:p>
            <a:r>
              <a:rPr lang="cs-CZ" sz="2400" dirty="0"/>
              <a:t>korespondence (oběma směry)</a:t>
            </a:r>
          </a:p>
          <a:p>
            <a:r>
              <a:rPr lang="cs-CZ" sz="2400" dirty="0"/>
              <a:t>dílčí zprávy (relace)</a:t>
            </a:r>
          </a:p>
          <a:p>
            <a:r>
              <a:rPr lang="cs-CZ" sz="2400" dirty="0"/>
              <a:t>cestovní účty</a:t>
            </a:r>
          </a:p>
          <a:p>
            <a:r>
              <a:rPr lang="cs-CZ" sz="2400" dirty="0"/>
              <a:t>cestovní instrukce a </a:t>
            </a:r>
            <a:r>
              <a:rPr lang="cs-CZ" sz="2400" dirty="0" err="1"/>
              <a:t>hofmistrovské</a:t>
            </a:r>
            <a:r>
              <a:rPr lang="cs-CZ" sz="2400" dirty="0"/>
              <a:t> smlouvy</a:t>
            </a:r>
          </a:p>
          <a:p>
            <a:r>
              <a:rPr lang="cs-CZ" sz="2400" dirty="0"/>
              <a:t>cestovní pasy</a:t>
            </a:r>
          </a:p>
          <a:p>
            <a:r>
              <a:rPr lang="cs-CZ" sz="2400" dirty="0"/>
              <a:t>památníky</a:t>
            </a:r>
          </a:p>
          <a:p>
            <a:r>
              <a:rPr lang="cs-CZ" sz="2400" dirty="0"/>
              <a:t>zápisy v univerzitních matrikách a seznamy klientů šlechtických akademií</a:t>
            </a:r>
          </a:p>
          <a:p>
            <a:r>
              <a:rPr lang="cs-CZ" sz="2400" dirty="0"/>
              <a:t>pozůstalostní inventáře hofmistrů </a:t>
            </a:r>
          </a:p>
          <a:p>
            <a:r>
              <a:rPr lang="cs-CZ" sz="2400" dirty="0"/>
              <a:t>testamenty s ustanovením fundací určených na cesty</a:t>
            </a:r>
          </a:p>
          <a:p>
            <a:r>
              <a:rPr lang="cs-CZ" sz="2400" dirty="0" err="1"/>
              <a:t>apodemika</a:t>
            </a:r>
            <a:r>
              <a:rPr lang="cs-CZ" sz="2400" dirty="0"/>
              <a:t>, historicko-geografická literatura </a:t>
            </a:r>
          </a:p>
          <a:p>
            <a:r>
              <a:rPr lang="cs-CZ" sz="2400" dirty="0"/>
              <a:t>rodové kroniky a paměti</a:t>
            </a:r>
          </a:p>
          <a:p>
            <a:r>
              <a:rPr lang="cs-CZ" sz="2400" dirty="0"/>
              <a:t>genealogické sbírky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5654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99162" y="295855"/>
            <a:ext cx="11652677" cy="5940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sz="3600" dirty="0"/>
              <a:t>deník a paměti </a:t>
            </a:r>
          </a:p>
          <a:p>
            <a:pPr lvl="0"/>
            <a:endParaRPr lang="cs-CZ" dirty="0"/>
          </a:p>
          <a:p>
            <a:pPr lvl="0"/>
            <a:r>
              <a:rPr lang="cs-CZ" sz="2800" b="1" dirty="0"/>
              <a:t>deník</a:t>
            </a:r>
            <a:r>
              <a:rPr lang="cs-CZ" sz="2800" dirty="0"/>
              <a:t> vzniká bezprostředně, s krátkým časovým odstupem </a:t>
            </a:r>
          </a:p>
          <a:p>
            <a:pPr lvl="0"/>
            <a:r>
              <a:rPr lang="cs-CZ" sz="2800" dirty="0"/>
              <a:t>od popisovaných událostí </a:t>
            </a:r>
          </a:p>
          <a:p>
            <a:pPr lvl="0"/>
            <a:endParaRPr lang="cs-CZ" sz="2800" dirty="0"/>
          </a:p>
          <a:p>
            <a:pPr lvl="0"/>
            <a:r>
              <a:rPr lang="cs-CZ" sz="2800" b="1" dirty="0"/>
              <a:t>paměti</a:t>
            </a:r>
            <a:r>
              <a:rPr lang="cs-CZ" sz="2800" dirty="0"/>
              <a:t> se píší retrospektivně, s delším časovým odstupem </a:t>
            </a:r>
          </a:p>
          <a:p>
            <a:pPr lvl="0"/>
            <a:endParaRPr lang="cs-CZ" sz="2800" dirty="0"/>
          </a:p>
          <a:p>
            <a:pPr lvl="0"/>
            <a:r>
              <a:rPr lang="cs-CZ" sz="2800" dirty="0"/>
              <a:t>deníky je možné </a:t>
            </a:r>
            <a:r>
              <a:rPr lang="cs-CZ" sz="2800" b="1" dirty="0"/>
              <a:t>třídit a klasifikovat </a:t>
            </a:r>
          </a:p>
          <a:p>
            <a:pPr lvl="0"/>
            <a:r>
              <a:rPr lang="cs-CZ" sz="2800" dirty="0"/>
              <a:t>– podle pisatelů (šlechtic, duchovní, měšťan, selský písmák …; deníky žen) </a:t>
            </a:r>
          </a:p>
          <a:p>
            <a:pPr lvl="0"/>
            <a:r>
              <a:rPr lang="cs-CZ" sz="2800" dirty="0"/>
              <a:t>– z obsahového hlediska (např. deníky vojenské, cestovní, diplomatické apod.). </a:t>
            </a:r>
          </a:p>
          <a:p>
            <a:pPr lvl="0"/>
            <a:endParaRPr lang="cs-CZ" sz="2800" dirty="0"/>
          </a:p>
          <a:p>
            <a:pPr lvl="0"/>
            <a:endParaRPr lang="cs-CZ" sz="2800" dirty="0"/>
          </a:p>
          <a:p>
            <a:pPr lvl="0"/>
            <a:r>
              <a:rPr lang="cs-CZ" sz="2800" dirty="0"/>
              <a:t>Velmi často se zapisovalo do </a:t>
            </a:r>
            <a:r>
              <a:rPr lang="cs-CZ" sz="2800" b="1" dirty="0"/>
              <a:t>tištěných kalendářů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2223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57382" y="914400"/>
            <a:ext cx="11534440" cy="4462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sz="3200" dirty="0"/>
              <a:t>deníky podle pisatelů (příklady)</a:t>
            </a:r>
          </a:p>
          <a:p>
            <a:pPr lvl="1"/>
            <a:endParaRPr lang="cs-CZ" sz="2400" dirty="0"/>
          </a:p>
          <a:p>
            <a:pPr lvl="1"/>
            <a:r>
              <a:rPr lang="cs-CZ" sz="2400" dirty="0"/>
              <a:t>duchovní (</a:t>
            </a:r>
            <a:r>
              <a:rPr lang="cs-CZ" sz="2400" i="1" dirty="0"/>
              <a:t>Memorabilia Tomáše </a:t>
            </a:r>
            <a:r>
              <a:rPr lang="cs-CZ" sz="2400" i="1" dirty="0" err="1"/>
              <a:t>Pešiny</a:t>
            </a:r>
            <a:r>
              <a:rPr lang="cs-CZ" sz="2400" i="1" dirty="0"/>
              <a:t> z </a:t>
            </a:r>
            <a:r>
              <a:rPr lang="cs-CZ" sz="2400" i="1" dirty="0" err="1"/>
              <a:t>Čechorodu</a:t>
            </a:r>
            <a:r>
              <a:rPr lang="cs-CZ" sz="2400" i="1" dirty="0"/>
              <a:t>:</a:t>
            </a:r>
            <a:r>
              <a:rPr lang="cs-CZ" sz="2400" dirty="0"/>
              <a:t> </a:t>
            </a:r>
            <a:r>
              <a:rPr lang="cs-CZ" sz="2400" i="1" dirty="0"/>
              <a:t>1665-1680)</a:t>
            </a:r>
            <a:endParaRPr lang="cs-CZ" sz="2400" dirty="0"/>
          </a:p>
          <a:p>
            <a:pPr lvl="1"/>
            <a:endParaRPr lang="cs-CZ" sz="2400" dirty="0"/>
          </a:p>
          <a:p>
            <a:pPr lvl="1"/>
            <a:r>
              <a:rPr lang="cs-CZ" sz="2400" dirty="0"/>
              <a:t>měšťané (</a:t>
            </a:r>
            <a:r>
              <a:rPr lang="cs-CZ" sz="2400" i="1" dirty="0"/>
              <a:t>Letopis Františka Václava </a:t>
            </a:r>
            <a:r>
              <a:rPr lang="cs-CZ" sz="2400" i="1" dirty="0" err="1"/>
              <a:t>Felíře</a:t>
            </a:r>
            <a:r>
              <a:rPr lang="cs-CZ" sz="2400" i="1" dirty="0"/>
              <a:t>, 1723–1756</a:t>
            </a:r>
            <a:r>
              <a:rPr lang="cs-CZ" sz="2400" dirty="0"/>
              <a:t>)</a:t>
            </a:r>
          </a:p>
          <a:p>
            <a:pPr lvl="1"/>
            <a:endParaRPr lang="cs-CZ" sz="2400" dirty="0"/>
          </a:p>
          <a:p>
            <a:pPr lvl="1"/>
            <a:r>
              <a:rPr lang="cs-CZ" sz="2400" dirty="0"/>
              <a:t>univerzitní hodnostáři (</a:t>
            </a:r>
            <a:r>
              <a:rPr lang="cs-CZ" sz="2400" i="1" dirty="0"/>
              <a:t>Jan František </a:t>
            </a:r>
            <a:r>
              <a:rPr lang="cs-CZ" sz="2400" i="1" dirty="0" err="1"/>
              <a:t>Löw</a:t>
            </a:r>
            <a:r>
              <a:rPr lang="cs-CZ" sz="2400" i="1" dirty="0"/>
              <a:t> z </a:t>
            </a:r>
            <a:r>
              <a:rPr lang="cs-CZ" sz="2400" i="1" dirty="0" err="1"/>
              <a:t>Erlsfeldu</a:t>
            </a:r>
            <a:r>
              <a:rPr lang="cs-CZ" sz="2400" i="1" dirty="0"/>
              <a:t> 1710–1725)</a:t>
            </a:r>
            <a:endParaRPr lang="cs-CZ" sz="2400" dirty="0"/>
          </a:p>
          <a:p>
            <a:pPr lvl="1"/>
            <a:endParaRPr lang="cs-CZ" sz="2400" dirty="0"/>
          </a:p>
          <a:p>
            <a:pPr lvl="1"/>
            <a:r>
              <a:rPr lang="cs-CZ" sz="2400" dirty="0"/>
              <a:t>venkovští faráři (</a:t>
            </a:r>
            <a:r>
              <a:rPr lang="cs-CZ" sz="2400" i="1" dirty="0"/>
              <a:t>Bartoloměj Zelenka 1680 -1682)</a:t>
            </a:r>
            <a:endParaRPr lang="cs-CZ" sz="2400" dirty="0"/>
          </a:p>
          <a:p>
            <a:pPr lvl="1"/>
            <a:endParaRPr lang="cs-CZ" dirty="0"/>
          </a:p>
          <a:p>
            <a:pPr lvl="1"/>
            <a:r>
              <a:rPr lang="cs-CZ" sz="2400" dirty="0"/>
              <a:t>selští písmáci (</a:t>
            </a:r>
            <a:r>
              <a:rPr lang="cs-CZ" sz="2400" i="1" dirty="0"/>
              <a:t>Paměti Františka Jana Vaváka, souseda a rychtáře milčického</a:t>
            </a:r>
            <a:r>
              <a:rPr lang="cs-CZ" sz="2400" dirty="0"/>
              <a:t> </a:t>
            </a:r>
            <a:r>
              <a:rPr lang="cs-CZ" sz="2400" i="1" dirty="0"/>
              <a:t>1770-1816)</a:t>
            </a:r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8956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50982" y="0"/>
            <a:ext cx="11985140" cy="710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cs-CZ" sz="3200" dirty="0"/>
              <a:t>obsah deníků:</a:t>
            </a:r>
          </a:p>
          <a:p>
            <a:pPr marL="800100" lvl="1" indent="-342900">
              <a:buAutoNum type="arabicParenR"/>
            </a:pPr>
            <a:r>
              <a:rPr lang="cs-CZ" sz="2000" dirty="0"/>
              <a:t>meteorologické záznamy – např. Max DVOŘÁK (</a:t>
            </a:r>
            <a:r>
              <a:rPr lang="cs-CZ" sz="2000" dirty="0" err="1"/>
              <a:t>ed</a:t>
            </a:r>
            <a:r>
              <a:rPr lang="cs-CZ" sz="2000" dirty="0"/>
              <a:t>.): </a:t>
            </a:r>
            <a:r>
              <a:rPr lang="cs-CZ" sz="2000" i="1" dirty="0"/>
              <a:t>Matyáš </a:t>
            </a:r>
            <a:r>
              <a:rPr lang="cs-CZ" sz="2000" i="1" dirty="0" err="1"/>
              <a:t>Borbonius</a:t>
            </a:r>
            <a:r>
              <a:rPr lang="cs-CZ" sz="2000" i="1" dirty="0"/>
              <a:t> z </a:t>
            </a:r>
            <a:r>
              <a:rPr lang="cs-CZ" sz="2000" i="1" dirty="0" err="1"/>
              <a:t>Borbenheimu</a:t>
            </a:r>
            <a:r>
              <a:rPr lang="cs-CZ" sz="2000" dirty="0"/>
              <a:t> </a:t>
            </a:r>
          </a:p>
          <a:p>
            <a:pPr lvl="1"/>
            <a:r>
              <a:rPr lang="cs-CZ" sz="2000" dirty="0"/>
              <a:t>(90. léta 16. stol. – 1622), Praha 1896</a:t>
            </a:r>
          </a:p>
          <a:p>
            <a:pPr lvl="1"/>
            <a:endParaRPr lang="cs-CZ" sz="2000" dirty="0"/>
          </a:p>
          <a:p>
            <a:pPr lvl="1"/>
            <a:r>
              <a:rPr lang="cs-CZ" sz="2000" dirty="0"/>
              <a:t>2) zprávy o pohybu pisatele =&gt; možnost rekonstruovat itinerář </a:t>
            </a:r>
          </a:p>
          <a:p>
            <a:pPr lvl="1"/>
            <a:endParaRPr lang="cs-CZ" sz="2000" dirty="0"/>
          </a:p>
          <a:p>
            <a:pPr lvl="1"/>
            <a:r>
              <a:rPr lang="cs-CZ" sz="2000" dirty="0"/>
              <a:t>3) veřejná a profesní činnost – záznamy o profesní (např. úřední) činnosti </a:t>
            </a:r>
          </a:p>
          <a:p>
            <a:pPr lvl="1"/>
            <a:r>
              <a:rPr lang="cs-CZ" sz="2000" dirty="0"/>
              <a:t>(lze sledovat proměnu životního stylu, byrokratizaci); deníky hospodářských úředníků, </a:t>
            </a:r>
          </a:p>
          <a:p>
            <a:pPr lvl="1"/>
            <a:r>
              <a:rPr lang="cs-CZ" sz="2000" dirty="0"/>
              <a:t>srov. např. Josef HRDLIČKA (</a:t>
            </a:r>
            <a:r>
              <a:rPr lang="cs-CZ" sz="2000" dirty="0" err="1"/>
              <a:t>ed</a:t>
            </a:r>
            <a:r>
              <a:rPr lang="cs-CZ" sz="2000" dirty="0"/>
              <a:t>.): </a:t>
            </a:r>
            <a:r>
              <a:rPr lang="cs-CZ" sz="2000" i="1" dirty="0"/>
              <a:t>Autobiografie</a:t>
            </a:r>
            <a:r>
              <a:rPr lang="cs-CZ" sz="2000" dirty="0"/>
              <a:t> [sic!] </a:t>
            </a:r>
            <a:r>
              <a:rPr lang="cs-CZ" sz="2000" i="1" dirty="0"/>
              <a:t>Jana Nikodéma </a:t>
            </a:r>
            <a:r>
              <a:rPr lang="cs-CZ" sz="2000" i="1" dirty="0" err="1"/>
              <a:t>Mařana</a:t>
            </a:r>
            <a:r>
              <a:rPr lang="cs-CZ" sz="2000" i="1" dirty="0"/>
              <a:t> </a:t>
            </a:r>
            <a:r>
              <a:rPr lang="cs-CZ" sz="2000" i="1" dirty="0" err="1"/>
              <a:t>Bohdaneckého</a:t>
            </a:r>
            <a:r>
              <a:rPr lang="cs-CZ" sz="2000" i="1" dirty="0"/>
              <a:t> z Hodkova</a:t>
            </a:r>
            <a:r>
              <a:rPr lang="cs-CZ" sz="2000" dirty="0"/>
              <a:t>, </a:t>
            </a:r>
          </a:p>
          <a:p>
            <a:pPr lvl="1"/>
            <a:r>
              <a:rPr lang="cs-CZ" sz="2000" dirty="0"/>
              <a:t>České Budějovice 2003</a:t>
            </a:r>
          </a:p>
          <a:p>
            <a:pPr lvl="1"/>
            <a:endParaRPr lang="cs-CZ" sz="2000" dirty="0"/>
          </a:p>
          <a:p>
            <a:pPr lvl="1"/>
            <a:r>
              <a:rPr lang="cs-CZ" sz="2000" dirty="0"/>
              <a:t>4) politické a jiné aktuální události – ceremonie, slavnosti, exekuce, příjezdy poselstev, nehody a neštěstí atd. </a:t>
            </a:r>
          </a:p>
          <a:p>
            <a:pPr lvl="1"/>
            <a:endParaRPr lang="cs-CZ" sz="2000" dirty="0"/>
          </a:p>
          <a:p>
            <a:pPr lvl="1"/>
            <a:r>
              <a:rPr lang="cs-CZ" sz="2000" dirty="0"/>
              <a:t>5) společenské styky – rodina, přátelé; v 18. stol. více koncerty, divadlo, plesy...</a:t>
            </a:r>
          </a:p>
          <a:p>
            <a:pPr lvl="1"/>
            <a:endParaRPr lang="cs-CZ" sz="2000" dirty="0"/>
          </a:p>
          <a:p>
            <a:pPr lvl="1"/>
            <a:r>
              <a:rPr lang="cs-CZ" sz="2000" dirty="0"/>
              <a:t>6) soukromý a rodinný život – obsahují domácí každodennost, křtiny, svatby, pohřby, sny, modlitby, </a:t>
            </a:r>
          </a:p>
          <a:p>
            <a:pPr lvl="1"/>
            <a:r>
              <a:rPr lang="cs-CZ" sz="2000" dirty="0"/>
              <a:t>zdravotní problémy..., téměř nikdy soukromé názory pisatele ani emotivní pasáže; </a:t>
            </a:r>
          </a:p>
          <a:p>
            <a:pPr lvl="1"/>
            <a:r>
              <a:rPr lang="cs-CZ" sz="2000" dirty="0"/>
              <a:t>rodinný život v ženských denících, srov. Jana RATAJOVÁ (</a:t>
            </a:r>
            <a:r>
              <a:rPr lang="cs-CZ" sz="2000" dirty="0" err="1"/>
              <a:t>ed</a:t>
            </a:r>
            <a:r>
              <a:rPr lang="cs-CZ" sz="2000" dirty="0"/>
              <a:t>.): </a:t>
            </a:r>
            <a:r>
              <a:rPr lang="cs-CZ" sz="2000" i="1" dirty="0"/>
              <a:t>Alžběta Lidmila z Lisova. </a:t>
            </a:r>
          </a:p>
          <a:p>
            <a:pPr lvl="1"/>
            <a:r>
              <a:rPr lang="cs-CZ" sz="2000" i="1" dirty="0"/>
              <a:t>Rodinné paměti 1639–1698</a:t>
            </a:r>
            <a:r>
              <a:rPr lang="cs-CZ" sz="2000" dirty="0"/>
              <a:t>, Praha 2002</a:t>
            </a:r>
          </a:p>
          <a:p>
            <a:pPr lvl="1"/>
            <a:endParaRPr lang="cs-CZ" sz="2000" dirty="0"/>
          </a:p>
          <a:p>
            <a:pPr lvl="1"/>
            <a:r>
              <a:rPr lang="cs-CZ" sz="2000" dirty="0"/>
              <a:t>7) finanční a obchodní záležitosti – výdaje, příjmy, nákupy luxusního zboží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39412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Korka_obál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2993457" cy="436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5" descr="Korka_or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309" y="321725"/>
            <a:ext cx="4270434" cy="6394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6" descr="Korka_edi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956" y="346019"/>
            <a:ext cx="4111568" cy="634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Rectangle 7"/>
          <p:cNvSpPr>
            <a:spLocks noChangeArrowheads="1"/>
          </p:cNvSpPr>
          <p:nvPr/>
        </p:nvSpPr>
        <p:spPr bwMode="auto">
          <a:xfrm>
            <a:off x="0" y="4408337"/>
            <a:ext cx="3724096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>
                <a:solidFill>
                  <a:srgbClr val="663300"/>
                </a:solidFill>
              </a:rPr>
              <a:t>Zdeněk Vybíral</a:t>
            </a:r>
            <a:r>
              <a:rPr lang="cs-CZ" altLang="cs-CZ" dirty="0">
                <a:solidFill>
                  <a:srgbClr val="663300"/>
                </a:solidFill>
              </a:rPr>
              <a:t> (</a:t>
            </a:r>
            <a:r>
              <a:rPr lang="cs-CZ" altLang="cs-CZ" dirty="0" err="1">
                <a:solidFill>
                  <a:srgbClr val="663300"/>
                </a:solidFill>
              </a:rPr>
              <a:t>ed</a:t>
            </a:r>
            <a:r>
              <a:rPr lang="cs-CZ" altLang="cs-CZ" dirty="0">
                <a:solidFill>
                  <a:srgbClr val="663300"/>
                </a:solidFill>
              </a:rPr>
              <a:t>.), </a:t>
            </a:r>
            <a:r>
              <a:rPr lang="cs-CZ" altLang="cs-CZ" i="1" dirty="0">
                <a:solidFill>
                  <a:srgbClr val="663300"/>
                </a:solidFill>
              </a:rPr>
              <a:t>Paměti </a:t>
            </a:r>
          </a:p>
          <a:p>
            <a:pPr eaLnBrk="1" hangingPunct="1"/>
            <a:r>
              <a:rPr lang="cs-CZ" altLang="cs-CZ" i="1" dirty="0">
                <a:solidFill>
                  <a:srgbClr val="663300"/>
                </a:solidFill>
              </a:rPr>
              <a:t>Pavla Korky z Korkyně: zápisky </a:t>
            </a:r>
          </a:p>
          <a:p>
            <a:pPr eaLnBrk="1" hangingPunct="1"/>
            <a:r>
              <a:rPr lang="cs-CZ" altLang="cs-CZ" i="1" dirty="0">
                <a:solidFill>
                  <a:srgbClr val="663300"/>
                </a:solidFill>
              </a:rPr>
              <a:t>křesťanského rytíře z počátku </a:t>
            </a:r>
          </a:p>
          <a:p>
            <a:pPr eaLnBrk="1" hangingPunct="1"/>
            <a:r>
              <a:rPr lang="cs-CZ" altLang="cs-CZ" i="1" dirty="0">
                <a:solidFill>
                  <a:srgbClr val="663300"/>
                </a:solidFill>
              </a:rPr>
              <a:t>novověku</a:t>
            </a:r>
            <a:r>
              <a:rPr lang="cs-CZ" altLang="cs-CZ" dirty="0">
                <a:solidFill>
                  <a:srgbClr val="663300"/>
                </a:solidFill>
              </a:rPr>
              <a:t>, České Budějovice: </a:t>
            </a:r>
          </a:p>
          <a:p>
            <a:pPr eaLnBrk="1" hangingPunct="1"/>
            <a:r>
              <a:rPr lang="cs-CZ" altLang="cs-CZ" dirty="0">
                <a:solidFill>
                  <a:srgbClr val="663300"/>
                </a:solidFill>
              </a:rPr>
              <a:t>Jihočeská univerzita, 2014, 375 s. </a:t>
            </a:r>
          </a:p>
          <a:p>
            <a:pPr eaLnBrk="1" hangingPunct="1"/>
            <a:r>
              <a:rPr lang="cs-CZ" altLang="cs-CZ" dirty="0">
                <a:solidFill>
                  <a:srgbClr val="663300"/>
                </a:solidFill>
              </a:rPr>
              <a:t>( = </a:t>
            </a:r>
            <a:r>
              <a:rPr lang="cs-CZ" altLang="cs-CZ" dirty="0" err="1">
                <a:solidFill>
                  <a:srgbClr val="663300"/>
                </a:solidFill>
              </a:rPr>
              <a:t>Documenta</a:t>
            </a:r>
            <a:r>
              <a:rPr lang="cs-CZ" altLang="cs-CZ" dirty="0">
                <a:solidFill>
                  <a:srgbClr val="663300"/>
                </a:solidFill>
              </a:rPr>
              <a:t> res </a:t>
            </a:r>
            <a:r>
              <a:rPr lang="cs-CZ" altLang="cs-CZ" dirty="0" err="1">
                <a:solidFill>
                  <a:srgbClr val="663300"/>
                </a:solidFill>
              </a:rPr>
              <a:t>gestas</a:t>
            </a:r>
            <a:r>
              <a:rPr lang="cs-CZ" altLang="cs-CZ" dirty="0">
                <a:solidFill>
                  <a:srgbClr val="663300"/>
                </a:solidFill>
              </a:rPr>
              <a:t> </a:t>
            </a:r>
          </a:p>
          <a:p>
            <a:pPr eaLnBrk="1" hangingPunct="1"/>
            <a:r>
              <a:rPr lang="cs-CZ" altLang="cs-CZ" dirty="0" err="1">
                <a:solidFill>
                  <a:srgbClr val="663300"/>
                </a:solidFill>
              </a:rPr>
              <a:t>Bohemicas</a:t>
            </a:r>
            <a:r>
              <a:rPr lang="cs-CZ" altLang="cs-CZ" dirty="0">
                <a:solidFill>
                  <a:srgbClr val="663300"/>
                </a:solidFill>
              </a:rPr>
              <a:t> </a:t>
            </a:r>
            <a:r>
              <a:rPr lang="cs-CZ" altLang="cs-CZ" dirty="0" err="1">
                <a:solidFill>
                  <a:srgbClr val="663300"/>
                </a:solidFill>
              </a:rPr>
              <a:t>saeculorum</a:t>
            </a:r>
            <a:r>
              <a:rPr lang="cs-CZ" altLang="cs-CZ" dirty="0">
                <a:solidFill>
                  <a:srgbClr val="663300"/>
                </a:solidFill>
              </a:rPr>
              <a:t> </a:t>
            </a:r>
          </a:p>
          <a:p>
            <a:pPr eaLnBrk="1" hangingPunct="1"/>
            <a:r>
              <a:rPr lang="cs-CZ" altLang="cs-CZ" dirty="0">
                <a:solidFill>
                  <a:srgbClr val="663300"/>
                </a:solidFill>
              </a:rPr>
              <a:t>XVI.-XVIII. </a:t>
            </a:r>
            <a:r>
              <a:rPr lang="cs-CZ" altLang="cs-CZ" dirty="0" err="1">
                <a:solidFill>
                  <a:srgbClr val="663300"/>
                </a:solidFill>
              </a:rPr>
              <a:t>illustrantia</a:t>
            </a:r>
            <a:r>
              <a:rPr lang="cs-CZ" altLang="cs-CZ" dirty="0">
                <a:solidFill>
                  <a:srgbClr val="663300"/>
                </a:solidFill>
              </a:rPr>
              <a:t>; Ser. B/IV) </a:t>
            </a:r>
          </a:p>
        </p:txBody>
      </p:sp>
    </p:spTree>
    <p:extLst>
      <p:ext uri="{BB962C8B-B14F-4D97-AF65-F5344CB8AC3E}">
        <p14:creationId xmlns:p14="http://schemas.microsoft.com/office/powerpoint/2010/main" val="2321994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Schlick_obál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109" y="0"/>
            <a:ext cx="3615891" cy="5341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5" descr="Schlick_or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872" y="0"/>
            <a:ext cx="3976985" cy="53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6" descr="Schlick_edi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" y="0"/>
            <a:ext cx="4502872" cy="6784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 Box 7"/>
          <p:cNvSpPr txBox="1">
            <a:spLocks noChangeArrowheads="1"/>
          </p:cNvSpPr>
          <p:nvPr/>
        </p:nvSpPr>
        <p:spPr bwMode="auto">
          <a:xfrm>
            <a:off x="4509872" y="5380672"/>
            <a:ext cx="7832272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>
                <a:solidFill>
                  <a:srgbClr val="663300"/>
                </a:solidFill>
              </a:rPr>
              <a:t>Miroslava </a:t>
            </a:r>
            <a:r>
              <a:rPr lang="cs-CZ" altLang="cs-CZ" b="1" dirty="0" err="1">
                <a:solidFill>
                  <a:srgbClr val="663300"/>
                </a:solidFill>
              </a:rPr>
              <a:t>Durajová</a:t>
            </a:r>
            <a:r>
              <a:rPr lang="cs-CZ" altLang="cs-CZ" b="1" dirty="0">
                <a:solidFill>
                  <a:srgbClr val="663300"/>
                </a:solidFill>
              </a:rPr>
              <a:t> ­- Rostislav</a:t>
            </a:r>
            <a:r>
              <a:rPr lang="cs-CZ" altLang="cs-CZ" dirty="0">
                <a:solidFill>
                  <a:srgbClr val="663300"/>
                </a:solidFill>
              </a:rPr>
              <a:t> </a:t>
            </a:r>
            <a:r>
              <a:rPr lang="cs-CZ" altLang="cs-CZ" b="1" dirty="0">
                <a:solidFill>
                  <a:srgbClr val="663300"/>
                </a:solidFill>
              </a:rPr>
              <a:t>Smíšek </a:t>
            </a:r>
            <a:r>
              <a:rPr lang="cs-CZ" altLang="cs-CZ" dirty="0">
                <a:solidFill>
                  <a:srgbClr val="663300"/>
                </a:solidFill>
              </a:rPr>
              <a:t>(</a:t>
            </a:r>
            <a:r>
              <a:rPr lang="cs-CZ" altLang="cs-CZ" dirty="0" err="1">
                <a:solidFill>
                  <a:srgbClr val="663300"/>
                </a:solidFill>
              </a:rPr>
              <a:t>edd</a:t>
            </a:r>
            <a:r>
              <a:rPr lang="cs-CZ" altLang="cs-CZ" dirty="0">
                <a:solidFill>
                  <a:srgbClr val="663300"/>
                </a:solidFill>
              </a:rPr>
              <a:t>.)</a:t>
            </a:r>
            <a:r>
              <a:rPr lang="cs-CZ" altLang="cs-CZ" b="1" dirty="0">
                <a:solidFill>
                  <a:srgbClr val="663300"/>
                </a:solidFill>
              </a:rPr>
              <a:t>, </a:t>
            </a:r>
            <a:r>
              <a:rPr lang="cs-CZ" altLang="cs-CZ" i="1" dirty="0">
                <a:solidFill>
                  <a:srgbClr val="663300"/>
                </a:solidFill>
              </a:rPr>
              <a:t>Hieronymus der </a:t>
            </a:r>
            <a:r>
              <a:rPr lang="cs-CZ" altLang="cs-CZ" i="1" dirty="0" err="1">
                <a:solidFill>
                  <a:srgbClr val="663300"/>
                </a:solidFill>
              </a:rPr>
              <a:t>Ältere</a:t>
            </a:r>
            <a:r>
              <a:rPr lang="cs-CZ" altLang="cs-CZ" i="1" dirty="0">
                <a:solidFill>
                  <a:srgbClr val="663300"/>
                </a:solidFill>
              </a:rPr>
              <a:t> </a:t>
            </a:r>
          </a:p>
          <a:p>
            <a:pPr eaLnBrk="1" hangingPunct="1"/>
            <a:r>
              <a:rPr lang="cs-CZ" altLang="cs-CZ" i="1" dirty="0" err="1">
                <a:solidFill>
                  <a:srgbClr val="663300"/>
                </a:solidFill>
              </a:rPr>
              <a:t>Schlick</a:t>
            </a:r>
            <a:r>
              <a:rPr lang="cs-CZ" altLang="cs-CZ" i="1" dirty="0">
                <a:solidFill>
                  <a:srgbClr val="663300"/>
                </a:solidFill>
              </a:rPr>
              <a:t>: </a:t>
            </a:r>
            <a:r>
              <a:rPr lang="cs-CZ" altLang="cs-CZ" i="1" dirty="0" err="1">
                <a:solidFill>
                  <a:srgbClr val="663300"/>
                </a:solidFill>
              </a:rPr>
              <a:t>Das</a:t>
            </a:r>
            <a:r>
              <a:rPr lang="cs-CZ" altLang="cs-CZ" i="1" dirty="0">
                <a:solidFill>
                  <a:srgbClr val="663300"/>
                </a:solidFill>
              </a:rPr>
              <a:t> </a:t>
            </a:r>
            <a:r>
              <a:rPr lang="cs-CZ" altLang="cs-CZ" i="1" dirty="0" err="1">
                <a:solidFill>
                  <a:srgbClr val="663300"/>
                </a:solidFill>
              </a:rPr>
              <a:t>Tagebuch</a:t>
            </a:r>
            <a:r>
              <a:rPr lang="cs-CZ" altLang="cs-CZ" i="1" dirty="0">
                <a:solidFill>
                  <a:srgbClr val="663300"/>
                </a:solidFill>
              </a:rPr>
              <a:t>. </a:t>
            </a:r>
            <a:r>
              <a:rPr lang="cs-CZ" altLang="cs-CZ" i="1" dirty="0" err="1">
                <a:solidFill>
                  <a:srgbClr val="663300"/>
                </a:solidFill>
              </a:rPr>
              <a:t>Eine</a:t>
            </a:r>
            <a:r>
              <a:rPr lang="cs-CZ" altLang="cs-CZ" i="1" dirty="0">
                <a:solidFill>
                  <a:srgbClr val="663300"/>
                </a:solidFill>
              </a:rPr>
              <a:t> </a:t>
            </a:r>
            <a:r>
              <a:rPr lang="cs-CZ" altLang="cs-CZ" i="1" dirty="0" err="1">
                <a:solidFill>
                  <a:srgbClr val="663300"/>
                </a:solidFill>
              </a:rPr>
              <a:t>Selbsdarstellung</a:t>
            </a:r>
            <a:r>
              <a:rPr lang="cs-CZ" altLang="cs-CZ" i="1" dirty="0">
                <a:solidFill>
                  <a:srgbClr val="663300"/>
                </a:solidFill>
              </a:rPr>
              <a:t> </a:t>
            </a:r>
            <a:r>
              <a:rPr lang="cs-CZ" altLang="cs-CZ" i="1" dirty="0" err="1">
                <a:solidFill>
                  <a:srgbClr val="663300"/>
                </a:solidFill>
              </a:rPr>
              <a:t>aus</a:t>
            </a:r>
            <a:r>
              <a:rPr lang="cs-CZ" altLang="cs-CZ" i="1" dirty="0">
                <a:solidFill>
                  <a:srgbClr val="663300"/>
                </a:solidFill>
              </a:rPr>
              <a:t> den </a:t>
            </a:r>
            <a:r>
              <a:rPr lang="cs-CZ" altLang="cs-CZ" i="1" dirty="0" err="1">
                <a:solidFill>
                  <a:srgbClr val="663300"/>
                </a:solidFill>
              </a:rPr>
              <a:t>Jahren</a:t>
            </a:r>
            <a:r>
              <a:rPr lang="cs-CZ" altLang="cs-CZ" i="1" dirty="0">
                <a:solidFill>
                  <a:srgbClr val="663300"/>
                </a:solidFill>
              </a:rPr>
              <a:t> 1580-1582</a:t>
            </a:r>
            <a:r>
              <a:rPr lang="cs-CZ" altLang="cs-CZ" dirty="0">
                <a:solidFill>
                  <a:srgbClr val="663300"/>
                </a:solidFill>
              </a:rPr>
              <a:t>, </a:t>
            </a:r>
          </a:p>
          <a:p>
            <a:pPr eaLnBrk="1" hangingPunct="1"/>
            <a:r>
              <a:rPr lang="cs-CZ" altLang="cs-CZ" dirty="0">
                <a:solidFill>
                  <a:srgbClr val="663300"/>
                </a:solidFill>
              </a:rPr>
              <a:t>České Budějovice : Jihočeská univerzita v Českých Budějovicích, 2008, </a:t>
            </a:r>
          </a:p>
          <a:p>
            <a:pPr eaLnBrk="1" hangingPunct="1"/>
            <a:r>
              <a:rPr lang="cs-CZ" altLang="cs-CZ" dirty="0">
                <a:solidFill>
                  <a:srgbClr val="663300"/>
                </a:solidFill>
              </a:rPr>
              <a:t>486 s. ( = </a:t>
            </a:r>
            <a:r>
              <a:rPr lang="cs-CZ" altLang="cs-CZ" dirty="0" err="1">
                <a:solidFill>
                  <a:srgbClr val="663300"/>
                </a:solidFill>
              </a:rPr>
              <a:t>Documenta</a:t>
            </a:r>
            <a:r>
              <a:rPr lang="cs-CZ" altLang="cs-CZ" dirty="0">
                <a:solidFill>
                  <a:srgbClr val="663300"/>
                </a:solidFill>
              </a:rPr>
              <a:t> res </a:t>
            </a:r>
            <a:r>
              <a:rPr lang="cs-CZ" altLang="cs-CZ" dirty="0" err="1">
                <a:solidFill>
                  <a:srgbClr val="663300"/>
                </a:solidFill>
              </a:rPr>
              <a:t>gestas</a:t>
            </a:r>
            <a:r>
              <a:rPr lang="cs-CZ" altLang="cs-CZ" dirty="0">
                <a:solidFill>
                  <a:srgbClr val="663300"/>
                </a:solidFill>
              </a:rPr>
              <a:t> </a:t>
            </a:r>
            <a:r>
              <a:rPr lang="cs-CZ" altLang="cs-CZ" dirty="0" err="1">
                <a:solidFill>
                  <a:srgbClr val="663300"/>
                </a:solidFill>
              </a:rPr>
              <a:t>Bohemicas</a:t>
            </a:r>
            <a:r>
              <a:rPr lang="cs-CZ" altLang="cs-CZ" dirty="0">
                <a:solidFill>
                  <a:srgbClr val="663300"/>
                </a:solidFill>
              </a:rPr>
              <a:t> </a:t>
            </a:r>
            <a:r>
              <a:rPr lang="cs-CZ" altLang="cs-CZ" dirty="0" err="1">
                <a:solidFill>
                  <a:srgbClr val="663300"/>
                </a:solidFill>
              </a:rPr>
              <a:t>saeculorum</a:t>
            </a:r>
            <a:r>
              <a:rPr lang="cs-CZ" altLang="cs-CZ" dirty="0">
                <a:solidFill>
                  <a:srgbClr val="663300"/>
                </a:solidFill>
              </a:rPr>
              <a:t> XVI.-XVIII. </a:t>
            </a:r>
          </a:p>
          <a:p>
            <a:pPr eaLnBrk="1" hangingPunct="1"/>
            <a:r>
              <a:rPr lang="cs-CZ" altLang="cs-CZ" dirty="0" err="1">
                <a:solidFill>
                  <a:srgbClr val="663300"/>
                </a:solidFill>
              </a:rPr>
              <a:t>illustrantia</a:t>
            </a:r>
            <a:r>
              <a:rPr lang="cs-CZ" altLang="cs-CZ" dirty="0">
                <a:solidFill>
                  <a:srgbClr val="663300"/>
                </a:solidFill>
              </a:rPr>
              <a:t>; Ser. B/II) </a:t>
            </a:r>
          </a:p>
        </p:txBody>
      </p:sp>
    </p:spTree>
    <p:extLst>
      <p:ext uri="{BB962C8B-B14F-4D97-AF65-F5344CB8AC3E}">
        <p14:creationId xmlns:p14="http://schemas.microsoft.com/office/powerpoint/2010/main" val="2470804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Valdštejn_obál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306618" cy="470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5" descr="Valdštejn_portré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906" y="2498293"/>
            <a:ext cx="3330575" cy="402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6" descr="Valdštejn_kalendář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288" y="0"/>
            <a:ext cx="3429193" cy="2414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7" descr="Valdštejn_edi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932" y="0"/>
            <a:ext cx="4411506" cy="651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 Box 8"/>
          <p:cNvSpPr txBox="1">
            <a:spLocks noChangeArrowheads="1"/>
          </p:cNvSpPr>
          <p:nvPr/>
        </p:nvSpPr>
        <p:spPr bwMode="auto">
          <a:xfrm>
            <a:off x="0" y="4876944"/>
            <a:ext cx="3316288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>
                <a:solidFill>
                  <a:srgbClr val="663300"/>
                </a:solidFill>
              </a:rPr>
              <a:t>Marie </a:t>
            </a:r>
            <a:r>
              <a:rPr lang="cs-CZ" altLang="cs-CZ" b="1" dirty="0" err="1">
                <a:solidFill>
                  <a:srgbClr val="663300"/>
                </a:solidFill>
              </a:rPr>
              <a:t>Koldinská</a:t>
            </a:r>
            <a:r>
              <a:rPr lang="cs-CZ" altLang="cs-CZ" b="1" dirty="0">
                <a:solidFill>
                  <a:srgbClr val="663300"/>
                </a:solidFill>
              </a:rPr>
              <a:t> – Petr Maťa</a:t>
            </a:r>
            <a:r>
              <a:rPr lang="cs-CZ" altLang="cs-CZ" dirty="0">
                <a:solidFill>
                  <a:srgbClr val="663300"/>
                </a:solidFill>
              </a:rPr>
              <a:t> </a:t>
            </a:r>
          </a:p>
          <a:p>
            <a:pPr eaLnBrk="1" hangingPunct="1"/>
            <a:r>
              <a:rPr lang="cs-CZ" altLang="cs-CZ" dirty="0">
                <a:solidFill>
                  <a:srgbClr val="663300"/>
                </a:solidFill>
              </a:rPr>
              <a:t>(</a:t>
            </a:r>
            <a:r>
              <a:rPr lang="cs-CZ" altLang="cs-CZ" dirty="0" err="1">
                <a:solidFill>
                  <a:srgbClr val="663300"/>
                </a:solidFill>
              </a:rPr>
              <a:t>edd</a:t>
            </a:r>
            <a:r>
              <a:rPr lang="cs-CZ" altLang="cs-CZ" dirty="0">
                <a:solidFill>
                  <a:srgbClr val="663300"/>
                </a:solidFill>
              </a:rPr>
              <a:t>.), </a:t>
            </a:r>
            <a:r>
              <a:rPr lang="cs-CZ" altLang="cs-CZ" i="1" dirty="0">
                <a:solidFill>
                  <a:srgbClr val="663300"/>
                </a:solidFill>
              </a:rPr>
              <a:t>Deník rudolfinského </a:t>
            </a:r>
          </a:p>
          <a:p>
            <a:pPr eaLnBrk="1" hangingPunct="1"/>
            <a:r>
              <a:rPr lang="cs-CZ" altLang="cs-CZ" i="1" dirty="0">
                <a:solidFill>
                  <a:srgbClr val="663300"/>
                </a:solidFill>
              </a:rPr>
              <a:t>dvořana. Adam mladší </a:t>
            </a:r>
          </a:p>
          <a:p>
            <a:pPr eaLnBrk="1" hangingPunct="1"/>
            <a:r>
              <a:rPr lang="cs-CZ" altLang="cs-CZ" i="1" dirty="0">
                <a:solidFill>
                  <a:srgbClr val="663300"/>
                </a:solidFill>
              </a:rPr>
              <a:t>z Valdštejna 1602–1633</a:t>
            </a:r>
            <a:r>
              <a:rPr lang="cs-CZ" altLang="cs-CZ" dirty="0">
                <a:solidFill>
                  <a:srgbClr val="663300"/>
                </a:solidFill>
              </a:rPr>
              <a:t>, </a:t>
            </a:r>
          </a:p>
          <a:p>
            <a:pPr eaLnBrk="1" hangingPunct="1"/>
            <a:r>
              <a:rPr lang="cs-CZ" altLang="cs-CZ" dirty="0">
                <a:solidFill>
                  <a:srgbClr val="663300"/>
                </a:solidFill>
              </a:rPr>
              <a:t>Praha: Argo 1997, 459 s.</a:t>
            </a:r>
            <a:r>
              <a:rPr lang="cs-CZ" alt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7921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5" descr="Alžběta z Lisova_ukázka_pamět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051" y="142731"/>
            <a:ext cx="6905349" cy="4821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4" descr="Alžběta z Lisova_titu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17" y="142732"/>
            <a:ext cx="4987925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" descr="Alžběta z Lisova_ukázka_Stamm Beschreibu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242" y="1838543"/>
            <a:ext cx="7028757" cy="4868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7"/>
          <p:cNvSpPr txBox="1">
            <a:spLocks noChangeArrowheads="1"/>
          </p:cNvSpPr>
          <p:nvPr/>
        </p:nvSpPr>
        <p:spPr bwMode="auto">
          <a:xfrm>
            <a:off x="121517" y="4176569"/>
            <a:ext cx="36639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>
                <a:solidFill>
                  <a:srgbClr val="663300"/>
                </a:solidFill>
              </a:rPr>
              <a:t>Jana Ratajová</a:t>
            </a:r>
            <a:r>
              <a:rPr lang="cs-CZ" altLang="cs-CZ" dirty="0">
                <a:solidFill>
                  <a:srgbClr val="663300"/>
                </a:solidFill>
              </a:rPr>
              <a:t> (</a:t>
            </a:r>
            <a:r>
              <a:rPr lang="cs-CZ" altLang="cs-CZ" dirty="0" err="1">
                <a:solidFill>
                  <a:srgbClr val="663300"/>
                </a:solidFill>
              </a:rPr>
              <a:t>ed</a:t>
            </a:r>
            <a:r>
              <a:rPr lang="cs-CZ" altLang="cs-CZ" dirty="0">
                <a:solidFill>
                  <a:srgbClr val="663300"/>
                </a:solidFill>
              </a:rPr>
              <a:t>.), </a:t>
            </a:r>
            <a:r>
              <a:rPr lang="cs-CZ" altLang="cs-CZ" i="1" dirty="0">
                <a:solidFill>
                  <a:srgbClr val="663300"/>
                </a:solidFill>
              </a:rPr>
              <a:t>Rodinné </a:t>
            </a:r>
          </a:p>
          <a:p>
            <a:pPr eaLnBrk="1" hangingPunct="1"/>
            <a:r>
              <a:rPr lang="cs-CZ" altLang="cs-CZ" i="1" dirty="0">
                <a:solidFill>
                  <a:srgbClr val="663300"/>
                </a:solidFill>
              </a:rPr>
              <a:t>paměti. Alžběta Lidmila z Lisova</a:t>
            </a:r>
            <a:r>
              <a:rPr lang="cs-CZ" altLang="cs-CZ" dirty="0">
                <a:solidFill>
                  <a:srgbClr val="663300"/>
                </a:solidFill>
              </a:rPr>
              <a:t>, </a:t>
            </a:r>
          </a:p>
          <a:p>
            <a:pPr eaLnBrk="1" hangingPunct="1"/>
            <a:r>
              <a:rPr lang="cs-CZ" altLang="cs-CZ" dirty="0">
                <a:solidFill>
                  <a:srgbClr val="663300"/>
                </a:solidFill>
              </a:rPr>
              <a:t>Dolní Břežany: </a:t>
            </a:r>
            <a:r>
              <a:rPr lang="cs-CZ" altLang="cs-CZ" dirty="0" err="1">
                <a:solidFill>
                  <a:srgbClr val="663300"/>
                </a:solidFill>
              </a:rPr>
              <a:t>Scriptorium</a:t>
            </a:r>
            <a:r>
              <a:rPr lang="cs-CZ" altLang="cs-CZ" dirty="0">
                <a:solidFill>
                  <a:srgbClr val="663300"/>
                </a:solidFill>
              </a:rPr>
              <a:t>, 2002, </a:t>
            </a:r>
          </a:p>
          <a:p>
            <a:pPr eaLnBrk="1" hangingPunct="1"/>
            <a:r>
              <a:rPr lang="cs-CZ" altLang="cs-CZ" dirty="0">
                <a:solidFill>
                  <a:srgbClr val="663300"/>
                </a:solidFill>
              </a:rPr>
              <a:t>190 s. (= Manu propria; sv. 1)</a:t>
            </a:r>
            <a:r>
              <a:rPr lang="cs-CZ" alt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03939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Schwarzenberg_portré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040" y="0"/>
            <a:ext cx="2400949" cy="3689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7" descr="Schwarzenberg_ed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216" y="90488"/>
            <a:ext cx="4419784" cy="6649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4" descr="Schwarzenberg_obál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67204" cy="432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 Box 8"/>
          <p:cNvSpPr txBox="1">
            <a:spLocks noChangeArrowheads="1"/>
          </p:cNvSpPr>
          <p:nvPr/>
        </p:nvSpPr>
        <p:spPr bwMode="auto">
          <a:xfrm>
            <a:off x="0" y="4513262"/>
            <a:ext cx="568325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>
                <a:solidFill>
                  <a:srgbClr val="663300"/>
                </a:solidFill>
              </a:rPr>
              <a:t>Rostislav Smíšek</a:t>
            </a:r>
            <a:r>
              <a:rPr lang="cs-CZ" altLang="cs-CZ" dirty="0">
                <a:solidFill>
                  <a:srgbClr val="663300"/>
                </a:solidFill>
              </a:rPr>
              <a:t> (</a:t>
            </a:r>
            <a:r>
              <a:rPr lang="cs-CZ" altLang="cs-CZ" dirty="0" err="1">
                <a:solidFill>
                  <a:srgbClr val="663300"/>
                </a:solidFill>
              </a:rPr>
              <a:t>ed</a:t>
            </a:r>
            <a:r>
              <a:rPr lang="cs-CZ" altLang="cs-CZ" dirty="0">
                <a:solidFill>
                  <a:srgbClr val="663300"/>
                </a:solidFill>
              </a:rPr>
              <a:t>.), </a:t>
            </a:r>
            <a:r>
              <a:rPr lang="cs-CZ" altLang="cs-CZ" i="1" dirty="0" err="1">
                <a:solidFill>
                  <a:srgbClr val="663300"/>
                </a:solidFill>
              </a:rPr>
              <a:t>Das</a:t>
            </a:r>
            <a:r>
              <a:rPr lang="cs-CZ" altLang="cs-CZ" i="1" dirty="0">
                <a:solidFill>
                  <a:srgbClr val="663300"/>
                </a:solidFill>
              </a:rPr>
              <a:t> </a:t>
            </a:r>
            <a:r>
              <a:rPr lang="cs-CZ" altLang="cs-CZ" i="1" dirty="0" err="1">
                <a:solidFill>
                  <a:srgbClr val="663300"/>
                </a:solidFill>
              </a:rPr>
              <a:t>Tagebuch</a:t>
            </a:r>
            <a:r>
              <a:rPr lang="cs-CZ" altLang="cs-CZ" i="1" dirty="0">
                <a:solidFill>
                  <a:srgbClr val="663300"/>
                </a:solidFill>
              </a:rPr>
              <a:t> </a:t>
            </a:r>
            <a:r>
              <a:rPr lang="cs-CZ" altLang="cs-CZ" i="1" dirty="0" err="1">
                <a:solidFill>
                  <a:srgbClr val="663300"/>
                </a:solidFill>
              </a:rPr>
              <a:t>Ferdinands</a:t>
            </a:r>
            <a:r>
              <a:rPr lang="cs-CZ" altLang="cs-CZ" i="1" dirty="0">
                <a:solidFill>
                  <a:srgbClr val="663300"/>
                </a:solidFill>
              </a:rPr>
              <a:t> </a:t>
            </a:r>
          </a:p>
          <a:p>
            <a:pPr eaLnBrk="1" hangingPunct="1"/>
            <a:r>
              <a:rPr lang="cs-CZ" altLang="cs-CZ" i="1" dirty="0" err="1">
                <a:solidFill>
                  <a:srgbClr val="663300"/>
                </a:solidFill>
              </a:rPr>
              <a:t>zu</a:t>
            </a:r>
            <a:r>
              <a:rPr lang="cs-CZ" altLang="cs-CZ" i="1" dirty="0">
                <a:solidFill>
                  <a:srgbClr val="663300"/>
                </a:solidFill>
              </a:rPr>
              <a:t> Schwarzenberg </a:t>
            </a:r>
            <a:r>
              <a:rPr lang="cs-CZ" altLang="cs-CZ" i="1" dirty="0" err="1">
                <a:solidFill>
                  <a:srgbClr val="663300"/>
                </a:solidFill>
              </a:rPr>
              <a:t>aus</a:t>
            </a:r>
            <a:r>
              <a:rPr lang="cs-CZ" altLang="cs-CZ" i="1" dirty="0">
                <a:solidFill>
                  <a:srgbClr val="663300"/>
                </a:solidFill>
              </a:rPr>
              <a:t> den </a:t>
            </a:r>
            <a:r>
              <a:rPr lang="cs-CZ" altLang="cs-CZ" i="1" dirty="0" err="1">
                <a:solidFill>
                  <a:srgbClr val="663300"/>
                </a:solidFill>
              </a:rPr>
              <a:t>Jahren</a:t>
            </a:r>
            <a:r>
              <a:rPr lang="cs-CZ" altLang="cs-CZ" i="1" dirty="0">
                <a:solidFill>
                  <a:srgbClr val="663300"/>
                </a:solidFill>
              </a:rPr>
              <a:t> 1686-1688 </a:t>
            </a:r>
          </a:p>
          <a:p>
            <a:pPr eaLnBrk="1" hangingPunct="1"/>
            <a:r>
              <a:rPr lang="cs-CZ" altLang="cs-CZ" i="1" dirty="0" err="1">
                <a:solidFill>
                  <a:srgbClr val="663300"/>
                </a:solidFill>
              </a:rPr>
              <a:t>und</a:t>
            </a:r>
            <a:r>
              <a:rPr lang="cs-CZ" altLang="cs-CZ" i="1" dirty="0">
                <a:solidFill>
                  <a:srgbClr val="663300"/>
                </a:solidFill>
              </a:rPr>
              <a:t> 1696-1697: </a:t>
            </a:r>
            <a:r>
              <a:rPr lang="cs-CZ" altLang="cs-CZ" i="1" dirty="0" err="1">
                <a:solidFill>
                  <a:srgbClr val="663300"/>
                </a:solidFill>
              </a:rPr>
              <a:t>eine</a:t>
            </a:r>
            <a:r>
              <a:rPr lang="cs-CZ" altLang="cs-CZ" i="1" dirty="0">
                <a:solidFill>
                  <a:srgbClr val="663300"/>
                </a:solidFill>
              </a:rPr>
              <a:t> </a:t>
            </a:r>
            <a:r>
              <a:rPr lang="cs-CZ" altLang="cs-CZ" i="1" dirty="0" err="1">
                <a:solidFill>
                  <a:srgbClr val="663300"/>
                </a:solidFill>
              </a:rPr>
              <a:t>vollständige</a:t>
            </a:r>
            <a:r>
              <a:rPr lang="cs-CZ" altLang="cs-CZ" i="1" dirty="0">
                <a:solidFill>
                  <a:srgbClr val="663300"/>
                </a:solidFill>
              </a:rPr>
              <a:t> </a:t>
            </a:r>
            <a:r>
              <a:rPr lang="cs-CZ" altLang="cs-CZ" i="1" dirty="0" err="1">
                <a:solidFill>
                  <a:srgbClr val="663300"/>
                </a:solidFill>
              </a:rPr>
              <a:t>kritische</a:t>
            </a:r>
            <a:r>
              <a:rPr lang="cs-CZ" altLang="cs-CZ" i="1" dirty="0">
                <a:solidFill>
                  <a:srgbClr val="663300"/>
                </a:solidFill>
              </a:rPr>
              <a:t> </a:t>
            </a:r>
            <a:r>
              <a:rPr lang="cs-CZ" altLang="cs-CZ" i="1" dirty="0" err="1">
                <a:solidFill>
                  <a:srgbClr val="663300"/>
                </a:solidFill>
              </a:rPr>
              <a:t>Edition</a:t>
            </a:r>
            <a:r>
              <a:rPr lang="cs-CZ" altLang="cs-CZ" dirty="0">
                <a:solidFill>
                  <a:srgbClr val="663300"/>
                </a:solidFill>
              </a:rPr>
              <a:t>. </a:t>
            </a:r>
          </a:p>
          <a:p>
            <a:pPr eaLnBrk="1" hangingPunct="1"/>
            <a:r>
              <a:rPr lang="cs-CZ" altLang="cs-CZ" dirty="0">
                <a:solidFill>
                  <a:srgbClr val="663300"/>
                </a:solidFill>
              </a:rPr>
              <a:t>České Budějovice: Jihočeská univerzita, 2015, 664 s. </a:t>
            </a:r>
          </a:p>
          <a:p>
            <a:pPr eaLnBrk="1" hangingPunct="1"/>
            <a:r>
              <a:rPr lang="cs-CZ" altLang="cs-CZ" dirty="0">
                <a:solidFill>
                  <a:srgbClr val="663300"/>
                </a:solidFill>
              </a:rPr>
              <a:t>( = </a:t>
            </a:r>
            <a:r>
              <a:rPr lang="cs-CZ" altLang="cs-CZ" dirty="0" err="1">
                <a:solidFill>
                  <a:srgbClr val="663300"/>
                </a:solidFill>
              </a:rPr>
              <a:t>Documenta</a:t>
            </a:r>
            <a:r>
              <a:rPr lang="cs-CZ" altLang="cs-CZ" dirty="0">
                <a:solidFill>
                  <a:srgbClr val="663300"/>
                </a:solidFill>
              </a:rPr>
              <a:t> res </a:t>
            </a:r>
            <a:r>
              <a:rPr lang="cs-CZ" altLang="cs-CZ" dirty="0" err="1">
                <a:solidFill>
                  <a:srgbClr val="663300"/>
                </a:solidFill>
              </a:rPr>
              <a:t>gestas</a:t>
            </a:r>
            <a:r>
              <a:rPr lang="cs-CZ" altLang="cs-CZ" dirty="0">
                <a:solidFill>
                  <a:srgbClr val="663300"/>
                </a:solidFill>
              </a:rPr>
              <a:t> </a:t>
            </a:r>
            <a:r>
              <a:rPr lang="cs-CZ" altLang="cs-CZ" dirty="0" err="1">
                <a:solidFill>
                  <a:srgbClr val="663300"/>
                </a:solidFill>
              </a:rPr>
              <a:t>Bohemicas</a:t>
            </a:r>
            <a:r>
              <a:rPr lang="cs-CZ" altLang="cs-CZ" dirty="0">
                <a:solidFill>
                  <a:srgbClr val="663300"/>
                </a:solidFill>
              </a:rPr>
              <a:t> </a:t>
            </a:r>
            <a:r>
              <a:rPr lang="cs-CZ" altLang="cs-CZ" dirty="0" err="1">
                <a:solidFill>
                  <a:srgbClr val="663300"/>
                </a:solidFill>
              </a:rPr>
              <a:t>saeculorum</a:t>
            </a:r>
            <a:r>
              <a:rPr lang="cs-CZ" altLang="cs-CZ" dirty="0">
                <a:solidFill>
                  <a:srgbClr val="663300"/>
                </a:solidFill>
              </a:rPr>
              <a:t> </a:t>
            </a:r>
          </a:p>
          <a:p>
            <a:pPr eaLnBrk="1" hangingPunct="1"/>
            <a:r>
              <a:rPr lang="cs-CZ" altLang="cs-CZ" dirty="0">
                <a:solidFill>
                  <a:srgbClr val="663300"/>
                </a:solidFill>
              </a:rPr>
              <a:t>XVI.-XVIII. </a:t>
            </a:r>
            <a:r>
              <a:rPr lang="cs-CZ" altLang="cs-CZ" dirty="0" err="1">
                <a:solidFill>
                  <a:srgbClr val="663300"/>
                </a:solidFill>
              </a:rPr>
              <a:t>illustrantia</a:t>
            </a:r>
            <a:r>
              <a:rPr lang="cs-CZ" altLang="cs-CZ" dirty="0">
                <a:solidFill>
                  <a:srgbClr val="663300"/>
                </a:solidFill>
              </a:rPr>
              <a:t>; Ser. B/V)</a:t>
            </a:r>
          </a:p>
        </p:txBody>
      </p:sp>
      <p:pic>
        <p:nvPicPr>
          <p:cNvPr id="14339" name="Picture 6" descr="Schwarzenberg_ori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497" y="46183"/>
            <a:ext cx="4884443" cy="6693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477939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1018</Words>
  <Application>Microsoft Office PowerPoint</Application>
  <PresentationFormat>Širokoúhlá obrazovka</PresentationFormat>
  <Paragraphs>147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Motiv Office</vt:lpstr>
      <vt:lpstr>Ego-dokumenty III.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Ego-dokumenty III. Deníky a paměti Cestovní deníky a prameny  k dějinám cestování</dc:title>
  <dc:creator>FF UK</dc:creator>
  <cp:lastModifiedBy>Zdeněk Hojda</cp:lastModifiedBy>
  <cp:revision>16</cp:revision>
  <dcterms:created xsi:type="dcterms:W3CDTF">2021-03-03T10:22:12Z</dcterms:created>
  <dcterms:modified xsi:type="dcterms:W3CDTF">2022-05-27T08:49:58Z</dcterms:modified>
</cp:coreProperties>
</file>