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3" r:id="rId5"/>
    <p:sldId id="259" r:id="rId6"/>
    <p:sldId id="260" r:id="rId7"/>
    <p:sldId id="258" r:id="rId8"/>
    <p:sldId id="262" r:id="rId9"/>
    <p:sldId id="265" r:id="rId10"/>
    <p:sldId id="274" r:id="rId11"/>
    <p:sldId id="266" r:id="rId12"/>
    <p:sldId id="275" r:id="rId13"/>
    <p:sldId id="267" r:id="rId14"/>
    <p:sldId id="276" r:id="rId15"/>
    <p:sldId id="268" r:id="rId16"/>
    <p:sldId id="277" r:id="rId17"/>
    <p:sldId id="278" r:id="rId18"/>
    <p:sldId id="269" r:id="rId19"/>
    <p:sldId id="279" r:id="rId20"/>
    <p:sldId id="283" r:id="rId21"/>
    <p:sldId id="270" r:id="rId22"/>
    <p:sldId id="280" r:id="rId23"/>
    <p:sldId id="284" r:id="rId24"/>
    <p:sldId id="271" r:id="rId25"/>
    <p:sldId id="272" r:id="rId26"/>
    <p:sldId id="273" r:id="rId27"/>
    <p:sldId id="281" r:id="rId28"/>
    <p:sldId id="282"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06.11.2017</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6974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06.11.2017</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07057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06.11.2017</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461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06.11.2017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161557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06.11.2017</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8851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06.11.2017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139890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06.11.2017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389976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06.11.2017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66524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06.11.2017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9678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06.11.2017</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2583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06.11.2017</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88949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06.11.2017</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31369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5EC1D4A-A796-47C3-A63E-CE236FB377E2}" type="datetimeFigureOut">
              <a:rPr lang="cs-CZ" smtClean="0"/>
              <a:t>06.11.2017</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54860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06.11.2017</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21393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06.11.2017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05225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06.11.2017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0221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5EC1D4A-A796-47C3-A63E-CE236FB377E2}" type="datetimeFigureOut">
              <a:rPr lang="cs-CZ" smtClean="0"/>
              <a:t>06.11.2017</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476945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l.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00019F-35A7-4C52-B13F-2410BA0615DA}"/>
              </a:ext>
            </a:extLst>
          </p:cNvPr>
          <p:cNvSpPr>
            <a:spLocks noGrp="1"/>
          </p:cNvSpPr>
          <p:nvPr>
            <p:ph type="ctrTitle"/>
          </p:nvPr>
        </p:nvSpPr>
        <p:spPr/>
        <p:txBody>
          <a:bodyPr/>
          <a:lstStyle/>
          <a:p>
            <a:r>
              <a:rPr lang="cs-CZ" dirty="0"/>
              <a:t>Zlatý věk kronik</a:t>
            </a:r>
            <a:endParaRPr lang="en-GB" dirty="0"/>
          </a:p>
        </p:txBody>
      </p:sp>
      <p:sp>
        <p:nvSpPr>
          <p:cNvPr id="3" name="Podnadpis 2">
            <a:extLst>
              <a:ext uri="{FF2B5EF4-FFF2-40B4-BE49-F238E27FC236}">
                <a16:creationId xmlns:a16="http://schemas.microsoft.com/office/drawing/2014/main" id="{42021608-CD11-48A2-9998-77F61D40CBD7}"/>
              </a:ext>
            </a:extLst>
          </p:cNvPr>
          <p:cNvSpPr>
            <a:spLocks noGrp="1"/>
          </p:cNvSpPr>
          <p:nvPr>
            <p:ph type="subTitle" idx="1"/>
          </p:nvPr>
        </p:nvSpPr>
        <p:spPr/>
        <p:txBody>
          <a:bodyPr/>
          <a:lstStyle/>
          <a:p>
            <a:r>
              <a:rPr lang="cs-CZ" dirty="0" err="1"/>
              <a:t>Anjouovské</a:t>
            </a:r>
            <a:r>
              <a:rPr lang="cs-CZ" dirty="0"/>
              <a:t> impérium v textech současníků </a:t>
            </a:r>
            <a:endParaRPr lang="en-GB" dirty="0"/>
          </a:p>
        </p:txBody>
      </p:sp>
    </p:spTree>
    <p:extLst>
      <p:ext uri="{BB962C8B-B14F-4D97-AF65-F5344CB8AC3E}">
        <p14:creationId xmlns:p14="http://schemas.microsoft.com/office/powerpoint/2010/main" val="176952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9/92/William.of.malmesbury.arp.jpg/320px-William.of.malmesbury.arp.jpg">
            <a:extLst>
              <a:ext uri="{FF2B5EF4-FFF2-40B4-BE49-F238E27FC236}">
                <a16:creationId xmlns:a16="http://schemas.microsoft.com/office/drawing/2014/main" id="{DC7709D6-1B3A-49A7-B4FE-3E2B9497C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96" y="0"/>
            <a:ext cx="2533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6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9C2908-7B54-4C4E-8428-0661B28F9B74}"/>
              </a:ext>
            </a:extLst>
          </p:cNvPr>
          <p:cNvSpPr>
            <a:spLocks noGrp="1"/>
          </p:cNvSpPr>
          <p:nvPr>
            <p:ph type="title"/>
          </p:nvPr>
        </p:nvSpPr>
        <p:spPr/>
        <p:txBody>
          <a:bodyPr/>
          <a:lstStyle/>
          <a:p>
            <a:r>
              <a:rPr lang="cs-CZ" dirty="0"/>
              <a:t>Gesta </a:t>
            </a:r>
            <a:r>
              <a:rPr lang="cs-CZ" dirty="0" err="1"/>
              <a:t>Normanorum</a:t>
            </a:r>
            <a:r>
              <a:rPr lang="cs-CZ" dirty="0"/>
              <a:t> </a:t>
            </a:r>
            <a:r>
              <a:rPr lang="cs-CZ" dirty="0" err="1"/>
              <a:t>Ducum</a:t>
            </a:r>
            <a:endParaRPr lang="en-GB" dirty="0"/>
          </a:p>
        </p:txBody>
      </p:sp>
      <p:sp>
        <p:nvSpPr>
          <p:cNvPr id="3" name="Zástupný symbol pro text 2">
            <a:extLst>
              <a:ext uri="{FF2B5EF4-FFF2-40B4-BE49-F238E27FC236}">
                <a16:creationId xmlns:a16="http://schemas.microsoft.com/office/drawing/2014/main" id="{4BB3B119-72A9-4851-AF82-A0104734C9F1}"/>
              </a:ext>
            </a:extLst>
          </p:cNvPr>
          <p:cNvSpPr>
            <a:spLocks noGrp="1"/>
          </p:cNvSpPr>
          <p:nvPr>
            <p:ph type="body" idx="1"/>
          </p:nvPr>
        </p:nvSpPr>
        <p:spPr/>
        <p:txBody>
          <a:bodyPr/>
          <a:lstStyle/>
          <a:p>
            <a:r>
              <a:rPr lang="cs-CZ" b="1" dirty="0"/>
              <a:t>Vilém z </a:t>
            </a:r>
            <a:r>
              <a:rPr lang="cs-CZ" b="1" dirty="0" err="1"/>
              <a:t>Jumieges</a:t>
            </a:r>
            <a:endParaRPr lang="en-GB" b="1" dirty="0"/>
          </a:p>
        </p:txBody>
      </p:sp>
      <p:sp>
        <p:nvSpPr>
          <p:cNvPr id="4" name="Zástupný symbol pro obsah 3">
            <a:extLst>
              <a:ext uri="{FF2B5EF4-FFF2-40B4-BE49-F238E27FC236}">
                <a16:creationId xmlns:a16="http://schemas.microsoft.com/office/drawing/2014/main" id="{F8FD78B6-8FB5-4A3A-857B-47F44504E7B0}"/>
              </a:ext>
            </a:extLst>
          </p:cNvPr>
          <p:cNvSpPr>
            <a:spLocks noGrp="1"/>
          </p:cNvSpPr>
          <p:nvPr>
            <p:ph sz="half" idx="2"/>
          </p:nvPr>
        </p:nvSpPr>
        <p:spPr/>
        <p:txBody>
          <a:bodyPr>
            <a:normAutofit fontScale="85000" lnSpcReduction="20000"/>
          </a:bodyPr>
          <a:lstStyle/>
          <a:p>
            <a:r>
              <a:rPr lang="cs-CZ" dirty="0"/>
              <a:t>Benediktinský mnich v opatství </a:t>
            </a:r>
            <a:r>
              <a:rPr lang="cs-CZ" dirty="0" err="1"/>
              <a:t>Jumieges</a:t>
            </a:r>
            <a:r>
              <a:rPr lang="cs-CZ" dirty="0"/>
              <a:t> v Normandii </a:t>
            </a:r>
          </a:p>
          <a:p>
            <a:r>
              <a:rPr lang="cs-CZ" i="1" dirty="0"/>
              <a:t>Gesta </a:t>
            </a:r>
            <a:r>
              <a:rPr lang="cs-CZ" i="1" dirty="0" err="1"/>
              <a:t>Normannorum</a:t>
            </a:r>
            <a:r>
              <a:rPr lang="cs-CZ" i="1" dirty="0"/>
              <a:t> </a:t>
            </a:r>
            <a:r>
              <a:rPr lang="cs-CZ" i="1" dirty="0" err="1"/>
              <a:t>Ducum</a:t>
            </a:r>
            <a:r>
              <a:rPr lang="cs-CZ" i="1" dirty="0"/>
              <a:t> </a:t>
            </a:r>
          </a:p>
          <a:p>
            <a:r>
              <a:rPr lang="cs-CZ" dirty="0"/>
              <a:t>Navazuje na dílo </a:t>
            </a:r>
            <a:r>
              <a:rPr lang="cs-CZ" dirty="0" err="1"/>
              <a:t>Dudona</a:t>
            </a:r>
            <a:r>
              <a:rPr lang="cs-CZ" dirty="0"/>
              <a:t> ze St. Quentin (</a:t>
            </a:r>
            <a:r>
              <a:rPr lang="cs-CZ" i="1" dirty="0"/>
              <a:t>De </a:t>
            </a:r>
            <a:r>
              <a:rPr lang="cs-CZ" i="1" dirty="0" err="1"/>
              <a:t>Moribus</a:t>
            </a:r>
            <a:r>
              <a:rPr lang="cs-CZ" i="1" dirty="0"/>
              <a:t> et </a:t>
            </a:r>
            <a:r>
              <a:rPr lang="cs-CZ" i="1" dirty="0" err="1"/>
              <a:t>Actis</a:t>
            </a:r>
            <a:r>
              <a:rPr lang="cs-CZ" i="1" dirty="0"/>
              <a:t> </a:t>
            </a:r>
            <a:r>
              <a:rPr lang="cs-CZ" i="1" dirty="0" err="1"/>
              <a:t>Primorum</a:t>
            </a:r>
            <a:r>
              <a:rPr lang="cs-CZ" i="1" dirty="0"/>
              <a:t> </a:t>
            </a:r>
            <a:r>
              <a:rPr lang="cs-CZ" i="1" dirty="0" err="1"/>
              <a:t>Normanniae</a:t>
            </a:r>
            <a:r>
              <a:rPr lang="cs-CZ" i="1" dirty="0"/>
              <a:t> </a:t>
            </a:r>
            <a:r>
              <a:rPr lang="cs-CZ" i="1" dirty="0" err="1"/>
              <a:t>Ducum</a:t>
            </a:r>
            <a:r>
              <a:rPr lang="cs-CZ" i="1" dirty="0"/>
              <a:t>)</a:t>
            </a:r>
          </a:p>
          <a:p>
            <a:r>
              <a:rPr lang="cs-CZ" dirty="0"/>
              <a:t>První část </a:t>
            </a:r>
            <a:r>
              <a:rPr lang="cs-CZ" i="1" dirty="0"/>
              <a:t>Gest </a:t>
            </a:r>
            <a:r>
              <a:rPr lang="cs-CZ" dirty="0"/>
              <a:t>dokončena kolem 1060</a:t>
            </a:r>
          </a:p>
          <a:p>
            <a:r>
              <a:rPr lang="cs-CZ" dirty="0"/>
              <a:t>Popis tažení Viléma Dobyvatele a okolnosti jeho nástupu na trůn – přidána po roce 1066, pravděpodobně v roce 1070  </a:t>
            </a:r>
          </a:p>
          <a:p>
            <a:r>
              <a:rPr lang="cs-CZ" dirty="0"/>
              <a:t>Přízvisko </a:t>
            </a:r>
            <a:r>
              <a:rPr lang="cs-CZ" i="1" dirty="0" err="1"/>
              <a:t>Calculus</a:t>
            </a:r>
            <a:r>
              <a:rPr lang="cs-CZ" i="1" dirty="0"/>
              <a:t> </a:t>
            </a:r>
            <a:r>
              <a:rPr lang="cs-CZ" dirty="0"/>
              <a:t>– podle </a:t>
            </a:r>
            <a:r>
              <a:rPr lang="cs-CZ" dirty="0" err="1"/>
              <a:t>Orderica</a:t>
            </a:r>
            <a:r>
              <a:rPr lang="cs-CZ" dirty="0"/>
              <a:t> </a:t>
            </a:r>
            <a:r>
              <a:rPr lang="cs-CZ" dirty="0" err="1"/>
              <a:t>Vitalise</a:t>
            </a:r>
            <a:r>
              <a:rPr lang="cs-CZ" dirty="0"/>
              <a:t> </a:t>
            </a:r>
          </a:p>
          <a:p>
            <a:endParaRPr lang="en-GB" dirty="0"/>
          </a:p>
        </p:txBody>
      </p:sp>
      <p:sp>
        <p:nvSpPr>
          <p:cNvPr id="5" name="Zástupný symbol pro text 4">
            <a:extLst>
              <a:ext uri="{FF2B5EF4-FFF2-40B4-BE49-F238E27FC236}">
                <a16:creationId xmlns:a16="http://schemas.microsoft.com/office/drawing/2014/main" id="{89293B60-B8A6-4796-9E2A-4DDB871A8A6F}"/>
              </a:ext>
            </a:extLst>
          </p:cNvPr>
          <p:cNvSpPr>
            <a:spLocks noGrp="1"/>
          </p:cNvSpPr>
          <p:nvPr>
            <p:ph type="body" sz="quarter" idx="3"/>
          </p:nvPr>
        </p:nvSpPr>
        <p:spPr/>
        <p:txBody>
          <a:bodyPr/>
          <a:lstStyle/>
          <a:p>
            <a:r>
              <a:rPr lang="cs-CZ" b="1" dirty="0"/>
              <a:t>Robert z </a:t>
            </a:r>
            <a:r>
              <a:rPr lang="cs-CZ" b="1" dirty="0" err="1"/>
              <a:t>Torigni</a:t>
            </a:r>
            <a:endParaRPr lang="en-GB" b="1" dirty="0"/>
          </a:p>
        </p:txBody>
      </p:sp>
      <p:sp>
        <p:nvSpPr>
          <p:cNvPr id="6" name="Zástupný symbol pro obsah 5">
            <a:extLst>
              <a:ext uri="{FF2B5EF4-FFF2-40B4-BE49-F238E27FC236}">
                <a16:creationId xmlns:a16="http://schemas.microsoft.com/office/drawing/2014/main" id="{A64AA745-D265-4A13-80A0-287FA63C1CFF}"/>
              </a:ext>
            </a:extLst>
          </p:cNvPr>
          <p:cNvSpPr>
            <a:spLocks noGrp="1"/>
          </p:cNvSpPr>
          <p:nvPr>
            <p:ph sz="quarter" idx="4"/>
          </p:nvPr>
        </p:nvSpPr>
        <p:spPr/>
        <p:txBody>
          <a:bodyPr>
            <a:normAutofit fontScale="85000" lnSpcReduction="10000"/>
          </a:bodyPr>
          <a:lstStyle/>
          <a:p>
            <a:r>
              <a:rPr lang="cs-CZ" dirty="0"/>
              <a:t>Pocházel z Normandie </a:t>
            </a:r>
          </a:p>
          <a:p>
            <a:r>
              <a:rPr lang="cs-CZ" dirty="0"/>
              <a:t>Převor v opatství </a:t>
            </a:r>
            <a:r>
              <a:rPr lang="cs-CZ" dirty="0" err="1"/>
              <a:t>Bec</a:t>
            </a:r>
            <a:r>
              <a:rPr lang="cs-CZ" dirty="0"/>
              <a:t> a opat </a:t>
            </a:r>
            <a:r>
              <a:rPr lang="cs-CZ" dirty="0" err="1"/>
              <a:t>Mont</a:t>
            </a:r>
            <a:r>
              <a:rPr lang="cs-CZ" dirty="0"/>
              <a:t> St. Michel (1154 – 1186)</a:t>
            </a:r>
          </a:p>
          <a:p>
            <a:r>
              <a:rPr lang="cs-CZ" dirty="0"/>
              <a:t>Pokračovatel </a:t>
            </a:r>
            <a:r>
              <a:rPr lang="cs-CZ" i="1" dirty="0"/>
              <a:t>Gesta </a:t>
            </a:r>
            <a:r>
              <a:rPr lang="cs-CZ" i="1" dirty="0" err="1"/>
              <a:t>Normannorum</a:t>
            </a:r>
            <a:r>
              <a:rPr lang="cs-CZ" i="1" dirty="0"/>
              <a:t> </a:t>
            </a:r>
            <a:r>
              <a:rPr lang="cs-CZ" i="1" dirty="0" err="1"/>
              <a:t>Ducum</a:t>
            </a:r>
            <a:r>
              <a:rPr lang="cs-CZ" i="1" dirty="0"/>
              <a:t> </a:t>
            </a:r>
            <a:r>
              <a:rPr lang="cs-CZ" dirty="0"/>
              <a:t>(do r. 1138)</a:t>
            </a:r>
          </a:p>
          <a:p>
            <a:r>
              <a:rPr lang="cs-CZ" dirty="0"/>
              <a:t>Pokračovatel světové kroniky </a:t>
            </a:r>
            <a:r>
              <a:rPr lang="cs-CZ" dirty="0" err="1"/>
              <a:t>Sigeberta</a:t>
            </a:r>
            <a:r>
              <a:rPr lang="cs-CZ" dirty="0"/>
              <a:t> z </a:t>
            </a:r>
            <a:r>
              <a:rPr lang="cs-CZ" dirty="0" err="1"/>
              <a:t>Gembloux</a:t>
            </a:r>
            <a:r>
              <a:rPr lang="cs-CZ" dirty="0"/>
              <a:t> (léta 1112 – 1186) – </a:t>
            </a:r>
            <a:r>
              <a:rPr lang="cs-CZ" i="1" dirty="0"/>
              <a:t>Roberti </a:t>
            </a:r>
            <a:r>
              <a:rPr lang="cs-CZ" i="1" dirty="0" err="1"/>
              <a:t>Accessiones</a:t>
            </a:r>
            <a:r>
              <a:rPr lang="cs-CZ" i="1" dirty="0"/>
              <a:t> ad </a:t>
            </a:r>
            <a:r>
              <a:rPr lang="cs-CZ" i="1" dirty="0" err="1"/>
              <a:t>Sigibertum</a:t>
            </a:r>
            <a:r>
              <a:rPr lang="cs-CZ" i="1" dirty="0"/>
              <a:t> </a:t>
            </a:r>
            <a:endParaRPr lang="cs-CZ" dirty="0"/>
          </a:p>
          <a:p>
            <a:r>
              <a:rPr lang="cs-CZ" dirty="0"/>
              <a:t>dobré vztahy s Jindřichem II. a </a:t>
            </a:r>
            <a:r>
              <a:rPr lang="cs-CZ" dirty="0" err="1"/>
              <a:t>anjouovskou</a:t>
            </a:r>
            <a:r>
              <a:rPr lang="cs-CZ" dirty="0"/>
              <a:t> dynastií </a:t>
            </a:r>
          </a:p>
          <a:p>
            <a:r>
              <a:rPr lang="cs-CZ" dirty="0"/>
              <a:t>Význam jeho kroniky především pro vládu Jindřicha I. a Jindřicha II. </a:t>
            </a:r>
          </a:p>
          <a:p>
            <a:endParaRPr lang="en-GB" dirty="0"/>
          </a:p>
        </p:txBody>
      </p:sp>
    </p:spTree>
    <p:extLst>
      <p:ext uri="{BB962C8B-B14F-4D97-AF65-F5344CB8AC3E}">
        <p14:creationId xmlns:p14="http://schemas.microsoft.com/office/powerpoint/2010/main" val="73795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scription de cette image, également commentée ci-après">
            <a:extLst>
              <a:ext uri="{FF2B5EF4-FFF2-40B4-BE49-F238E27FC236}">
                <a16:creationId xmlns:a16="http://schemas.microsoft.com/office/drawing/2014/main" id="{1A0A30DB-0E67-4E2A-80E3-0D79B2780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908720"/>
            <a:ext cx="4356652" cy="45930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upload.wikimedia.org/wikipedia/commons/thumb/d/d8/200506_-_Mont_Saint-Michel_02.JPG/800px-200506_-_Mont_Saint-Michel_02.JPG">
            <a:extLst>
              <a:ext uri="{FF2B5EF4-FFF2-40B4-BE49-F238E27FC236}">
                <a16:creationId xmlns:a16="http://schemas.microsoft.com/office/drawing/2014/main" id="{A7306F84-D413-4651-933C-46E2ACEDA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765" y="984411"/>
            <a:ext cx="5922235" cy="444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92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E431EC-3633-468E-991F-748F1FF08948}"/>
              </a:ext>
            </a:extLst>
          </p:cNvPr>
          <p:cNvSpPr>
            <a:spLocks noGrp="1"/>
          </p:cNvSpPr>
          <p:nvPr>
            <p:ph type="title"/>
          </p:nvPr>
        </p:nvSpPr>
        <p:spPr/>
        <p:txBody>
          <a:bodyPr/>
          <a:lstStyle/>
          <a:p>
            <a:r>
              <a:rPr lang="cs-CZ" dirty="0"/>
              <a:t>Autoři z mnišských řádů</a:t>
            </a:r>
            <a:endParaRPr lang="en-GB" dirty="0"/>
          </a:p>
        </p:txBody>
      </p:sp>
      <p:sp>
        <p:nvSpPr>
          <p:cNvPr id="3" name="Zástupný symbol pro text 2">
            <a:extLst>
              <a:ext uri="{FF2B5EF4-FFF2-40B4-BE49-F238E27FC236}">
                <a16:creationId xmlns:a16="http://schemas.microsoft.com/office/drawing/2014/main" id="{AE135058-0714-4D60-ADF5-7C3ACE78ECDE}"/>
              </a:ext>
            </a:extLst>
          </p:cNvPr>
          <p:cNvSpPr>
            <a:spLocks noGrp="1"/>
          </p:cNvSpPr>
          <p:nvPr>
            <p:ph type="body" idx="1"/>
          </p:nvPr>
        </p:nvSpPr>
        <p:spPr/>
        <p:txBody>
          <a:bodyPr/>
          <a:lstStyle/>
          <a:p>
            <a:r>
              <a:rPr lang="cs-CZ" b="1" dirty="0"/>
              <a:t>William z </a:t>
            </a:r>
            <a:r>
              <a:rPr lang="cs-CZ" b="1" dirty="0" err="1"/>
              <a:t>Newburghu</a:t>
            </a:r>
            <a:endParaRPr lang="en-GB" b="1" dirty="0"/>
          </a:p>
        </p:txBody>
      </p:sp>
      <p:sp>
        <p:nvSpPr>
          <p:cNvPr id="4" name="Zástupný symbol pro obsah 3">
            <a:extLst>
              <a:ext uri="{FF2B5EF4-FFF2-40B4-BE49-F238E27FC236}">
                <a16:creationId xmlns:a16="http://schemas.microsoft.com/office/drawing/2014/main" id="{C82601D9-092C-4730-A057-80229BF3703B}"/>
              </a:ext>
            </a:extLst>
          </p:cNvPr>
          <p:cNvSpPr>
            <a:spLocks noGrp="1"/>
          </p:cNvSpPr>
          <p:nvPr>
            <p:ph sz="half" idx="2"/>
          </p:nvPr>
        </p:nvSpPr>
        <p:spPr/>
        <p:txBody>
          <a:bodyPr/>
          <a:lstStyle/>
          <a:p>
            <a:r>
              <a:rPr lang="cs-CZ" dirty="0"/>
              <a:t>Augustiniánský mnich z převorství </a:t>
            </a:r>
            <a:r>
              <a:rPr lang="cs-CZ" dirty="0" err="1"/>
              <a:t>Newbrugh</a:t>
            </a:r>
            <a:r>
              <a:rPr lang="cs-CZ" dirty="0"/>
              <a:t> v </a:t>
            </a:r>
            <a:r>
              <a:rPr lang="cs-CZ" dirty="0" err="1"/>
              <a:t>Yorkshire</a:t>
            </a:r>
            <a:r>
              <a:rPr lang="cs-CZ" dirty="0"/>
              <a:t> </a:t>
            </a:r>
          </a:p>
          <a:p>
            <a:r>
              <a:rPr lang="cs-CZ" dirty="0"/>
              <a:t>Kronika </a:t>
            </a:r>
            <a:r>
              <a:rPr lang="cs-CZ" i="1" dirty="0" err="1"/>
              <a:t>Historia</a:t>
            </a:r>
            <a:r>
              <a:rPr lang="cs-CZ" i="1" dirty="0"/>
              <a:t> </a:t>
            </a:r>
            <a:r>
              <a:rPr lang="cs-CZ" i="1" dirty="0" err="1"/>
              <a:t>Rerum</a:t>
            </a:r>
            <a:r>
              <a:rPr lang="cs-CZ" i="1" dirty="0"/>
              <a:t> </a:t>
            </a:r>
            <a:r>
              <a:rPr lang="cs-CZ" i="1" dirty="0" err="1"/>
              <a:t>Anglicanum</a:t>
            </a:r>
            <a:r>
              <a:rPr lang="cs-CZ" i="1" dirty="0"/>
              <a:t> – </a:t>
            </a:r>
            <a:r>
              <a:rPr lang="cs-CZ" dirty="0"/>
              <a:t>v 5 knihách dějiny od r. 1066 do r. 1198, každá kniha rozdělená do kapitol </a:t>
            </a:r>
          </a:p>
          <a:p>
            <a:r>
              <a:rPr lang="cs-CZ" dirty="0"/>
              <a:t>Význam pro dějiny vlády Jindřicha II. a Richarda I. </a:t>
            </a:r>
          </a:p>
          <a:p>
            <a:r>
              <a:rPr lang="cs-CZ" dirty="0"/>
              <a:t>Silně kritický k </a:t>
            </a:r>
            <a:r>
              <a:rPr lang="cs-CZ" dirty="0" err="1"/>
              <a:t>Geoffreymu</a:t>
            </a:r>
            <a:r>
              <a:rPr lang="cs-CZ" dirty="0"/>
              <a:t> z </a:t>
            </a:r>
            <a:r>
              <a:rPr lang="cs-CZ" dirty="0" err="1"/>
              <a:t>Monmouthu</a:t>
            </a:r>
            <a:r>
              <a:rPr lang="cs-CZ" dirty="0"/>
              <a:t> </a:t>
            </a:r>
            <a:endParaRPr lang="en-GB" dirty="0"/>
          </a:p>
          <a:p>
            <a:endParaRPr lang="en-GB" dirty="0"/>
          </a:p>
        </p:txBody>
      </p:sp>
      <p:sp>
        <p:nvSpPr>
          <p:cNvPr id="5" name="Zástupný symbol pro text 4">
            <a:extLst>
              <a:ext uri="{FF2B5EF4-FFF2-40B4-BE49-F238E27FC236}">
                <a16:creationId xmlns:a16="http://schemas.microsoft.com/office/drawing/2014/main" id="{D0C931BF-4EF7-4EB4-815C-33F8184CEB0F}"/>
              </a:ext>
            </a:extLst>
          </p:cNvPr>
          <p:cNvSpPr>
            <a:spLocks noGrp="1"/>
          </p:cNvSpPr>
          <p:nvPr>
            <p:ph type="body" sz="quarter" idx="3"/>
          </p:nvPr>
        </p:nvSpPr>
        <p:spPr/>
        <p:txBody>
          <a:bodyPr/>
          <a:lstStyle/>
          <a:p>
            <a:r>
              <a:rPr lang="cs-CZ" b="1" dirty="0"/>
              <a:t>Richard z </a:t>
            </a:r>
            <a:r>
              <a:rPr lang="cs-CZ" b="1" dirty="0" err="1"/>
              <a:t>Devizes</a:t>
            </a:r>
            <a:endParaRPr lang="en-GB" b="1" dirty="0"/>
          </a:p>
        </p:txBody>
      </p:sp>
      <p:sp>
        <p:nvSpPr>
          <p:cNvPr id="6" name="Zástupný symbol pro obsah 5">
            <a:extLst>
              <a:ext uri="{FF2B5EF4-FFF2-40B4-BE49-F238E27FC236}">
                <a16:creationId xmlns:a16="http://schemas.microsoft.com/office/drawing/2014/main" id="{016867CD-FF6E-4E64-8AC4-E6CEA9C0886E}"/>
              </a:ext>
            </a:extLst>
          </p:cNvPr>
          <p:cNvSpPr>
            <a:spLocks noGrp="1"/>
          </p:cNvSpPr>
          <p:nvPr>
            <p:ph sz="quarter" idx="4"/>
          </p:nvPr>
        </p:nvSpPr>
        <p:spPr/>
        <p:txBody>
          <a:bodyPr/>
          <a:lstStyle/>
          <a:p>
            <a:r>
              <a:rPr lang="cs-CZ" dirty="0"/>
              <a:t>Benediktinský mnich v převorství Sv. </a:t>
            </a:r>
            <a:r>
              <a:rPr lang="cs-CZ" dirty="0" err="1"/>
              <a:t>Swithuna</a:t>
            </a:r>
            <a:r>
              <a:rPr lang="cs-CZ" dirty="0"/>
              <a:t> ve Winchesteru </a:t>
            </a:r>
          </a:p>
          <a:p>
            <a:r>
              <a:rPr lang="cs-CZ" i="1" dirty="0"/>
              <a:t>De </a:t>
            </a:r>
            <a:r>
              <a:rPr lang="cs-CZ" i="1" dirty="0" err="1"/>
              <a:t>Rebus</a:t>
            </a:r>
            <a:r>
              <a:rPr lang="cs-CZ" i="1" dirty="0"/>
              <a:t> </a:t>
            </a:r>
            <a:r>
              <a:rPr lang="cs-CZ" i="1" dirty="0" err="1"/>
              <a:t>Gestis</a:t>
            </a:r>
            <a:r>
              <a:rPr lang="cs-CZ" i="1" dirty="0"/>
              <a:t> </a:t>
            </a:r>
            <a:r>
              <a:rPr lang="cs-CZ" i="1" dirty="0" err="1"/>
              <a:t>Ricardi</a:t>
            </a:r>
            <a:r>
              <a:rPr lang="cs-CZ" i="1" dirty="0"/>
              <a:t> </a:t>
            </a:r>
            <a:r>
              <a:rPr lang="cs-CZ" i="1" dirty="0" err="1"/>
              <a:t>Primi</a:t>
            </a:r>
            <a:r>
              <a:rPr lang="cs-CZ" i="1" dirty="0"/>
              <a:t> </a:t>
            </a:r>
            <a:r>
              <a:rPr lang="cs-CZ" dirty="0"/>
              <a:t>– léta 1189 – 1192 – pravděpodobně pouze draft, zachycuje jak události v Anglii, tak ve Svaté zemi </a:t>
            </a:r>
          </a:p>
          <a:p>
            <a:r>
              <a:rPr lang="cs-CZ" dirty="0"/>
              <a:t>Nejspíš také autor tzv. </a:t>
            </a:r>
            <a:r>
              <a:rPr lang="cs-CZ" dirty="0" err="1"/>
              <a:t>winchesterských</a:t>
            </a:r>
            <a:r>
              <a:rPr lang="cs-CZ" dirty="0"/>
              <a:t> análů </a:t>
            </a:r>
          </a:p>
          <a:p>
            <a:endParaRPr lang="en-GB" dirty="0"/>
          </a:p>
        </p:txBody>
      </p:sp>
    </p:spTree>
    <p:extLst>
      <p:ext uri="{BB962C8B-B14F-4D97-AF65-F5344CB8AC3E}">
        <p14:creationId xmlns:p14="http://schemas.microsoft.com/office/powerpoint/2010/main" val="265088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thumb/c/c3/WinCath30Je6-4836wiki.jpg/1200px-WinCath30Je6-4836wiki.jpg">
            <a:extLst>
              <a:ext uri="{FF2B5EF4-FFF2-40B4-BE49-F238E27FC236}">
                <a16:creationId xmlns:a16="http://schemas.microsoft.com/office/drawing/2014/main" id="{D4D00ADE-222A-4BB5-A20F-E7AEF653C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260648"/>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93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68105-E3D6-4CFF-857F-174FE57B4333}"/>
              </a:ext>
            </a:extLst>
          </p:cNvPr>
          <p:cNvSpPr>
            <a:spLocks noGrp="1"/>
          </p:cNvSpPr>
          <p:nvPr>
            <p:ph type="title"/>
          </p:nvPr>
        </p:nvSpPr>
        <p:spPr/>
        <p:txBody>
          <a:bodyPr/>
          <a:lstStyle/>
          <a:p>
            <a:endParaRPr lang="en-GB" dirty="0"/>
          </a:p>
        </p:txBody>
      </p:sp>
      <p:sp>
        <p:nvSpPr>
          <p:cNvPr id="3" name="Zástupný symbol pro text 2">
            <a:extLst>
              <a:ext uri="{FF2B5EF4-FFF2-40B4-BE49-F238E27FC236}">
                <a16:creationId xmlns:a16="http://schemas.microsoft.com/office/drawing/2014/main" id="{EA2B12D2-0B83-43DE-AA1B-5552ABDF39AA}"/>
              </a:ext>
            </a:extLst>
          </p:cNvPr>
          <p:cNvSpPr>
            <a:spLocks noGrp="1"/>
          </p:cNvSpPr>
          <p:nvPr>
            <p:ph type="body" idx="1"/>
          </p:nvPr>
        </p:nvSpPr>
        <p:spPr/>
        <p:txBody>
          <a:bodyPr/>
          <a:lstStyle/>
          <a:p>
            <a:r>
              <a:rPr lang="cs-CZ" b="1" dirty="0"/>
              <a:t>Ralph z </a:t>
            </a:r>
            <a:r>
              <a:rPr lang="cs-CZ" b="1" dirty="0" err="1"/>
              <a:t>Cogeshallu</a:t>
            </a:r>
            <a:endParaRPr lang="en-GB" b="1" dirty="0"/>
          </a:p>
        </p:txBody>
      </p:sp>
      <p:sp>
        <p:nvSpPr>
          <p:cNvPr id="4" name="Zástupný symbol pro obsah 3">
            <a:extLst>
              <a:ext uri="{FF2B5EF4-FFF2-40B4-BE49-F238E27FC236}">
                <a16:creationId xmlns:a16="http://schemas.microsoft.com/office/drawing/2014/main" id="{25626506-15C9-4290-9798-85B37B2AB079}"/>
              </a:ext>
            </a:extLst>
          </p:cNvPr>
          <p:cNvSpPr>
            <a:spLocks noGrp="1"/>
          </p:cNvSpPr>
          <p:nvPr>
            <p:ph sz="half" idx="2"/>
          </p:nvPr>
        </p:nvSpPr>
        <p:spPr/>
        <p:txBody>
          <a:bodyPr/>
          <a:lstStyle/>
          <a:p>
            <a:r>
              <a:rPr lang="cs-CZ" dirty="0"/>
              <a:t>Cisterciácký mnich v opatství </a:t>
            </a:r>
            <a:r>
              <a:rPr lang="cs-CZ" dirty="0" err="1"/>
              <a:t>Coggeshall</a:t>
            </a:r>
            <a:r>
              <a:rPr lang="cs-CZ" dirty="0"/>
              <a:t> v Essexu – v letech 1207 – 1218 opat </a:t>
            </a:r>
          </a:p>
          <a:p>
            <a:r>
              <a:rPr lang="cs-CZ" dirty="0"/>
              <a:t>Autor </a:t>
            </a:r>
            <a:r>
              <a:rPr lang="cs-CZ" i="1" dirty="0" err="1"/>
              <a:t>Chronicon</a:t>
            </a:r>
            <a:r>
              <a:rPr lang="cs-CZ" i="1" dirty="0"/>
              <a:t> </a:t>
            </a:r>
            <a:r>
              <a:rPr lang="cs-CZ" i="1" dirty="0" err="1"/>
              <a:t>Anglicanum</a:t>
            </a:r>
            <a:r>
              <a:rPr lang="cs-CZ" i="1" dirty="0"/>
              <a:t> </a:t>
            </a:r>
            <a:r>
              <a:rPr lang="cs-CZ" dirty="0"/>
              <a:t> - klášterní kronika, otázkou je, zda byl RC jediným autorem</a:t>
            </a:r>
          </a:p>
          <a:p>
            <a:r>
              <a:rPr lang="cs-CZ" dirty="0"/>
              <a:t>Roky 1187 – 1206 a 1213 – 1224 jsou autentickým dílem RC </a:t>
            </a:r>
            <a:endParaRPr lang="en-GB" dirty="0"/>
          </a:p>
          <a:p>
            <a:endParaRPr lang="en-GB" dirty="0"/>
          </a:p>
        </p:txBody>
      </p:sp>
      <p:sp>
        <p:nvSpPr>
          <p:cNvPr id="5" name="Zástupný symbol pro text 4">
            <a:extLst>
              <a:ext uri="{FF2B5EF4-FFF2-40B4-BE49-F238E27FC236}">
                <a16:creationId xmlns:a16="http://schemas.microsoft.com/office/drawing/2014/main" id="{21BA53F9-3281-4B32-AA6F-E643EA63DD20}"/>
              </a:ext>
            </a:extLst>
          </p:cNvPr>
          <p:cNvSpPr>
            <a:spLocks noGrp="1"/>
          </p:cNvSpPr>
          <p:nvPr>
            <p:ph type="body" sz="quarter" idx="3"/>
          </p:nvPr>
        </p:nvSpPr>
        <p:spPr/>
        <p:txBody>
          <a:bodyPr/>
          <a:lstStyle/>
          <a:p>
            <a:r>
              <a:rPr lang="cs-CZ" b="1" dirty="0" err="1"/>
              <a:t>Rigord</a:t>
            </a:r>
            <a:endParaRPr lang="en-GB" b="1" dirty="0"/>
          </a:p>
        </p:txBody>
      </p:sp>
      <p:sp>
        <p:nvSpPr>
          <p:cNvPr id="6" name="Zástupný symbol pro obsah 5">
            <a:extLst>
              <a:ext uri="{FF2B5EF4-FFF2-40B4-BE49-F238E27FC236}">
                <a16:creationId xmlns:a16="http://schemas.microsoft.com/office/drawing/2014/main" id="{9C5686F5-8172-4EEB-B24A-EED8B6DB01CF}"/>
              </a:ext>
            </a:extLst>
          </p:cNvPr>
          <p:cNvSpPr>
            <a:spLocks noGrp="1"/>
          </p:cNvSpPr>
          <p:nvPr>
            <p:ph sz="quarter" idx="4"/>
          </p:nvPr>
        </p:nvSpPr>
        <p:spPr/>
        <p:txBody>
          <a:bodyPr>
            <a:normAutofit fontScale="92500" lnSpcReduction="20000"/>
          </a:bodyPr>
          <a:lstStyle/>
          <a:p>
            <a:r>
              <a:rPr lang="cs-CZ" dirty="0"/>
              <a:t>Působil u dvora Filipa Augusta </a:t>
            </a:r>
          </a:p>
          <a:p>
            <a:r>
              <a:rPr lang="cs-CZ" dirty="0"/>
              <a:t>Mnich v opatství St. Denis u Paříže</a:t>
            </a:r>
          </a:p>
          <a:p>
            <a:r>
              <a:rPr lang="en-GB" i="1" dirty="0" err="1"/>
              <a:t>Gesta</a:t>
            </a:r>
            <a:r>
              <a:rPr lang="en-GB" i="1" dirty="0"/>
              <a:t> Philippi </a:t>
            </a:r>
            <a:r>
              <a:rPr lang="en-GB" i="1" dirty="0" err="1"/>
              <a:t>Augusti</a:t>
            </a:r>
            <a:r>
              <a:rPr lang="cs-CZ" i="1" dirty="0"/>
              <a:t> – </a:t>
            </a:r>
            <a:r>
              <a:rPr lang="cs-CZ" dirty="0"/>
              <a:t>kronika života a vlády Filipa II. od jeho narození do r. 1208</a:t>
            </a:r>
          </a:p>
          <a:p>
            <a:r>
              <a:rPr lang="cs-CZ" dirty="0"/>
              <a:t>Po </a:t>
            </a:r>
            <a:r>
              <a:rPr lang="cs-CZ" dirty="0" err="1"/>
              <a:t>Rigordově</a:t>
            </a:r>
            <a:r>
              <a:rPr lang="cs-CZ" dirty="0"/>
              <a:t> smrti v kronice pokračoval VILÉM BRETAŇSKÝ (1165 – 1226), kaplan Filipa II., autor oslavné básně </a:t>
            </a:r>
            <a:r>
              <a:rPr lang="cs-CZ" dirty="0" err="1"/>
              <a:t>Philippide</a:t>
            </a:r>
            <a:r>
              <a:rPr lang="cs-CZ" dirty="0"/>
              <a:t>, dovedl </a:t>
            </a:r>
            <a:r>
              <a:rPr lang="cs-CZ" i="1" dirty="0"/>
              <a:t>Gesta </a:t>
            </a:r>
            <a:r>
              <a:rPr lang="cs-CZ" dirty="0"/>
              <a:t>do roku 1224</a:t>
            </a:r>
          </a:p>
          <a:p>
            <a:r>
              <a:rPr lang="cs-CZ" i="1" dirty="0"/>
              <a:t>Gesta </a:t>
            </a:r>
            <a:r>
              <a:rPr lang="cs-CZ" dirty="0"/>
              <a:t>tvoří základ </a:t>
            </a:r>
            <a:r>
              <a:rPr lang="cs-CZ" i="1" dirty="0" err="1"/>
              <a:t>Grandes</a:t>
            </a:r>
            <a:r>
              <a:rPr lang="cs-CZ" i="1" dirty="0"/>
              <a:t> </a:t>
            </a:r>
            <a:r>
              <a:rPr lang="cs-CZ" i="1" dirty="0" err="1"/>
              <a:t>Chroniques</a:t>
            </a:r>
            <a:r>
              <a:rPr lang="cs-CZ" i="1" dirty="0"/>
              <a:t> de France </a:t>
            </a:r>
            <a:r>
              <a:rPr lang="cs-CZ" dirty="0"/>
              <a:t> </a:t>
            </a:r>
            <a:endParaRPr lang="en-GB" dirty="0"/>
          </a:p>
          <a:p>
            <a:endParaRPr lang="en-GB" dirty="0"/>
          </a:p>
        </p:txBody>
      </p:sp>
    </p:spTree>
    <p:extLst>
      <p:ext uri="{BB962C8B-B14F-4D97-AF65-F5344CB8AC3E}">
        <p14:creationId xmlns:p14="http://schemas.microsoft.com/office/powerpoint/2010/main" val="169311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e/e2/Coggeshall_Sign.jpg">
            <a:extLst>
              <a:ext uri="{FF2B5EF4-FFF2-40B4-BE49-F238E27FC236}">
                <a16:creationId xmlns:a16="http://schemas.microsoft.com/office/drawing/2014/main" id="{63F4F60D-BD2A-4A44-A21C-AC17EEC29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0"/>
            <a:ext cx="54800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açade de la basilique de Saint-Denis après les travaux de restauration (2012-2015).">
            <a:extLst>
              <a:ext uri="{FF2B5EF4-FFF2-40B4-BE49-F238E27FC236}">
                <a16:creationId xmlns:a16="http://schemas.microsoft.com/office/drawing/2014/main" id="{20B293CA-FAFA-45C6-86EA-C13B8CE99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0"/>
            <a:ext cx="4525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02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708F6A-1AEB-4E80-B845-ACFF7A58AA5C}"/>
              </a:ext>
            </a:extLst>
          </p:cNvPr>
          <p:cNvSpPr>
            <a:spLocks noGrp="1"/>
          </p:cNvSpPr>
          <p:nvPr>
            <p:ph type="title"/>
          </p:nvPr>
        </p:nvSpPr>
        <p:spPr/>
        <p:txBody>
          <a:bodyPr>
            <a:normAutofit/>
          </a:bodyPr>
          <a:lstStyle/>
          <a:p>
            <a:pPr algn="just"/>
            <a:r>
              <a:rPr lang="cs-CZ" sz="2000" i="1" dirty="0"/>
              <a:t>Třetího dne, tedy v předvečer svátku Zvěstování Panně Marii, se král, po večeři, přiblížil se svými lidmi k věži, s plnou důvěrou, bez brnění, ne-li své helmice. A zaútočil pak na obléhané, dle svého zvyku, vrhal na ně šípy. A hle, jeden muž ve zbroji se celý den krčil za cimbuřím této věže a snášel bez zranění všechny střely. Bránil se tím, že je odrážel pánvičkou. A tento člověk, když spatřil útočníky, se pak náhle vynořil. Napnul svoji kuši a prudce vystřelil šipku ve směru krále, který si toho všiml a zatleskal mu. Trefil ho do levého ramene, poblíž hrudních obratlů</a:t>
            </a:r>
            <a:endParaRPr lang="en-GB" sz="2000" dirty="0"/>
          </a:p>
        </p:txBody>
      </p:sp>
      <p:sp>
        <p:nvSpPr>
          <p:cNvPr id="3" name="Zástupný symbol pro text 2">
            <a:extLst>
              <a:ext uri="{FF2B5EF4-FFF2-40B4-BE49-F238E27FC236}">
                <a16:creationId xmlns:a16="http://schemas.microsoft.com/office/drawing/2014/main" id="{62D4C1B8-F0BC-46B1-86BE-D788D7E41CB3}"/>
              </a:ext>
            </a:extLst>
          </p:cNvPr>
          <p:cNvSpPr>
            <a:spLocks noGrp="1"/>
          </p:cNvSpPr>
          <p:nvPr>
            <p:ph type="body" sz="quarter" idx="13"/>
          </p:nvPr>
        </p:nvSpPr>
        <p:spPr/>
        <p:txBody>
          <a:bodyPr/>
          <a:lstStyle/>
          <a:p>
            <a:r>
              <a:rPr lang="cs-CZ" dirty="0"/>
              <a:t>Ralph z </a:t>
            </a:r>
            <a:r>
              <a:rPr lang="cs-CZ" dirty="0" err="1"/>
              <a:t>Coggeshalu</a:t>
            </a:r>
            <a:r>
              <a:rPr lang="cs-CZ" dirty="0"/>
              <a:t>, </a:t>
            </a:r>
            <a:r>
              <a:rPr lang="cs-CZ" i="1" dirty="0" err="1"/>
              <a:t>Chronicon</a:t>
            </a:r>
            <a:r>
              <a:rPr lang="cs-CZ" i="1" dirty="0"/>
              <a:t> </a:t>
            </a:r>
            <a:r>
              <a:rPr lang="cs-CZ" i="1" dirty="0" err="1"/>
              <a:t>Anglorum</a:t>
            </a:r>
            <a:r>
              <a:rPr lang="cs-CZ" i="1" dirty="0"/>
              <a:t> </a:t>
            </a:r>
            <a:endParaRPr lang="en-GB" dirty="0"/>
          </a:p>
        </p:txBody>
      </p:sp>
      <p:sp>
        <p:nvSpPr>
          <p:cNvPr id="4" name="Zástupný symbol pro text 3">
            <a:extLst>
              <a:ext uri="{FF2B5EF4-FFF2-40B4-BE49-F238E27FC236}">
                <a16:creationId xmlns:a16="http://schemas.microsoft.com/office/drawing/2014/main" id="{3DC81EDC-5DAC-4A60-89E7-716C11C94DC8}"/>
              </a:ext>
            </a:extLst>
          </p:cNvPr>
          <p:cNvSpPr>
            <a:spLocks noGrp="1"/>
          </p:cNvSpPr>
          <p:nvPr>
            <p:ph type="body" idx="1"/>
          </p:nvPr>
        </p:nvSpPr>
        <p:spPr/>
        <p:txBody>
          <a:bodyPr/>
          <a:lstStyle/>
          <a:p>
            <a:r>
              <a:rPr lang="cs-CZ" dirty="0"/>
              <a:t>Zpráva Ralpha z </a:t>
            </a:r>
            <a:r>
              <a:rPr lang="cs-CZ" dirty="0" err="1"/>
              <a:t>Coggeshalu</a:t>
            </a:r>
            <a:r>
              <a:rPr lang="cs-CZ" dirty="0"/>
              <a:t> o smrti Richarda Lví Srdce </a:t>
            </a:r>
            <a:endParaRPr lang="en-GB" dirty="0"/>
          </a:p>
        </p:txBody>
      </p:sp>
    </p:spTree>
    <p:extLst>
      <p:ext uri="{BB962C8B-B14F-4D97-AF65-F5344CB8AC3E}">
        <p14:creationId xmlns:p14="http://schemas.microsoft.com/office/powerpoint/2010/main" val="30855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499120-502C-4571-8336-57DEFA552EA5}"/>
              </a:ext>
            </a:extLst>
          </p:cNvPr>
          <p:cNvSpPr>
            <a:spLocks noGrp="1"/>
          </p:cNvSpPr>
          <p:nvPr>
            <p:ph type="title"/>
          </p:nvPr>
        </p:nvSpPr>
        <p:spPr/>
        <p:txBody>
          <a:bodyPr/>
          <a:lstStyle/>
          <a:p>
            <a:r>
              <a:rPr lang="cs-CZ" dirty="0"/>
              <a:t>Laický klérus</a:t>
            </a:r>
            <a:endParaRPr lang="en-GB" dirty="0"/>
          </a:p>
        </p:txBody>
      </p:sp>
      <p:sp>
        <p:nvSpPr>
          <p:cNvPr id="3" name="Zástupný symbol pro text 2">
            <a:extLst>
              <a:ext uri="{FF2B5EF4-FFF2-40B4-BE49-F238E27FC236}">
                <a16:creationId xmlns:a16="http://schemas.microsoft.com/office/drawing/2014/main" id="{246285B0-56D6-486C-8F95-0EBB22617A11}"/>
              </a:ext>
            </a:extLst>
          </p:cNvPr>
          <p:cNvSpPr>
            <a:spLocks noGrp="1"/>
          </p:cNvSpPr>
          <p:nvPr>
            <p:ph type="body" idx="1"/>
          </p:nvPr>
        </p:nvSpPr>
        <p:spPr/>
        <p:txBody>
          <a:bodyPr/>
          <a:lstStyle/>
          <a:p>
            <a:r>
              <a:rPr lang="cs-CZ" b="1" dirty="0"/>
              <a:t>Ralph z </a:t>
            </a:r>
            <a:r>
              <a:rPr lang="cs-CZ" b="1" dirty="0" err="1"/>
              <a:t>Diceta</a:t>
            </a:r>
            <a:endParaRPr lang="en-GB" b="1" dirty="0"/>
          </a:p>
        </p:txBody>
      </p:sp>
      <p:sp>
        <p:nvSpPr>
          <p:cNvPr id="4" name="Zástupný symbol pro obsah 3">
            <a:extLst>
              <a:ext uri="{FF2B5EF4-FFF2-40B4-BE49-F238E27FC236}">
                <a16:creationId xmlns:a16="http://schemas.microsoft.com/office/drawing/2014/main" id="{97DF511A-51A9-4A55-BB51-549453772AED}"/>
              </a:ext>
            </a:extLst>
          </p:cNvPr>
          <p:cNvSpPr>
            <a:spLocks noGrp="1"/>
          </p:cNvSpPr>
          <p:nvPr>
            <p:ph sz="half" idx="2"/>
          </p:nvPr>
        </p:nvSpPr>
        <p:spPr/>
        <p:txBody>
          <a:bodyPr>
            <a:normAutofit fontScale="85000" lnSpcReduction="10000"/>
          </a:bodyPr>
          <a:lstStyle/>
          <a:p>
            <a:r>
              <a:rPr lang="cs-CZ" dirty="0"/>
              <a:t>Neznámý původ (</a:t>
            </a:r>
            <a:r>
              <a:rPr lang="cs-CZ" i="1" dirty="0" err="1"/>
              <a:t>Diceto</a:t>
            </a:r>
            <a:r>
              <a:rPr lang="cs-CZ" i="1" dirty="0"/>
              <a:t> </a:t>
            </a:r>
            <a:r>
              <a:rPr lang="cs-CZ" dirty="0"/>
              <a:t>je latinizovaná forma něčeho </a:t>
            </a:r>
            <a:r>
              <a:rPr lang="cs-CZ" dirty="0">
                <a:sym typeface="Wingdings" panose="05000000000000000000" pitchFamily="2" charset="2"/>
              </a:rPr>
              <a:t> ) </a:t>
            </a:r>
          </a:p>
          <a:p>
            <a:r>
              <a:rPr lang="cs-CZ" dirty="0"/>
              <a:t>Studoval v Paříži </a:t>
            </a:r>
          </a:p>
          <a:p>
            <a:r>
              <a:rPr lang="cs-CZ" dirty="0"/>
              <a:t>Celý život spojen s katedrálou sv. Pavla v Londýně</a:t>
            </a:r>
          </a:p>
          <a:p>
            <a:r>
              <a:rPr lang="cs-CZ" dirty="0"/>
              <a:t>Kanovník, arcijáhen a od r. 1180 děkan </a:t>
            </a:r>
          </a:p>
          <a:p>
            <a:r>
              <a:rPr lang="cs-CZ" i="1" dirty="0" err="1"/>
              <a:t>Abbreviationes</a:t>
            </a:r>
            <a:r>
              <a:rPr lang="cs-CZ" i="1" dirty="0"/>
              <a:t> </a:t>
            </a:r>
            <a:r>
              <a:rPr lang="cs-CZ" i="1" dirty="0" err="1"/>
              <a:t>Chronicorum</a:t>
            </a:r>
            <a:r>
              <a:rPr lang="cs-CZ" i="1" dirty="0"/>
              <a:t> </a:t>
            </a:r>
            <a:r>
              <a:rPr lang="cs-CZ" dirty="0"/>
              <a:t> - od stvoření do r. 1148</a:t>
            </a:r>
          </a:p>
          <a:p>
            <a:r>
              <a:rPr lang="cs-CZ" dirty="0" err="1"/>
              <a:t>Ymagines</a:t>
            </a:r>
            <a:r>
              <a:rPr lang="cs-CZ" dirty="0"/>
              <a:t> </a:t>
            </a:r>
            <a:r>
              <a:rPr lang="cs-CZ" dirty="0" err="1"/>
              <a:t>Historiarum</a:t>
            </a:r>
            <a:r>
              <a:rPr lang="cs-CZ" dirty="0"/>
              <a:t> – od r. 1149 do 1202</a:t>
            </a:r>
          </a:p>
          <a:p>
            <a:r>
              <a:rPr lang="cs-CZ" i="1" dirty="0" err="1"/>
              <a:t>Opuscula</a:t>
            </a:r>
            <a:r>
              <a:rPr lang="cs-CZ" i="1" dirty="0"/>
              <a:t> </a:t>
            </a:r>
            <a:r>
              <a:rPr lang="cs-CZ" dirty="0"/>
              <a:t>– přehledy králů, papežů…</a:t>
            </a:r>
            <a:endParaRPr lang="en-GB" i="1" dirty="0"/>
          </a:p>
          <a:p>
            <a:endParaRPr lang="en-GB" dirty="0"/>
          </a:p>
        </p:txBody>
      </p:sp>
      <p:sp>
        <p:nvSpPr>
          <p:cNvPr id="5" name="Zástupný symbol pro text 4">
            <a:extLst>
              <a:ext uri="{FF2B5EF4-FFF2-40B4-BE49-F238E27FC236}">
                <a16:creationId xmlns:a16="http://schemas.microsoft.com/office/drawing/2014/main" id="{FA0FD550-7D26-4103-A3E9-7F29ED73CA73}"/>
              </a:ext>
            </a:extLst>
          </p:cNvPr>
          <p:cNvSpPr>
            <a:spLocks noGrp="1"/>
          </p:cNvSpPr>
          <p:nvPr>
            <p:ph type="body" sz="quarter" idx="3"/>
          </p:nvPr>
        </p:nvSpPr>
        <p:spPr/>
        <p:txBody>
          <a:bodyPr/>
          <a:lstStyle/>
          <a:p>
            <a:r>
              <a:rPr lang="cs-CZ" b="1" dirty="0"/>
              <a:t>Roger z </a:t>
            </a:r>
            <a:r>
              <a:rPr lang="cs-CZ" b="1" dirty="0" err="1"/>
              <a:t>Howdenu</a:t>
            </a:r>
            <a:endParaRPr lang="en-GB" b="1" dirty="0"/>
          </a:p>
        </p:txBody>
      </p:sp>
      <p:sp>
        <p:nvSpPr>
          <p:cNvPr id="6" name="Zástupný symbol pro obsah 5">
            <a:extLst>
              <a:ext uri="{FF2B5EF4-FFF2-40B4-BE49-F238E27FC236}">
                <a16:creationId xmlns:a16="http://schemas.microsoft.com/office/drawing/2014/main" id="{85ED8652-8279-459D-B2DC-1E7018B7AD57}"/>
              </a:ext>
            </a:extLst>
          </p:cNvPr>
          <p:cNvSpPr>
            <a:spLocks noGrp="1"/>
          </p:cNvSpPr>
          <p:nvPr>
            <p:ph sz="quarter" idx="4"/>
          </p:nvPr>
        </p:nvSpPr>
        <p:spPr/>
        <p:txBody>
          <a:bodyPr>
            <a:normAutofit lnSpcReduction="10000"/>
          </a:bodyPr>
          <a:lstStyle/>
          <a:p>
            <a:r>
              <a:rPr lang="cs-CZ" dirty="0"/>
              <a:t>Pocházel z </a:t>
            </a:r>
            <a:r>
              <a:rPr lang="cs-CZ" dirty="0" err="1"/>
              <a:t>Yorkshiru</a:t>
            </a:r>
            <a:r>
              <a:rPr lang="cs-CZ" dirty="0"/>
              <a:t>, kde měl faru </a:t>
            </a:r>
          </a:p>
          <a:p>
            <a:r>
              <a:rPr lang="cs-CZ" dirty="0"/>
              <a:t>Působil u dvora Jindřicha II. jako soudce a diplomat</a:t>
            </a:r>
          </a:p>
          <a:p>
            <a:r>
              <a:rPr lang="cs-CZ" dirty="0"/>
              <a:t>Po smrti Jindřicha II. působil ve službách Huga </a:t>
            </a:r>
            <a:r>
              <a:rPr lang="cs-CZ" dirty="0" err="1"/>
              <a:t>du</a:t>
            </a:r>
            <a:r>
              <a:rPr lang="cs-CZ" dirty="0"/>
              <a:t> </a:t>
            </a:r>
            <a:r>
              <a:rPr lang="cs-CZ" dirty="0" err="1"/>
              <a:t>Puiset</a:t>
            </a:r>
            <a:r>
              <a:rPr lang="cs-CZ" dirty="0"/>
              <a:t> (biskup z </a:t>
            </a:r>
            <a:r>
              <a:rPr lang="cs-CZ" dirty="0" err="1"/>
              <a:t>Durhamu</a:t>
            </a:r>
            <a:r>
              <a:rPr lang="cs-CZ" dirty="0"/>
              <a:t>) </a:t>
            </a:r>
          </a:p>
          <a:p>
            <a:r>
              <a:rPr lang="cs-CZ" dirty="0"/>
              <a:t>V letech 1190 – 1191 v Palestině </a:t>
            </a:r>
          </a:p>
          <a:p>
            <a:r>
              <a:rPr lang="cs-CZ" i="1" dirty="0"/>
              <a:t>Gesta </a:t>
            </a:r>
            <a:r>
              <a:rPr lang="cs-CZ" i="1" dirty="0" err="1"/>
              <a:t>Regis</a:t>
            </a:r>
            <a:r>
              <a:rPr lang="cs-CZ" i="1" dirty="0"/>
              <a:t> Henrici II et </a:t>
            </a:r>
            <a:r>
              <a:rPr lang="cs-CZ" i="1" dirty="0" err="1"/>
              <a:t>Ricardi</a:t>
            </a:r>
            <a:r>
              <a:rPr lang="cs-CZ" i="1" dirty="0"/>
              <a:t> – </a:t>
            </a:r>
            <a:r>
              <a:rPr lang="cs-CZ" dirty="0"/>
              <a:t>1170 – 1192</a:t>
            </a:r>
          </a:p>
          <a:p>
            <a:r>
              <a:rPr lang="cs-CZ" i="1" dirty="0" err="1"/>
              <a:t>Chronica</a:t>
            </a:r>
            <a:r>
              <a:rPr lang="cs-CZ" i="1" dirty="0"/>
              <a:t> – </a:t>
            </a:r>
            <a:r>
              <a:rPr lang="cs-CZ" dirty="0"/>
              <a:t>731 – 1202 </a:t>
            </a:r>
            <a:endParaRPr lang="en-GB" i="1" dirty="0"/>
          </a:p>
          <a:p>
            <a:endParaRPr lang="en-GB" dirty="0"/>
          </a:p>
        </p:txBody>
      </p:sp>
    </p:spTree>
    <p:extLst>
      <p:ext uri="{BB962C8B-B14F-4D97-AF65-F5344CB8AC3E}">
        <p14:creationId xmlns:p14="http://schemas.microsoft.com/office/powerpoint/2010/main" val="429336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 of signs">
            <a:extLst>
              <a:ext uri="{FF2B5EF4-FFF2-40B4-BE49-F238E27FC236}">
                <a16:creationId xmlns:a16="http://schemas.microsoft.com/office/drawing/2014/main" id="{54FE7A11-E082-40CC-92EE-6CC1F9543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0"/>
            <a:ext cx="46815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pear and crown">
            <a:extLst>
              <a:ext uri="{FF2B5EF4-FFF2-40B4-BE49-F238E27FC236}">
                <a16:creationId xmlns:a16="http://schemas.microsoft.com/office/drawing/2014/main" id="{B5D65EE7-E963-48C8-AB06-4114E4AC62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34"/>
          <a:stretch/>
        </p:blipFill>
        <p:spPr bwMode="auto">
          <a:xfrm>
            <a:off x="7176120" y="33678"/>
            <a:ext cx="45007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9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1835C7-E531-42AD-BD62-243A08543F14}"/>
              </a:ext>
            </a:extLst>
          </p:cNvPr>
          <p:cNvSpPr>
            <a:spLocks noGrp="1"/>
          </p:cNvSpPr>
          <p:nvPr>
            <p:ph type="title"/>
          </p:nvPr>
        </p:nvSpPr>
        <p:spPr/>
        <p:txBody>
          <a:bodyPr>
            <a:normAutofit/>
          </a:bodyPr>
          <a:lstStyle/>
          <a:p>
            <a:pPr algn="just"/>
            <a:r>
              <a:rPr lang="cs-CZ" sz="2000" i="1" dirty="0"/>
              <a:t>Dějiny našeho anglického národa (</a:t>
            </a:r>
            <a:r>
              <a:rPr lang="cs-CZ" sz="2000" i="1" dirty="0" err="1"/>
              <a:t>gentis</a:t>
            </a:r>
            <a:r>
              <a:rPr lang="cs-CZ" sz="2000" i="1" dirty="0"/>
              <a:t> </a:t>
            </a:r>
            <a:r>
              <a:rPr lang="cs-CZ" sz="2000" i="1" dirty="0" err="1"/>
              <a:t>nostrae</a:t>
            </a:r>
            <a:r>
              <a:rPr lang="cs-CZ" sz="2000" i="1" dirty="0"/>
              <a:t>, id </a:t>
            </a:r>
            <a:r>
              <a:rPr lang="cs-CZ" sz="2000" i="1" dirty="0" err="1"/>
              <a:t>est</a:t>
            </a:r>
            <a:r>
              <a:rPr lang="cs-CZ" sz="2000" i="1" dirty="0"/>
              <a:t>, </a:t>
            </a:r>
            <a:r>
              <a:rPr lang="cs-CZ" sz="2000" i="1" dirty="0" err="1"/>
              <a:t>Anglorum</a:t>
            </a:r>
            <a:r>
              <a:rPr lang="cs-CZ" sz="2000" i="1" dirty="0"/>
              <a:t>) byly sepsány ctihodným </a:t>
            </a:r>
            <a:r>
              <a:rPr lang="cs-CZ" sz="2000" i="1" dirty="0" err="1"/>
              <a:t>Bedou</a:t>
            </a:r>
            <a:r>
              <a:rPr lang="cs-CZ" sz="2000" i="1" dirty="0"/>
              <a:t>, mnichem a knězem, který, odhodlán dospět do své doby, začal své vyprávění ve velmi vzdálené době (…) Britové však měli před ním svého vlastního dějepisce </a:t>
            </a:r>
            <a:r>
              <a:rPr lang="cs-CZ" sz="2000" i="1" dirty="0" err="1"/>
              <a:t>Gildase</a:t>
            </a:r>
            <a:r>
              <a:rPr lang="cs-CZ" sz="2000" i="1" dirty="0"/>
              <a:t>, ze kterého </a:t>
            </a:r>
            <a:r>
              <a:rPr lang="cs-CZ" sz="2000" i="1" dirty="0" err="1"/>
              <a:t>Beda</a:t>
            </a:r>
            <a:r>
              <a:rPr lang="cs-CZ" sz="2000" i="1" dirty="0"/>
              <a:t> čerpal. To jsem zjistil před pár lety, Když jsem náhodou narazil na kopii </a:t>
            </a:r>
            <a:r>
              <a:rPr lang="cs-CZ" sz="2000" i="1" dirty="0" err="1"/>
              <a:t>Gildasovy</a:t>
            </a:r>
            <a:r>
              <a:rPr lang="cs-CZ" sz="2000" i="1" dirty="0"/>
              <a:t> práce.</a:t>
            </a:r>
            <a:endParaRPr lang="en-GB" sz="2000" dirty="0"/>
          </a:p>
        </p:txBody>
      </p:sp>
      <p:sp>
        <p:nvSpPr>
          <p:cNvPr id="3" name="Zástupný symbol pro text 2">
            <a:extLst>
              <a:ext uri="{FF2B5EF4-FFF2-40B4-BE49-F238E27FC236}">
                <a16:creationId xmlns:a16="http://schemas.microsoft.com/office/drawing/2014/main" id="{2C3152B1-0CEC-4A06-AB63-44686275380E}"/>
              </a:ext>
            </a:extLst>
          </p:cNvPr>
          <p:cNvSpPr>
            <a:spLocks noGrp="1"/>
          </p:cNvSpPr>
          <p:nvPr>
            <p:ph type="body" sz="quarter" idx="13"/>
          </p:nvPr>
        </p:nvSpPr>
        <p:spPr/>
        <p:txBody>
          <a:bodyPr/>
          <a:lstStyle/>
          <a:p>
            <a:r>
              <a:rPr lang="cs-CZ" dirty="0"/>
              <a:t>William z </a:t>
            </a:r>
            <a:r>
              <a:rPr lang="cs-CZ" dirty="0" err="1"/>
              <a:t>Newburghu</a:t>
            </a:r>
            <a:r>
              <a:rPr lang="cs-CZ" dirty="0"/>
              <a:t>, </a:t>
            </a:r>
            <a:r>
              <a:rPr lang="cs-CZ" i="1" dirty="0" err="1"/>
              <a:t>Historia</a:t>
            </a:r>
            <a:r>
              <a:rPr lang="cs-CZ" i="1" dirty="0"/>
              <a:t> </a:t>
            </a:r>
            <a:r>
              <a:rPr lang="cs-CZ" i="1" dirty="0" err="1"/>
              <a:t>Rerum</a:t>
            </a:r>
            <a:r>
              <a:rPr lang="cs-CZ" i="1" dirty="0"/>
              <a:t> </a:t>
            </a:r>
            <a:r>
              <a:rPr lang="cs-CZ" i="1" dirty="0" err="1"/>
              <a:t>Anglicanum</a:t>
            </a:r>
            <a:endParaRPr lang="en-GB" dirty="0"/>
          </a:p>
        </p:txBody>
      </p:sp>
      <p:sp>
        <p:nvSpPr>
          <p:cNvPr id="4" name="Zástupný symbol pro text 3">
            <a:extLst>
              <a:ext uri="{FF2B5EF4-FFF2-40B4-BE49-F238E27FC236}">
                <a16:creationId xmlns:a16="http://schemas.microsoft.com/office/drawing/2014/main" id="{E0405E94-0D45-4C15-BEE1-A728067EABF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88223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7F29B4-8FA5-4AAC-BFF0-58B5D8957C28}"/>
              </a:ext>
            </a:extLst>
          </p:cNvPr>
          <p:cNvSpPr>
            <a:spLocks noGrp="1"/>
          </p:cNvSpPr>
          <p:nvPr>
            <p:ph type="title"/>
          </p:nvPr>
        </p:nvSpPr>
        <p:spPr/>
        <p:txBody>
          <a:bodyPr>
            <a:normAutofit fontScale="90000"/>
          </a:bodyPr>
          <a:lstStyle/>
          <a:p>
            <a:pPr algn="just"/>
            <a:r>
              <a:rPr lang="cs-CZ" sz="2000" i="1" dirty="0"/>
              <a:t>Tak v těchto dnech přišlo na světlo proroctví, které v sobě skrývalo mnohoznačná slova. Orlice porušené dohody bude velebena ve třetím hnízdě. Orlicí je zvána, protože roztáhla svá dvě křídla nad dvěma královstvími, jak Francií, tak Anglií, avšak s Francouzi byla odloučena, z důvodu příbuzenství, rozvodem, od Angličanů vskutku pak vězením byla oddělená od nabubřelého muže. Řečené pak vězení trvalo šestnáct let. |…| Prvorozený syn královny Eleonory Vilém zemřel v dětském věku, Jindřich, druhorozený syn královny dosáhl království, nepřátelsky jednal s otcem, příroda pak splatila dluh. Richard, třetí syn, třetí z hnízd, jediný matčino jméno povznesl.</a:t>
            </a:r>
            <a:endParaRPr lang="en-GB" sz="2000" dirty="0"/>
          </a:p>
        </p:txBody>
      </p:sp>
      <p:sp>
        <p:nvSpPr>
          <p:cNvPr id="3" name="Zástupný symbol pro text 2">
            <a:extLst>
              <a:ext uri="{FF2B5EF4-FFF2-40B4-BE49-F238E27FC236}">
                <a16:creationId xmlns:a16="http://schemas.microsoft.com/office/drawing/2014/main" id="{CF9B6EAA-69EA-4C00-BC2F-F4E9767ACEC8}"/>
              </a:ext>
            </a:extLst>
          </p:cNvPr>
          <p:cNvSpPr>
            <a:spLocks noGrp="1"/>
          </p:cNvSpPr>
          <p:nvPr>
            <p:ph type="body" sz="quarter" idx="13"/>
          </p:nvPr>
        </p:nvSpPr>
        <p:spPr/>
        <p:txBody>
          <a:bodyPr/>
          <a:lstStyle/>
          <a:p>
            <a:r>
              <a:rPr lang="cs-CZ" dirty="0"/>
              <a:t>Ralph z </a:t>
            </a:r>
            <a:r>
              <a:rPr lang="cs-CZ" dirty="0" err="1"/>
              <a:t>Diceta</a:t>
            </a:r>
            <a:r>
              <a:rPr lang="cs-CZ" dirty="0"/>
              <a:t>, </a:t>
            </a:r>
            <a:r>
              <a:rPr lang="cs-CZ" i="1" dirty="0" err="1"/>
              <a:t>Ymagines</a:t>
            </a:r>
            <a:r>
              <a:rPr lang="cs-CZ" i="1" dirty="0"/>
              <a:t> </a:t>
            </a:r>
            <a:r>
              <a:rPr lang="cs-CZ" i="1" dirty="0" err="1"/>
              <a:t>Historiarum</a:t>
            </a:r>
            <a:r>
              <a:rPr lang="cs-CZ" i="1" dirty="0"/>
              <a:t> </a:t>
            </a:r>
            <a:endParaRPr lang="en-GB" dirty="0"/>
          </a:p>
        </p:txBody>
      </p:sp>
      <p:sp>
        <p:nvSpPr>
          <p:cNvPr id="4" name="Zástupný symbol pro text 3">
            <a:extLst>
              <a:ext uri="{FF2B5EF4-FFF2-40B4-BE49-F238E27FC236}">
                <a16:creationId xmlns:a16="http://schemas.microsoft.com/office/drawing/2014/main" id="{F91CFCE0-29DB-44F2-AE80-69279EDC40B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36562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72627E-8CAF-4EFD-ADD8-8D7887C226AD}"/>
              </a:ext>
            </a:extLst>
          </p:cNvPr>
          <p:cNvSpPr>
            <a:spLocks noGrp="1"/>
          </p:cNvSpPr>
          <p:nvPr>
            <p:ph type="title"/>
          </p:nvPr>
        </p:nvSpPr>
        <p:spPr/>
        <p:txBody>
          <a:bodyPr/>
          <a:lstStyle/>
          <a:p>
            <a:r>
              <a:rPr lang="cs-CZ" dirty="0"/>
              <a:t>Gerald z Walesu</a:t>
            </a:r>
            <a:endParaRPr lang="en-GB" dirty="0"/>
          </a:p>
        </p:txBody>
      </p:sp>
      <p:sp>
        <p:nvSpPr>
          <p:cNvPr id="3" name="Zástupný symbol pro obsah 2">
            <a:extLst>
              <a:ext uri="{FF2B5EF4-FFF2-40B4-BE49-F238E27FC236}">
                <a16:creationId xmlns:a16="http://schemas.microsoft.com/office/drawing/2014/main" id="{F7CF2B74-8581-4813-A7A2-EA15FEDE9F8B}"/>
              </a:ext>
            </a:extLst>
          </p:cNvPr>
          <p:cNvSpPr>
            <a:spLocks noGrp="1"/>
          </p:cNvSpPr>
          <p:nvPr>
            <p:ph idx="1"/>
          </p:nvPr>
        </p:nvSpPr>
        <p:spPr/>
        <p:txBody>
          <a:bodyPr/>
          <a:lstStyle/>
          <a:p>
            <a:r>
              <a:rPr lang="cs-CZ" dirty="0"/>
              <a:t>Měl velšské předky (po matce byl Velšan) </a:t>
            </a:r>
          </a:p>
          <a:p>
            <a:r>
              <a:rPr lang="cs-CZ" dirty="0"/>
              <a:t>Celý život se snažil o co nejlepší kariéru </a:t>
            </a:r>
          </a:p>
          <a:p>
            <a:r>
              <a:rPr lang="cs-CZ" dirty="0"/>
              <a:t>Několikrát se neúspěšně pokoušel o biskupství v St. </a:t>
            </a:r>
            <a:r>
              <a:rPr lang="cs-CZ" dirty="0" err="1"/>
              <a:t>David‘s</a:t>
            </a:r>
            <a:r>
              <a:rPr lang="cs-CZ" dirty="0"/>
              <a:t> </a:t>
            </a:r>
          </a:p>
          <a:p>
            <a:r>
              <a:rPr lang="cs-CZ" dirty="0"/>
              <a:t>Doprovázel Jana Bezzemka do Irska (80. léta)</a:t>
            </a:r>
          </a:p>
          <a:p>
            <a:r>
              <a:rPr lang="cs-CZ" dirty="0"/>
              <a:t>V r. 1188 doprovázel </a:t>
            </a:r>
            <a:r>
              <a:rPr lang="cs-CZ" dirty="0" err="1"/>
              <a:t>Balduina</a:t>
            </a:r>
            <a:r>
              <a:rPr lang="cs-CZ" dirty="0"/>
              <a:t> z Canterbury do Walesu </a:t>
            </a:r>
          </a:p>
          <a:p>
            <a:r>
              <a:rPr lang="cs-CZ" i="1" dirty="0" err="1"/>
              <a:t>Topographica</a:t>
            </a:r>
            <a:r>
              <a:rPr lang="cs-CZ" i="1" dirty="0"/>
              <a:t> </a:t>
            </a:r>
            <a:r>
              <a:rPr lang="cs-CZ" i="1" dirty="0" err="1"/>
              <a:t>Hibernica</a:t>
            </a:r>
            <a:r>
              <a:rPr lang="cs-CZ" i="1" dirty="0"/>
              <a:t>, </a:t>
            </a:r>
            <a:r>
              <a:rPr lang="cs-CZ" i="1" dirty="0" err="1"/>
              <a:t>Expugnatione</a:t>
            </a:r>
            <a:r>
              <a:rPr lang="cs-CZ" i="1" dirty="0"/>
              <a:t> </a:t>
            </a:r>
            <a:r>
              <a:rPr lang="cs-CZ" i="1" dirty="0" err="1"/>
              <a:t>Hibernica</a:t>
            </a:r>
            <a:r>
              <a:rPr lang="cs-CZ" i="1" dirty="0"/>
              <a:t>, Itinerarium </a:t>
            </a:r>
            <a:r>
              <a:rPr lang="cs-CZ" i="1" dirty="0" err="1"/>
              <a:t>Cambriae</a:t>
            </a:r>
            <a:r>
              <a:rPr lang="cs-CZ" i="1" dirty="0"/>
              <a:t>, </a:t>
            </a:r>
            <a:r>
              <a:rPr lang="cs-CZ" i="1" dirty="0" err="1"/>
              <a:t>Descriptio</a:t>
            </a:r>
            <a:r>
              <a:rPr lang="cs-CZ" i="1" dirty="0"/>
              <a:t> </a:t>
            </a:r>
            <a:r>
              <a:rPr lang="cs-CZ" i="1" dirty="0" err="1"/>
              <a:t>Cambriae</a:t>
            </a:r>
            <a:r>
              <a:rPr lang="cs-CZ" i="1" dirty="0"/>
              <a:t>, De </a:t>
            </a:r>
            <a:r>
              <a:rPr lang="cs-CZ" i="1" dirty="0" err="1"/>
              <a:t>Principis</a:t>
            </a:r>
            <a:r>
              <a:rPr lang="cs-CZ" i="1" dirty="0"/>
              <a:t> </a:t>
            </a:r>
            <a:r>
              <a:rPr lang="cs-CZ" i="1" dirty="0" err="1"/>
              <a:t>Instructione</a:t>
            </a:r>
            <a:r>
              <a:rPr lang="cs-CZ" i="1" dirty="0"/>
              <a:t>, Vita </a:t>
            </a:r>
            <a:r>
              <a:rPr lang="cs-CZ" i="1" dirty="0" err="1"/>
              <a:t>Gaufridi</a:t>
            </a:r>
            <a:r>
              <a:rPr lang="cs-CZ" i="1" dirty="0"/>
              <a:t>…</a:t>
            </a:r>
            <a:endParaRPr lang="en-GB" i="1" dirty="0"/>
          </a:p>
          <a:p>
            <a:endParaRPr lang="en-GB" dirty="0"/>
          </a:p>
        </p:txBody>
      </p:sp>
    </p:spTree>
    <p:extLst>
      <p:ext uri="{BB962C8B-B14F-4D97-AF65-F5344CB8AC3E}">
        <p14:creationId xmlns:p14="http://schemas.microsoft.com/office/powerpoint/2010/main" val="956161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e/ea/St.David%27s_Cathedral_-_Dreieinigkeitskapelle_5_Giraldus_Cambrensis.jpg/320px-St.David%27s_Cathedral_-_Dreieinigkeitskapelle_5_Giraldus_Cambrensis.jpg">
            <a:extLst>
              <a:ext uri="{FF2B5EF4-FFF2-40B4-BE49-F238E27FC236}">
                <a16:creationId xmlns:a16="http://schemas.microsoft.com/office/drawing/2014/main" id="{596B359A-541A-439C-9226-2C6518277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800" y="-29983"/>
            <a:ext cx="3600400" cy="685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55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AD41E-683A-487D-9B1F-CEE645F51C06}"/>
              </a:ext>
            </a:extLst>
          </p:cNvPr>
          <p:cNvSpPr>
            <a:spLocks noGrp="1"/>
          </p:cNvSpPr>
          <p:nvPr>
            <p:ph type="title"/>
          </p:nvPr>
        </p:nvSpPr>
        <p:spPr/>
        <p:txBody>
          <a:bodyPr>
            <a:normAutofit/>
          </a:bodyPr>
          <a:lstStyle/>
          <a:p>
            <a:pPr algn="just"/>
            <a:r>
              <a:rPr lang="cs-CZ" sz="2000" i="1" dirty="0"/>
              <a:t>Král Filip byl zasažen tak hlubokým zármutkem a zoufalstvím nad jeho smrtí, že na důkaz toho, jakou lásku k němu choval a v jaké byl chován úctě, rozkázal, aby byl </a:t>
            </a:r>
            <a:r>
              <a:rPr lang="cs-CZ" sz="2000" i="1" dirty="0" err="1"/>
              <a:t>hrabě</a:t>
            </a:r>
            <a:r>
              <a:rPr lang="cs-CZ" sz="2000" i="1" dirty="0"/>
              <a:t> pochován před hlavním oltářem pařížské katedrály, zasvěcené Blahoslavené Panně. |…| A tak velká byla síla jeho zármutku, že se chystal vrhnout se do otevřeného hrobu k tělu mrtvého, a udělal by to, kdyby nebyl prudce zadržen těmi, kteří stáli okolo něj. |…| Navíc, zármutek jeho otce byl nade všechny smutky, které kdy byly, jelikož nikdy nebyl ještě takový smutek, jako byl ten jeho…</a:t>
            </a:r>
            <a:endParaRPr lang="en-GB" sz="2000" dirty="0"/>
          </a:p>
        </p:txBody>
      </p:sp>
      <p:sp>
        <p:nvSpPr>
          <p:cNvPr id="3" name="Zástupný symbol pro text 2">
            <a:extLst>
              <a:ext uri="{FF2B5EF4-FFF2-40B4-BE49-F238E27FC236}">
                <a16:creationId xmlns:a16="http://schemas.microsoft.com/office/drawing/2014/main" id="{1FA224BC-5D10-438B-B330-A61B9A0766BE}"/>
              </a:ext>
            </a:extLst>
          </p:cNvPr>
          <p:cNvSpPr>
            <a:spLocks noGrp="1"/>
          </p:cNvSpPr>
          <p:nvPr>
            <p:ph type="body" sz="quarter" idx="13"/>
          </p:nvPr>
        </p:nvSpPr>
        <p:spPr/>
        <p:txBody>
          <a:bodyPr/>
          <a:lstStyle/>
          <a:p>
            <a:r>
              <a:rPr lang="cs-CZ" dirty="0"/>
              <a:t>Gerald z Walesu, </a:t>
            </a:r>
            <a:r>
              <a:rPr lang="cs-CZ" i="1" dirty="0"/>
              <a:t>De </a:t>
            </a:r>
            <a:r>
              <a:rPr lang="cs-CZ" i="1" dirty="0" err="1"/>
              <a:t>instructione</a:t>
            </a:r>
            <a:r>
              <a:rPr lang="cs-CZ" i="1" dirty="0"/>
              <a:t> </a:t>
            </a:r>
            <a:r>
              <a:rPr lang="cs-CZ" i="1" dirty="0" err="1"/>
              <a:t>principis</a:t>
            </a:r>
            <a:r>
              <a:rPr lang="cs-CZ" i="1" dirty="0"/>
              <a:t>, </a:t>
            </a:r>
            <a:r>
              <a:rPr lang="cs-CZ" i="1" dirty="0" err="1"/>
              <a:t>Distinctio</a:t>
            </a:r>
            <a:r>
              <a:rPr lang="cs-CZ" i="1" dirty="0"/>
              <a:t> II, kap. X.</a:t>
            </a:r>
            <a:endParaRPr lang="en-GB" dirty="0"/>
          </a:p>
        </p:txBody>
      </p:sp>
      <p:sp>
        <p:nvSpPr>
          <p:cNvPr id="4" name="Zástupný symbol pro text 3">
            <a:extLst>
              <a:ext uri="{FF2B5EF4-FFF2-40B4-BE49-F238E27FC236}">
                <a16:creationId xmlns:a16="http://schemas.microsoft.com/office/drawing/2014/main" id="{C0771324-83AC-4FE0-B092-E9FB8C566E9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10585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965CC8-F295-4180-9789-A880C49ABE24}"/>
              </a:ext>
            </a:extLst>
          </p:cNvPr>
          <p:cNvSpPr>
            <a:spLocks noGrp="1"/>
          </p:cNvSpPr>
          <p:nvPr>
            <p:ph type="title"/>
          </p:nvPr>
        </p:nvSpPr>
        <p:spPr/>
        <p:txBody>
          <a:bodyPr/>
          <a:lstStyle/>
          <a:p>
            <a:r>
              <a:rPr lang="cs-CZ" dirty="0"/>
              <a:t>Další prameny</a:t>
            </a:r>
            <a:endParaRPr lang="en-GB" dirty="0"/>
          </a:p>
        </p:txBody>
      </p:sp>
      <p:sp>
        <p:nvSpPr>
          <p:cNvPr id="3" name="Zástupný symbol pro text 2">
            <a:extLst>
              <a:ext uri="{FF2B5EF4-FFF2-40B4-BE49-F238E27FC236}">
                <a16:creationId xmlns:a16="http://schemas.microsoft.com/office/drawing/2014/main" id="{DD3F1838-1A3F-43F2-8BDE-120F38A350FF}"/>
              </a:ext>
            </a:extLst>
          </p:cNvPr>
          <p:cNvSpPr>
            <a:spLocks noGrp="1"/>
          </p:cNvSpPr>
          <p:nvPr>
            <p:ph type="body" idx="1"/>
          </p:nvPr>
        </p:nvSpPr>
        <p:spPr/>
        <p:txBody>
          <a:bodyPr/>
          <a:lstStyle/>
          <a:p>
            <a:r>
              <a:rPr lang="cs-CZ" b="1" dirty="0"/>
              <a:t>Křížové výpravy</a:t>
            </a:r>
            <a:endParaRPr lang="en-GB" b="1" dirty="0"/>
          </a:p>
        </p:txBody>
      </p:sp>
      <p:sp>
        <p:nvSpPr>
          <p:cNvPr id="4" name="Zástupný symbol pro obsah 3">
            <a:extLst>
              <a:ext uri="{FF2B5EF4-FFF2-40B4-BE49-F238E27FC236}">
                <a16:creationId xmlns:a16="http://schemas.microsoft.com/office/drawing/2014/main" id="{794441CD-6304-40D8-901F-53EF103D32FB}"/>
              </a:ext>
            </a:extLst>
          </p:cNvPr>
          <p:cNvSpPr>
            <a:spLocks noGrp="1"/>
          </p:cNvSpPr>
          <p:nvPr>
            <p:ph sz="half" idx="2"/>
          </p:nvPr>
        </p:nvSpPr>
        <p:spPr/>
        <p:txBody>
          <a:bodyPr/>
          <a:lstStyle/>
          <a:p>
            <a:r>
              <a:rPr lang="cs-CZ" dirty="0" err="1"/>
              <a:t>Estoire</a:t>
            </a:r>
            <a:r>
              <a:rPr lang="cs-CZ" dirty="0"/>
              <a:t> de </a:t>
            </a:r>
            <a:r>
              <a:rPr lang="cs-CZ" dirty="0" err="1"/>
              <a:t>Guerre</a:t>
            </a:r>
            <a:r>
              <a:rPr lang="cs-CZ" dirty="0"/>
              <a:t> </a:t>
            </a:r>
            <a:r>
              <a:rPr lang="cs-CZ" dirty="0" err="1"/>
              <a:t>Sainte</a:t>
            </a:r>
            <a:r>
              <a:rPr lang="cs-CZ" dirty="0"/>
              <a:t> – </a:t>
            </a:r>
            <a:r>
              <a:rPr lang="cs-CZ" dirty="0" err="1"/>
              <a:t>Ambroise</a:t>
            </a:r>
            <a:r>
              <a:rPr lang="cs-CZ" dirty="0"/>
              <a:t>: ve verších (12 350 veršů), hlavním hrdinou Richard Lví Srdce, popisuje léta 1187 – 1192</a:t>
            </a:r>
          </a:p>
          <a:p>
            <a:r>
              <a:rPr lang="cs-CZ" dirty="0"/>
              <a:t>Itinerarium </a:t>
            </a:r>
            <a:r>
              <a:rPr lang="cs-CZ" dirty="0" err="1"/>
              <a:t>Peregrinorum</a:t>
            </a:r>
            <a:r>
              <a:rPr lang="cs-CZ" dirty="0"/>
              <a:t> </a:t>
            </a:r>
            <a:r>
              <a:rPr lang="cs-CZ" dirty="0" err="1"/>
              <a:t>Regis</a:t>
            </a:r>
            <a:r>
              <a:rPr lang="cs-CZ" dirty="0"/>
              <a:t> </a:t>
            </a:r>
            <a:r>
              <a:rPr lang="cs-CZ" dirty="0" err="1"/>
              <a:t>Ricardi</a:t>
            </a:r>
            <a:r>
              <a:rPr lang="cs-CZ" dirty="0"/>
              <a:t> – Richard od sv. Trojce: latinská próza, z části latinský překlad Ambrože </a:t>
            </a:r>
            <a:endParaRPr lang="en-GB" dirty="0"/>
          </a:p>
          <a:p>
            <a:endParaRPr lang="en-GB" dirty="0"/>
          </a:p>
        </p:txBody>
      </p:sp>
      <p:sp>
        <p:nvSpPr>
          <p:cNvPr id="5" name="Zástupný symbol pro text 4">
            <a:extLst>
              <a:ext uri="{FF2B5EF4-FFF2-40B4-BE49-F238E27FC236}">
                <a16:creationId xmlns:a16="http://schemas.microsoft.com/office/drawing/2014/main" id="{8635F3ED-6FE3-469D-9842-7C3009C445A1}"/>
              </a:ext>
            </a:extLst>
          </p:cNvPr>
          <p:cNvSpPr>
            <a:spLocks noGrp="1"/>
          </p:cNvSpPr>
          <p:nvPr>
            <p:ph type="body" sz="quarter" idx="3"/>
          </p:nvPr>
        </p:nvSpPr>
        <p:spPr/>
        <p:txBody>
          <a:bodyPr/>
          <a:lstStyle/>
          <a:p>
            <a:r>
              <a:rPr lang="cs-CZ" b="1" dirty="0"/>
              <a:t>Klášterní analistika</a:t>
            </a:r>
            <a:endParaRPr lang="en-GB" b="1" dirty="0"/>
          </a:p>
        </p:txBody>
      </p:sp>
      <p:sp>
        <p:nvSpPr>
          <p:cNvPr id="6" name="Zástupný symbol pro obsah 5">
            <a:extLst>
              <a:ext uri="{FF2B5EF4-FFF2-40B4-BE49-F238E27FC236}">
                <a16:creationId xmlns:a16="http://schemas.microsoft.com/office/drawing/2014/main" id="{6B5CA101-5415-44C6-A89B-77ECCFB92C90}"/>
              </a:ext>
            </a:extLst>
          </p:cNvPr>
          <p:cNvSpPr>
            <a:spLocks noGrp="1"/>
          </p:cNvSpPr>
          <p:nvPr>
            <p:ph sz="quarter" idx="4"/>
          </p:nvPr>
        </p:nvSpPr>
        <p:spPr/>
        <p:txBody>
          <a:bodyPr/>
          <a:lstStyle/>
          <a:p>
            <a:r>
              <a:rPr lang="cs-CZ" dirty="0"/>
              <a:t>Na přelomu 12. a 13. století množství klášterních análů </a:t>
            </a:r>
          </a:p>
          <a:p>
            <a:r>
              <a:rPr lang="cs-CZ" dirty="0" err="1"/>
              <a:t>Margam</a:t>
            </a:r>
            <a:r>
              <a:rPr lang="cs-CZ" dirty="0"/>
              <a:t>, </a:t>
            </a:r>
            <a:r>
              <a:rPr lang="cs-CZ" dirty="0" err="1"/>
              <a:t>Dunstable</a:t>
            </a:r>
            <a:r>
              <a:rPr lang="cs-CZ" dirty="0"/>
              <a:t>, Winchester, </a:t>
            </a:r>
            <a:r>
              <a:rPr lang="cs-CZ" dirty="0" err="1"/>
              <a:t>Waverly</a:t>
            </a:r>
            <a:r>
              <a:rPr lang="cs-CZ" dirty="0"/>
              <a:t>…</a:t>
            </a:r>
          </a:p>
          <a:p>
            <a:r>
              <a:rPr lang="cs-CZ" dirty="0"/>
              <a:t>Edice </a:t>
            </a:r>
            <a:r>
              <a:rPr lang="cs-CZ" dirty="0" err="1"/>
              <a:t>Annales</a:t>
            </a:r>
            <a:r>
              <a:rPr lang="cs-CZ" dirty="0"/>
              <a:t> </a:t>
            </a:r>
            <a:r>
              <a:rPr lang="cs-CZ" dirty="0" err="1"/>
              <a:t>Monastici</a:t>
            </a:r>
            <a:r>
              <a:rPr lang="cs-CZ" dirty="0"/>
              <a:t> (5 dílů) – RS 36</a:t>
            </a:r>
            <a:endParaRPr lang="en-GB" dirty="0"/>
          </a:p>
          <a:p>
            <a:endParaRPr lang="en-GB" dirty="0"/>
          </a:p>
        </p:txBody>
      </p:sp>
    </p:spTree>
    <p:extLst>
      <p:ext uri="{BB962C8B-B14F-4D97-AF65-F5344CB8AC3E}">
        <p14:creationId xmlns:p14="http://schemas.microsoft.com/office/powerpoint/2010/main" val="278585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D13387-7644-47E9-BA94-21F62C6E0F51}"/>
              </a:ext>
            </a:extLst>
          </p:cNvPr>
          <p:cNvSpPr>
            <a:spLocks noGrp="1"/>
          </p:cNvSpPr>
          <p:nvPr>
            <p:ph type="title"/>
          </p:nvPr>
        </p:nvSpPr>
        <p:spPr/>
        <p:txBody>
          <a:bodyPr/>
          <a:lstStyle/>
          <a:p>
            <a:r>
              <a:rPr lang="cs-CZ" dirty="0"/>
              <a:t>St. </a:t>
            </a:r>
            <a:r>
              <a:rPr lang="cs-CZ" dirty="0" err="1"/>
              <a:t>Albans</a:t>
            </a:r>
            <a:r>
              <a:rPr lang="cs-CZ" dirty="0"/>
              <a:t> </a:t>
            </a:r>
            <a:endParaRPr lang="en-GB" dirty="0"/>
          </a:p>
        </p:txBody>
      </p:sp>
      <p:sp>
        <p:nvSpPr>
          <p:cNvPr id="3" name="Zástupný symbol pro text 2">
            <a:extLst>
              <a:ext uri="{FF2B5EF4-FFF2-40B4-BE49-F238E27FC236}">
                <a16:creationId xmlns:a16="http://schemas.microsoft.com/office/drawing/2014/main" id="{0606AF01-160F-4A7F-B27F-30C08A305B23}"/>
              </a:ext>
            </a:extLst>
          </p:cNvPr>
          <p:cNvSpPr>
            <a:spLocks noGrp="1"/>
          </p:cNvSpPr>
          <p:nvPr>
            <p:ph type="body" idx="1"/>
          </p:nvPr>
        </p:nvSpPr>
        <p:spPr/>
        <p:txBody>
          <a:bodyPr/>
          <a:lstStyle/>
          <a:p>
            <a:r>
              <a:rPr lang="cs-CZ" b="1" dirty="0"/>
              <a:t>Roger </a:t>
            </a:r>
            <a:r>
              <a:rPr lang="cs-CZ" b="1" dirty="0" err="1"/>
              <a:t>Wendover</a:t>
            </a:r>
            <a:endParaRPr lang="en-GB" b="1" dirty="0"/>
          </a:p>
        </p:txBody>
      </p:sp>
      <p:sp>
        <p:nvSpPr>
          <p:cNvPr id="4" name="Zástupný symbol pro obsah 3">
            <a:extLst>
              <a:ext uri="{FF2B5EF4-FFF2-40B4-BE49-F238E27FC236}">
                <a16:creationId xmlns:a16="http://schemas.microsoft.com/office/drawing/2014/main" id="{6F8B1662-2F04-4C94-A67B-59AD11DCF521}"/>
              </a:ext>
            </a:extLst>
          </p:cNvPr>
          <p:cNvSpPr>
            <a:spLocks noGrp="1"/>
          </p:cNvSpPr>
          <p:nvPr>
            <p:ph sz="half" idx="2"/>
          </p:nvPr>
        </p:nvSpPr>
        <p:spPr/>
        <p:txBody>
          <a:bodyPr>
            <a:normAutofit fontScale="85000" lnSpcReduction="20000"/>
          </a:bodyPr>
          <a:lstStyle/>
          <a:p>
            <a:r>
              <a:rPr lang="cs-CZ" dirty="0"/>
              <a:t>Benediktinský mnich v opatství St. </a:t>
            </a:r>
            <a:r>
              <a:rPr lang="cs-CZ" dirty="0" err="1"/>
              <a:t>Albans</a:t>
            </a:r>
            <a:endParaRPr lang="cs-CZ" dirty="0"/>
          </a:p>
          <a:p>
            <a:r>
              <a:rPr lang="cs-CZ" dirty="0"/>
              <a:t>Stal se převorem v </a:t>
            </a:r>
            <a:r>
              <a:rPr lang="cs-CZ" dirty="0" err="1"/>
              <a:t>Belvoir</a:t>
            </a:r>
            <a:r>
              <a:rPr lang="cs-CZ" dirty="0"/>
              <a:t>, ale r. 1219 byl odvolán </a:t>
            </a:r>
            <a:r>
              <a:rPr lang="cs-CZ" dirty="0">
                <a:sym typeface="Wingdings" panose="05000000000000000000" pitchFamily="2" charset="2"/>
              </a:rPr>
              <a:t> vrátil se do St. </a:t>
            </a:r>
            <a:r>
              <a:rPr lang="cs-CZ" dirty="0" err="1">
                <a:sym typeface="Wingdings" panose="05000000000000000000" pitchFamily="2" charset="2"/>
              </a:rPr>
              <a:t>Albans</a:t>
            </a:r>
            <a:endParaRPr lang="cs-CZ" dirty="0">
              <a:sym typeface="Wingdings" panose="05000000000000000000" pitchFamily="2" charset="2"/>
            </a:endParaRPr>
          </a:p>
          <a:p>
            <a:r>
              <a:rPr lang="cs-CZ" dirty="0">
                <a:sym typeface="Wingdings" panose="05000000000000000000" pitchFamily="2" charset="2"/>
              </a:rPr>
              <a:t>Jeden z nejváženějších členů komunity</a:t>
            </a:r>
          </a:p>
          <a:p>
            <a:r>
              <a:rPr lang="cs-CZ" i="1" dirty="0" err="1">
                <a:sym typeface="Wingdings" panose="05000000000000000000" pitchFamily="2" charset="2"/>
              </a:rPr>
              <a:t>Flores</a:t>
            </a:r>
            <a:r>
              <a:rPr lang="cs-CZ" i="1" dirty="0">
                <a:sym typeface="Wingdings" panose="05000000000000000000" pitchFamily="2" charset="2"/>
              </a:rPr>
              <a:t> </a:t>
            </a:r>
            <a:r>
              <a:rPr lang="cs-CZ" i="1" dirty="0" err="1">
                <a:sym typeface="Wingdings" panose="05000000000000000000" pitchFamily="2" charset="2"/>
              </a:rPr>
              <a:t>Historiarum</a:t>
            </a:r>
            <a:r>
              <a:rPr lang="cs-CZ" i="1" dirty="0">
                <a:sym typeface="Wingdings" panose="05000000000000000000" pitchFamily="2" charset="2"/>
              </a:rPr>
              <a:t> </a:t>
            </a:r>
            <a:r>
              <a:rPr lang="cs-CZ" dirty="0">
                <a:sym typeface="Wingdings" panose="05000000000000000000" pitchFamily="2" charset="2"/>
              </a:rPr>
              <a:t>– od stvoření po rok 1234 </a:t>
            </a:r>
          </a:p>
          <a:p>
            <a:r>
              <a:rPr lang="cs-CZ" dirty="0">
                <a:sym typeface="Wingdings" panose="05000000000000000000" pitchFamily="2" charset="2"/>
              </a:rPr>
              <a:t>do r. 1202 pouze kopírování starších autorů</a:t>
            </a:r>
          </a:p>
          <a:p>
            <a:r>
              <a:rPr lang="cs-CZ" dirty="0">
                <a:sym typeface="Wingdings" panose="05000000000000000000" pitchFamily="2" charset="2"/>
              </a:rPr>
              <a:t>Po roce 1202 vzrůstající četnost </a:t>
            </a:r>
            <a:r>
              <a:rPr lang="cs-CZ" dirty="0" err="1">
                <a:sym typeface="Wingdings" panose="05000000000000000000" pitchFamily="2" charset="2"/>
              </a:rPr>
              <a:t>Rogerova</a:t>
            </a:r>
            <a:r>
              <a:rPr lang="cs-CZ" dirty="0">
                <a:sym typeface="Wingdings" panose="05000000000000000000" pitchFamily="2" charset="2"/>
              </a:rPr>
              <a:t> autentického textu</a:t>
            </a:r>
          </a:p>
          <a:p>
            <a:r>
              <a:rPr lang="cs-CZ" dirty="0">
                <a:sym typeface="Wingdings" panose="05000000000000000000" pitchFamily="2" charset="2"/>
              </a:rPr>
              <a:t>Nezávislý zdroj informací pro konec vlády Jana Bezzemka a počátek vlády Jindřicha III. </a:t>
            </a:r>
            <a:endParaRPr lang="en-GB" dirty="0"/>
          </a:p>
          <a:p>
            <a:endParaRPr lang="en-GB" dirty="0"/>
          </a:p>
        </p:txBody>
      </p:sp>
      <p:sp>
        <p:nvSpPr>
          <p:cNvPr id="5" name="Zástupný symbol pro text 4">
            <a:extLst>
              <a:ext uri="{FF2B5EF4-FFF2-40B4-BE49-F238E27FC236}">
                <a16:creationId xmlns:a16="http://schemas.microsoft.com/office/drawing/2014/main" id="{5E049913-45E2-4930-A95B-A6982DA15E72}"/>
              </a:ext>
            </a:extLst>
          </p:cNvPr>
          <p:cNvSpPr>
            <a:spLocks noGrp="1"/>
          </p:cNvSpPr>
          <p:nvPr>
            <p:ph type="body" sz="quarter" idx="3"/>
          </p:nvPr>
        </p:nvSpPr>
        <p:spPr/>
        <p:txBody>
          <a:bodyPr/>
          <a:lstStyle/>
          <a:p>
            <a:r>
              <a:rPr lang="cs-CZ" b="1" dirty="0"/>
              <a:t>Matouš Pařížský</a:t>
            </a:r>
            <a:endParaRPr lang="en-GB" b="1" dirty="0"/>
          </a:p>
        </p:txBody>
      </p:sp>
      <p:sp>
        <p:nvSpPr>
          <p:cNvPr id="6" name="Zástupný symbol pro obsah 5">
            <a:extLst>
              <a:ext uri="{FF2B5EF4-FFF2-40B4-BE49-F238E27FC236}">
                <a16:creationId xmlns:a16="http://schemas.microsoft.com/office/drawing/2014/main" id="{B8B7FF1B-372F-4C97-9483-02E58C63CBD9}"/>
              </a:ext>
            </a:extLst>
          </p:cNvPr>
          <p:cNvSpPr>
            <a:spLocks noGrp="1"/>
          </p:cNvSpPr>
          <p:nvPr>
            <p:ph sz="quarter" idx="4"/>
          </p:nvPr>
        </p:nvSpPr>
        <p:spPr/>
        <p:txBody>
          <a:bodyPr/>
          <a:lstStyle/>
          <a:p>
            <a:r>
              <a:rPr lang="cs-CZ" dirty="0"/>
              <a:t>Nejvýznamnější kronikář anglického středověku</a:t>
            </a:r>
          </a:p>
          <a:p>
            <a:r>
              <a:rPr lang="cs-CZ" dirty="0"/>
              <a:t>Mnich v St. </a:t>
            </a:r>
            <a:r>
              <a:rPr lang="cs-CZ" dirty="0" err="1"/>
              <a:t>Albans</a:t>
            </a:r>
            <a:r>
              <a:rPr lang="cs-CZ" dirty="0"/>
              <a:t> (od r. 1217)</a:t>
            </a:r>
          </a:p>
          <a:p>
            <a:r>
              <a:rPr lang="cs-CZ" dirty="0"/>
              <a:t>Setkal se s řadou osobností své doby (Richard z </a:t>
            </a:r>
            <a:r>
              <a:rPr lang="cs-CZ" dirty="0" err="1"/>
              <a:t>Cornwallu</a:t>
            </a:r>
            <a:r>
              <a:rPr lang="cs-CZ" dirty="0"/>
              <a:t>, Jindřich III., Hubert de </a:t>
            </a:r>
            <a:r>
              <a:rPr lang="cs-CZ" dirty="0" err="1"/>
              <a:t>Burgh</a:t>
            </a:r>
            <a:r>
              <a:rPr lang="cs-CZ" dirty="0"/>
              <a:t>, </a:t>
            </a:r>
            <a:r>
              <a:rPr lang="cs-CZ" dirty="0" err="1"/>
              <a:t>Haakon</a:t>
            </a:r>
            <a:r>
              <a:rPr lang="cs-CZ" dirty="0"/>
              <a:t>  IV.,...)</a:t>
            </a:r>
          </a:p>
          <a:p>
            <a:r>
              <a:rPr lang="cs-CZ" dirty="0"/>
              <a:t>Nejvýznamnějším dílem </a:t>
            </a:r>
            <a:r>
              <a:rPr lang="cs-CZ" i="1" dirty="0" err="1"/>
              <a:t>Chronica</a:t>
            </a:r>
            <a:r>
              <a:rPr lang="cs-CZ" i="1" dirty="0"/>
              <a:t> Majora </a:t>
            </a:r>
            <a:r>
              <a:rPr lang="cs-CZ" i="1" dirty="0">
                <a:sym typeface="Wingdings" panose="05000000000000000000" pitchFamily="2" charset="2"/>
              </a:rPr>
              <a:t></a:t>
            </a:r>
            <a:r>
              <a:rPr lang="en-GB" i="1" dirty="0">
                <a:sym typeface="Wingdings" panose="05000000000000000000" pitchFamily="2" charset="2"/>
              </a:rPr>
              <a:t> </a:t>
            </a:r>
            <a:r>
              <a:rPr lang="cs-CZ" dirty="0">
                <a:sym typeface="Wingdings" panose="05000000000000000000" pitchFamily="2" charset="2"/>
              </a:rPr>
              <a:t>navazuje na dílo Rogera z </a:t>
            </a:r>
            <a:r>
              <a:rPr lang="cs-CZ" dirty="0" err="1">
                <a:sym typeface="Wingdings" panose="05000000000000000000" pitchFamily="2" charset="2"/>
              </a:rPr>
              <a:t>Wendoveru</a:t>
            </a:r>
            <a:endParaRPr lang="en-GB" dirty="0"/>
          </a:p>
          <a:p>
            <a:endParaRPr lang="en-GB" dirty="0"/>
          </a:p>
        </p:txBody>
      </p:sp>
    </p:spTree>
    <p:extLst>
      <p:ext uri="{BB962C8B-B14F-4D97-AF65-F5344CB8AC3E}">
        <p14:creationId xmlns:p14="http://schemas.microsoft.com/office/powerpoint/2010/main" val="95782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961F28-8004-4557-8A30-6FEEF951CC60}"/>
              </a:ext>
            </a:extLst>
          </p:cNvPr>
          <p:cNvSpPr>
            <a:spLocks noGrp="1"/>
          </p:cNvSpPr>
          <p:nvPr>
            <p:ph type="title"/>
          </p:nvPr>
        </p:nvSpPr>
        <p:spPr/>
        <p:txBody>
          <a:bodyPr/>
          <a:lstStyle/>
          <a:p>
            <a:r>
              <a:rPr lang="cs-CZ" dirty="0"/>
              <a:t>Dílo Matouše Pařížského</a:t>
            </a:r>
            <a:endParaRPr lang="en-GB" dirty="0"/>
          </a:p>
        </p:txBody>
      </p:sp>
      <p:sp>
        <p:nvSpPr>
          <p:cNvPr id="3" name="Zástupný symbol pro obsah 2">
            <a:extLst>
              <a:ext uri="{FF2B5EF4-FFF2-40B4-BE49-F238E27FC236}">
                <a16:creationId xmlns:a16="http://schemas.microsoft.com/office/drawing/2014/main" id="{EC984ADD-9FF6-4790-B635-DFC8794A5A9A}"/>
              </a:ext>
            </a:extLst>
          </p:cNvPr>
          <p:cNvSpPr>
            <a:spLocks noGrp="1"/>
          </p:cNvSpPr>
          <p:nvPr>
            <p:ph idx="1"/>
          </p:nvPr>
        </p:nvSpPr>
        <p:spPr/>
        <p:txBody>
          <a:bodyPr>
            <a:normAutofit fontScale="92500" lnSpcReduction="20000"/>
          </a:bodyPr>
          <a:lstStyle/>
          <a:p>
            <a:r>
              <a:rPr lang="cs-CZ" i="1" dirty="0" err="1"/>
              <a:t>Chronica</a:t>
            </a:r>
            <a:r>
              <a:rPr lang="cs-CZ" i="1" dirty="0"/>
              <a:t> Majora </a:t>
            </a:r>
            <a:r>
              <a:rPr lang="cs-CZ" dirty="0"/>
              <a:t>– kronika od </a:t>
            </a:r>
            <a:r>
              <a:rPr lang="cs-CZ" dirty="0" err="1"/>
              <a:t>stvožení</a:t>
            </a:r>
            <a:r>
              <a:rPr lang="cs-CZ" dirty="0"/>
              <a:t> do r. 1259, nejen anglické události, ale i ostatní Evropa (Fridrich II., sv. Ludvík…) </a:t>
            </a:r>
          </a:p>
          <a:p>
            <a:r>
              <a:rPr lang="cs-CZ" u="sng" dirty="0"/>
              <a:t>výbory a zkrácené verze:</a:t>
            </a:r>
          </a:p>
          <a:p>
            <a:r>
              <a:rPr lang="cs-CZ" i="1" dirty="0" err="1"/>
              <a:t>Historia</a:t>
            </a:r>
            <a:r>
              <a:rPr lang="cs-CZ" i="1" dirty="0"/>
              <a:t> </a:t>
            </a:r>
            <a:r>
              <a:rPr lang="cs-CZ" i="1" dirty="0" err="1"/>
              <a:t>Anglorum</a:t>
            </a:r>
            <a:r>
              <a:rPr lang="cs-CZ" i="1" dirty="0"/>
              <a:t> – </a:t>
            </a:r>
            <a:r>
              <a:rPr lang="cs-CZ" dirty="0"/>
              <a:t>události v Anglii</a:t>
            </a:r>
          </a:p>
          <a:p>
            <a:r>
              <a:rPr lang="cs-CZ" i="1" dirty="0" err="1"/>
              <a:t>Flores</a:t>
            </a:r>
            <a:r>
              <a:rPr lang="cs-CZ" i="1" dirty="0"/>
              <a:t> </a:t>
            </a:r>
            <a:r>
              <a:rPr lang="cs-CZ" i="1" dirty="0" err="1"/>
              <a:t>Historiarum</a:t>
            </a:r>
            <a:r>
              <a:rPr lang="cs-CZ" i="1" dirty="0"/>
              <a:t> – </a:t>
            </a:r>
            <a:r>
              <a:rPr lang="cs-CZ" dirty="0"/>
              <a:t>výběr z kroniky</a:t>
            </a:r>
          </a:p>
          <a:p>
            <a:r>
              <a:rPr lang="cs-CZ" i="1" dirty="0" err="1"/>
              <a:t>Abbreviatio</a:t>
            </a:r>
            <a:r>
              <a:rPr lang="cs-CZ" i="1" dirty="0"/>
              <a:t> </a:t>
            </a:r>
            <a:r>
              <a:rPr lang="cs-CZ" i="1" dirty="0" err="1"/>
              <a:t>Chronicorum</a:t>
            </a:r>
            <a:endParaRPr lang="cs-CZ" i="1" dirty="0"/>
          </a:p>
          <a:p>
            <a:r>
              <a:rPr lang="cs-CZ" i="1" dirty="0" err="1"/>
              <a:t>Chronica</a:t>
            </a:r>
            <a:r>
              <a:rPr lang="cs-CZ" i="1" dirty="0"/>
              <a:t> excerpta a </a:t>
            </a:r>
            <a:r>
              <a:rPr lang="cs-CZ" i="1" dirty="0" err="1"/>
              <a:t>magnis</a:t>
            </a:r>
            <a:r>
              <a:rPr lang="cs-CZ" i="1" dirty="0"/>
              <a:t> </a:t>
            </a:r>
            <a:r>
              <a:rPr lang="cs-CZ" i="1" dirty="0" err="1"/>
              <a:t>chronicis</a:t>
            </a:r>
            <a:endParaRPr lang="cs-CZ" i="1" dirty="0"/>
          </a:p>
          <a:p>
            <a:r>
              <a:rPr lang="cs-CZ" u="sng" dirty="0"/>
              <a:t>Další dílo:</a:t>
            </a:r>
          </a:p>
          <a:p>
            <a:r>
              <a:rPr lang="cs-CZ" i="1" dirty="0"/>
              <a:t>Gesta </a:t>
            </a:r>
            <a:r>
              <a:rPr lang="cs-CZ" i="1" dirty="0" err="1"/>
              <a:t>Abbatum</a:t>
            </a:r>
            <a:r>
              <a:rPr lang="cs-CZ" i="1" dirty="0"/>
              <a:t> </a:t>
            </a:r>
          </a:p>
          <a:p>
            <a:r>
              <a:rPr lang="cs-CZ" dirty="0"/>
              <a:t>Hagiografie</a:t>
            </a:r>
          </a:p>
          <a:p>
            <a:r>
              <a:rPr lang="cs-CZ" i="1" dirty="0"/>
              <a:t>Liber </a:t>
            </a:r>
            <a:r>
              <a:rPr lang="cs-CZ" i="1" dirty="0" err="1"/>
              <a:t>Additamentorum</a:t>
            </a:r>
            <a:endParaRPr lang="en-GB" i="1" dirty="0"/>
          </a:p>
          <a:p>
            <a:endParaRPr lang="en-GB" dirty="0"/>
          </a:p>
        </p:txBody>
      </p:sp>
    </p:spTree>
    <p:extLst>
      <p:ext uri="{BB962C8B-B14F-4D97-AF65-F5344CB8AC3E}">
        <p14:creationId xmlns:p14="http://schemas.microsoft.com/office/powerpoint/2010/main" val="335087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8/88/BritLibRoyal14CVIIFol006rMattParisSelfPort.jpg/1024px-BritLibRoyal14CVIIFol006rMattParisSelfPort.jpg">
            <a:extLst>
              <a:ext uri="{FF2B5EF4-FFF2-40B4-BE49-F238E27FC236}">
                <a16:creationId xmlns:a16="http://schemas.microsoft.com/office/drawing/2014/main" id="{62868C9C-76F7-4FBA-8256-9F13BB2E0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404664"/>
            <a:ext cx="9144000" cy="581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96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yal arms of England">
            <a:extLst>
              <a:ext uri="{FF2B5EF4-FFF2-40B4-BE49-F238E27FC236}">
                <a16:creationId xmlns:a16="http://schemas.microsoft.com/office/drawing/2014/main" id="{A61FDD74-81F2-448F-8015-5D89AAB92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0"/>
            <a:ext cx="46815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upload.wikimedia.org/wikipedia/commons/d/d6/Paris.elefant.jpg">
            <a:extLst>
              <a:ext uri="{FF2B5EF4-FFF2-40B4-BE49-F238E27FC236}">
                <a16:creationId xmlns:a16="http://schemas.microsoft.com/office/drawing/2014/main" id="{C4F64E3F-E58F-4044-9203-AE600239BA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57"/>
          <a:stretch/>
        </p:blipFill>
        <p:spPr bwMode="auto">
          <a:xfrm>
            <a:off x="6744072" y="1070738"/>
            <a:ext cx="5335300" cy="471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749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DEC67C-FF37-4147-ABE6-DBF3164477B3}"/>
              </a:ext>
            </a:extLst>
          </p:cNvPr>
          <p:cNvPicPr>
            <a:picLocks noChangeAspect="1"/>
          </p:cNvPicPr>
          <p:nvPr/>
        </p:nvPicPr>
        <p:blipFill rotWithShape="1">
          <a:blip r:embed="rId2"/>
          <a:srcRect l="35235" t="25838" r="41732" b="7980"/>
          <a:stretch/>
        </p:blipFill>
        <p:spPr>
          <a:xfrm>
            <a:off x="2855640" y="980728"/>
            <a:ext cx="3240360" cy="5234428"/>
          </a:xfrm>
          <a:prstGeom prst="rect">
            <a:avLst/>
          </a:prstGeom>
        </p:spPr>
      </p:pic>
      <p:sp>
        <p:nvSpPr>
          <p:cNvPr id="4" name="Řečová bublina: oválný bublinový popisek 3">
            <a:extLst>
              <a:ext uri="{FF2B5EF4-FFF2-40B4-BE49-F238E27FC236}">
                <a16:creationId xmlns:a16="http://schemas.microsoft.com/office/drawing/2014/main" id="{CEC84982-A14B-47E3-BF42-DFF6E4C69405}"/>
              </a:ext>
            </a:extLst>
          </p:cNvPr>
          <p:cNvSpPr/>
          <p:nvPr/>
        </p:nvSpPr>
        <p:spPr>
          <a:xfrm>
            <a:off x="6456040" y="764704"/>
            <a:ext cx="4896544" cy="1080120"/>
          </a:xfrm>
          <a:prstGeom prst="wedgeEllipseCallout">
            <a:avLst>
              <a:gd name="adj1" fmla="val -87805"/>
              <a:gd name="adj2" fmla="val 859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rgbClr val="C00000"/>
                </a:solidFill>
              </a:rPr>
              <a:t>Děkuji za pozornost!</a:t>
            </a:r>
            <a:endParaRPr lang="en-GB" b="1" dirty="0">
              <a:solidFill>
                <a:srgbClr val="C00000"/>
              </a:solidFill>
            </a:endParaRPr>
          </a:p>
        </p:txBody>
      </p:sp>
    </p:spTree>
    <p:extLst>
      <p:ext uri="{BB962C8B-B14F-4D97-AF65-F5344CB8AC3E}">
        <p14:creationId xmlns:p14="http://schemas.microsoft.com/office/powerpoint/2010/main" val="250623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DEC96F-BAFF-4D19-A0A6-F807CA7E930E}"/>
              </a:ext>
            </a:extLst>
          </p:cNvPr>
          <p:cNvSpPr>
            <a:spLocks noGrp="1"/>
          </p:cNvSpPr>
          <p:nvPr>
            <p:ph type="title"/>
          </p:nvPr>
        </p:nvSpPr>
        <p:spPr/>
        <p:txBody>
          <a:bodyPr/>
          <a:lstStyle/>
          <a:p>
            <a:endParaRPr lang="en-GB"/>
          </a:p>
        </p:txBody>
      </p:sp>
      <p:sp>
        <p:nvSpPr>
          <p:cNvPr id="3" name="Zástupný symbol pro text 2">
            <a:extLst>
              <a:ext uri="{FF2B5EF4-FFF2-40B4-BE49-F238E27FC236}">
                <a16:creationId xmlns:a16="http://schemas.microsoft.com/office/drawing/2014/main" id="{2D1C1059-78F3-4315-AAA7-526BB42864C7}"/>
              </a:ext>
            </a:extLst>
          </p:cNvPr>
          <p:cNvSpPr>
            <a:spLocks noGrp="1"/>
          </p:cNvSpPr>
          <p:nvPr>
            <p:ph type="body" sz="quarter" idx="13"/>
          </p:nvPr>
        </p:nvSpPr>
        <p:spPr/>
        <p:txBody>
          <a:bodyPr/>
          <a:lstStyle/>
          <a:p>
            <a:endParaRPr lang="en-GB"/>
          </a:p>
        </p:txBody>
      </p:sp>
      <p:sp>
        <p:nvSpPr>
          <p:cNvPr id="4" name="Zástupný symbol pro text 3">
            <a:extLst>
              <a:ext uri="{FF2B5EF4-FFF2-40B4-BE49-F238E27FC236}">
                <a16:creationId xmlns:a16="http://schemas.microsoft.com/office/drawing/2014/main" id="{3B0605BD-F5E3-41F7-8000-12071B7A6F8D}"/>
              </a:ext>
            </a:extLst>
          </p:cNvPr>
          <p:cNvSpPr>
            <a:spLocks noGrp="1"/>
          </p:cNvSpPr>
          <p:nvPr>
            <p:ph type="body" idx="1"/>
          </p:nvPr>
        </p:nvSpPr>
        <p:spPr/>
        <p:txBody>
          <a:bodyPr/>
          <a:lstStyle/>
          <a:p>
            <a:endParaRPr lang="en-GB"/>
          </a:p>
        </p:txBody>
      </p:sp>
      <p:pic>
        <p:nvPicPr>
          <p:cNvPr id="1026" name="Picture 2" descr="https://parkerweb.stanford.edu/parker/actions/thumbnail_image.do?ms_no=262&amp;page=1R&amp;size=basic">
            <a:extLst>
              <a:ext uri="{FF2B5EF4-FFF2-40B4-BE49-F238E27FC236}">
                <a16:creationId xmlns:a16="http://schemas.microsoft.com/office/drawing/2014/main" id="{41F2BE81-AB86-4580-BC53-C52426F30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0"/>
            <a:ext cx="44196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8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F00750-BFDB-491E-B799-70FEA6485E07}"/>
              </a:ext>
            </a:extLst>
          </p:cNvPr>
          <p:cNvSpPr>
            <a:spLocks noGrp="1"/>
          </p:cNvSpPr>
          <p:nvPr>
            <p:ph type="title"/>
          </p:nvPr>
        </p:nvSpPr>
        <p:spPr/>
        <p:txBody>
          <a:bodyPr/>
          <a:lstStyle/>
          <a:p>
            <a:r>
              <a:rPr lang="cs-CZ" dirty="0"/>
              <a:t>Literatura</a:t>
            </a:r>
            <a:endParaRPr lang="en-GB" dirty="0"/>
          </a:p>
        </p:txBody>
      </p:sp>
      <p:sp>
        <p:nvSpPr>
          <p:cNvPr id="3" name="Zástupný symbol pro obsah 2">
            <a:extLst>
              <a:ext uri="{FF2B5EF4-FFF2-40B4-BE49-F238E27FC236}">
                <a16:creationId xmlns:a16="http://schemas.microsoft.com/office/drawing/2014/main" id="{DB14FDB3-CF76-4FF3-BE2F-E78B564AF5E2}"/>
              </a:ext>
            </a:extLst>
          </p:cNvPr>
          <p:cNvSpPr>
            <a:spLocks noGrp="1"/>
          </p:cNvSpPr>
          <p:nvPr>
            <p:ph idx="1"/>
          </p:nvPr>
        </p:nvSpPr>
        <p:spPr/>
        <p:txBody>
          <a:bodyPr/>
          <a:lstStyle/>
          <a:p>
            <a:r>
              <a:rPr lang="cs-CZ" dirty="0"/>
              <a:t>Antonia </a:t>
            </a:r>
            <a:r>
              <a:rPr lang="cs-CZ" dirty="0" err="1"/>
              <a:t>Gransden</a:t>
            </a:r>
            <a:r>
              <a:rPr lang="cs-CZ" dirty="0"/>
              <a:t>, </a:t>
            </a:r>
            <a:r>
              <a:rPr lang="cs-CZ" i="1" dirty="0" err="1"/>
              <a:t>English</a:t>
            </a:r>
            <a:r>
              <a:rPr lang="cs-CZ" i="1" dirty="0"/>
              <a:t> </a:t>
            </a:r>
            <a:r>
              <a:rPr lang="cs-CZ" i="1" dirty="0" err="1"/>
              <a:t>historical</a:t>
            </a:r>
            <a:r>
              <a:rPr lang="cs-CZ" i="1" dirty="0"/>
              <a:t> </a:t>
            </a:r>
            <a:r>
              <a:rPr lang="cs-CZ" i="1" dirty="0" err="1"/>
              <a:t>writing</a:t>
            </a:r>
            <a:r>
              <a:rPr lang="cs-CZ" i="1" dirty="0"/>
              <a:t> c.550 – c1307, </a:t>
            </a:r>
            <a:r>
              <a:rPr lang="cs-CZ" dirty="0"/>
              <a:t>1997</a:t>
            </a:r>
          </a:p>
          <a:p>
            <a:r>
              <a:rPr lang="cs-CZ" dirty="0"/>
              <a:t>Michael </a:t>
            </a:r>
            <a:r>
              <a:rPr lang="cs-CZ" dirty="0" err="1"/>
              <a:t>Staunton</a:t>
            </a:r>
            <a:r>
              <a:rPr lang="cs-CZ" dirty="0"/>
              <a:t>, </a:t>
            </a:r>
            <a:r>
              <a:rPr lang="cs-CZ" i="1" dirty="0" err="1"/>
              <a:t>The</a:t>
            </a:r>
            <a:r>
              <a:rPr lang="cs-CZ" i="1" dirty="0"/>
              <a:t> </a:t>
            </a:r>
            <a:r>
              <a:rPr lang="cs-CZ" i="1" dirty="0" err="1"/>
              <a:t>historians</a:t>
            </a:r>
            <a:r>
              <a:rPr lang="cs-CZ" i="1" dirty="0"/>
              <a:t> </a:t>
            </a:r>
            <a:r>
              <a:rPr lang="cs-CZ" i="1" dirty="0" err="1"/>
              <a:t>of</a:t>
            </a:r>
            <a:r>
              <a:rPr lang="cs-CZ" i="1" dirty="0"/>
              <a:t> </a:t>
            </a:r>
            <a:r>
              <a:rPr lang="cs-CZ" i="1" dirty="0" err="1"/>
              <a:t>Angevin</a:t>
            </a:r>
            <a:r>
              <a:rPr lang="cs-CZ" i="1" dirty="0"/>
              <a:t> </a:t>
            </a:r>
            <a:r>
              <a:rPr lang="cs-CZ" i="1" dirty="0" err="1"/>
              <a:t>England</a:t>
            </a:r>
            <a:r>
              <a:rPr lang="cs-CZ" i="1" dirty="0"/>
              <a:t>, </a:t>
            </a:r>
            <a:r>
              <a:rPr lang="cs-CZ" dirty="0"/>
              <a:t>2017</a:t>
            </a:r>
          </a:p>
          <a:p>
            <a:r>
              <a:rPr lang="cs-CZ" dirty="0"/>
              <a:t>Nancy Partner, </a:t>
            </a:r>
            <a:r>
              <a:rPr lang="cs-CZ" i="1" dirty="0" err="1"/>
              <a:t>Serious</a:t>
            </a:r>
            <a:r>
              <a:rPr lang="cs-CZ" i="1" dirty="0"/>
              <a:t> </a:t>
            </a:r>
            <a:r>
              <a:rPr lang="cs-CZ" i="1" dirty="0" err="1"/>
              <a:t>entertainments</a:t>
            </a:r>
            <a:r>
              <a:rPr lang="cs-CZ" i="1" dirty="0"/>
              <a:t>: </a:t>
            </a:r>
            <a:r>
              <a:rPr lang="cs-CZ" i="1" dirty="0" err="1"/>
              <a:t>The</a:t>
            </a:r>
            <a:r>
              <a:rPr lang="cs-CZ" i="1" dirty="0"/>
              <a:t> </a:t>
            </a:r>
            <a:r>
              <a:rPr lang="cs-CZ" i="1" dirty="0" err="1"/>
              <a:t>writing</a:t>
            </a:r>
            <a:r>
              <a:rPr lang="cs-CZ" i="1" dirty="0"/>
              <a:t> </a:t>
            </a:r>
            <a:r>
              <a:rPr lang="cs-CZ" i="1" dirty="0" err="1"/>
              <a:t>of</a:t>
            </a:r>
            <a:r>
              <a:rPr lang="cs-CZ" i="1" dirty="0"/>
              <a:t> </a:t>
            </a:r>
            <a:r>
              <a:rPr lang="cs-CZ" i="1" dirty="0" err="1"/>
              <a:t>history</a:t>
            </a:r>
            <a:r>
              <a:rPr lang="cs-CZ" i="1" dirty="0"/>
              <a:t> in </a:t>
            </a:r>
            <a:r>
              <a:rPr lang="cs-CZ" i="1" dirty="0" err="1"/>
              <a:t>twelfth-century</a:t>
            </a:r>
            <a:r>
              <a:rPr lang="cs-CZ" i="1" dirty="0"/>
              <a:t> </a:t>
            </a:r>
            <a:r>
              <a:rPr lang="cs-CZ" i="1" dirty="0" err="1"/>
              <a:t>England</a:t>
            </a:r>
            <a:r>
              <a:rPr lang="cs-CZ" i="1" dirty="0"/>
              <a:t>, </a:t>
            </a:r>
            <a:r>
              <a:rPr lang="cs-CZ" dirty="0"/>
              <a:t>1977</a:t>
            </a:r>
          </a:p>
          <a:p>
            <a:r>
              <a:rPr lang="cs-CZ" dirty="0"/>
              <a:t>Michael </a:t>
            </a:r>
            <a:r>
              <a:rPr lang="cs-CZ" dirty="0" err="1"/>
              <a:t>Clanchy</a:t>
            </a:r>
            <a:r>
              <a:rPr lang="cs-CZ" dirty="0"/>
              <a:t>, </a:t>
            </a:r>
            <a:r>
              <a:rPr lang="cs-CZ" i="1" dirty="0" err="1"/>
              <a:t>From</a:t>
            </a:r>
            <a:r>
              <a:rPr lang="cs-CZ" i="1" dirty="0"/>
              <a:t> </a:t>
            </a:r>
            <a:r>
              <a:rPr lang="cs-CZ" i="1" dirty="0" err="1"/>
              <a:t>memory</a:t>
            </a:r>
            <a:r>
              <a:rPr lang="cs-CZ" i="1" dirty="0"/>
              <a:t> to </a:t>
            </a:r>
            <a:r>
              <a:rPr lang="cs-CZ" i="1" dirty="0" err="1"/>
              <a:t>written</a:t>
            </a:r>
            <a:r>
              <a:rPr lang="cs-CZ" i="1" dirty="0"/>
              <a:t> </a:t>
            </a:r>
            <a:r>
              <a:rPr lang="cs-CZ" i="1" dirty="0" err="1"/>
              <a:t>record</a:t>
            </a:r>
            <a:r>
              <a:rPr lang="cs-CZ" i="1" dirty="0"/>
              <a:t>: </a:t>
            </a:r>
            <a:r>
              <a:rPr lang="cs-CZ" i="1" dirty="0" err="1"/>
              <a:t>England</a:t>
            </a:r>
            <a:r>
              <a:rPr lang="cs-CZ" i="1" dirty="0"/>
              <a:t> 1066 – 1307, 3rd </a:t>
            </a:r>
            <a:r>
              <a:rPr lang="cs-CZ" i="1" dirty="0" err="1"/>
              <a:t>ed</a:t>
            </a:r>
            <a:r>
              <a:rPr lang="cs-CZ" i="1" dirty="0"/>
              <a:t>., </a:t>
            </a:r>
            <a:r>
              <a:rPr lang="cs-CZ" dirty="0"/>
              <a:t>2013</a:t>
            </a:r>
          </a:p>
          <a:p>
            <a:r>
              <a:rPr lang="cs-CZ" dirty="0"/>
              <a:t>Robert </a:t>
            </a:r>
            <a:r>
              <a:rPr lang="cs-CZ" dirty="0" err="1"/>
              <a:t>Bartlett</a:t>
            </a:r>
            <a:r>
              <a:rPr lang="cs-CZ" dirty="0"/>
              <a:t>, </a:t>
            </a:r>
            <a:r>
              <a:rPr lang="cs-CZ" i="1" dirty="0"/>
              <a:t>Gerald </a:t>
            </a:r>
            <a:r>
              <a:rPr lang="cs-CZ" i="1" dirty="0" err="1"/>
              <a:t>of</a:t>
            </a:r>
            <a:r>
              <a:rPr lang="cs-CZ" i="1" dirty="0"/>
              <a:t> Wales: A </a:t>
            </a:r>
            <a:r>
              <a:rPr lang="cs-CZ" i="1" dirty="0" err="1"/>
              <a:t>voice</a:t>
            </a:r>
            <a:r>
              <a:rPr lang="cs-CZ" i="1" dirty="0"/>
              <a:t> </a:t>
            </a:r>
            <a:r>
              <a:rPr lang="cs-CZ" i="1" dirty="0" err="1"/>
              <a:t>of</a:t>
            </a:r>
            <a:r>
              <a:rPr lang="cs-CZ" i="1" dirty="0"/>
              <a:t> </a:t>
            </a:r>
            <a:r>
              <a:rPr lang="cs-CZ" i="1" dirty="0" err="1"/>
              <a:t>the</a:t>
            </a:r>
            <a:r>
              <a:rPr lang="cs-CZ" i="1" dirty="0"/>
              <a:t> </a:t>
            </a:r>
            <a:r>
              <a:rPr lang="cs-CZ" i="1" dirty="0" err="1"/>
              <a:t>Middle</a:t>
            </a:r>
            <a:r>
              <a:rPr lang="cs-CZ" i="1" dirty="0"/>
              <a:t> </a:t>
            </a:r>
            <a:r>
              <a:rPr lang="cs-CZ" i="1" dirty="0" err="1"/>
              <a:t>Ages</a:t>
            </a:r>
            <a:r>
              <a:rPr lang="cs-CZ" i="1" dirty="0"/>
              <a:t>, </a:t>
            </a:r>
            <a:r>
              <a:rPr lang="cs-CZ" dirty="0"/>
              <a:t>2006</a:t>
            </a:r>
          </a:p>
          <a:p>
            <a:r>
              <a:rPr lang="cs-CZ" dirty="0"/>
              <a:t>Richard </a:t>
            </a:r>
            <a:r>
              <a:rPr lang="cs-CZ" dirty="0" err="1"/>
              <a:t>Vaughan</a:t>
            </a:r>
            <a:r>
              <a:rPr lang="cs-CZ" dirty="0"/>
              <a:t>, </a:t>
            </a:r>
            <a:r>
              <a:rPr lang="cs-CZ" i="1" dirty="0"/>
              <a:t>Matthew Paris, </a:t>
            </a:r>
            <a:r>
              <a:rPr lang="cs-CZ" dirty="0"/>
              <a:t>1958</a:t>
            </a:r>
            <a:endParaRPr lang="cs-CZ" i="1" dirty="0"/>
          </a:p>
        </p:txBody>
      </p:sp>
    </p:spTree>
    <p:extLst>
      <p:ext uri="{BB962C8B-B14F-4D97-AF65-F5344CB8AC3E}">
        <p14:creationId xmlns:p14="http://schemas.microsoft.com/office/powerpoint/2010/main" val="336386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2CF3A-5C55-437F-AEA4-4F3C3D582B61}"/>
              </a:ext>
            </a:extLst>
          </p:cNvPr>
          <p:cNvSpPr>
            <a:spLocks noGrp="1"/>
          </p:cNvSpPr>
          <p:nvPr>
            <p:ph type="title"/>
          </p:nvPr>
        </p:nvSpPr>
        <p:spPr/>
        <p:txBody>
          <a:bodyPr/>
          <a:lstStyle/>
          <a:p>
            <a:r>
              <a:rPr lang="cs-CZ" dirty="0"/>
              <a:t>Kde hledat kroniky?</a:t>
            </a:r>
            <a:endParaRPr lang="en-GB" dirty="0"/>
          </a:p>
        </p:txBody>
      </p:sp>
      <p:sp>
        <p:nvSpPr>
          <p:cNvPr id="3" name="Zástupný symbol pro obsah 2">
            <a:extLst>
              <a:ext uri="{FF2B5EF4-FFF2-40B4-BE49-F238E27FC236}">
                <a16:creationId xmlns:a16="http://schemas.microsoft.com/office/drawing/2014/main" id="{3A713401-FAB6-4AC6-82C7-A61BC9358493}"/>
              </a:ext>
            </a:extLst>
          </p:cNvPr>
          <p:cNvSpPr>
            <a:spLocks noGrp="1"/>
          </p:cNvSpPr>
          <p:nvPr>
            <p:ph idx="1"/>
          </p:nvPr>
        </p:nvSpPr>
        <p:spPr/>
        <p:txBody>
          <a:bodyPr>
            <a:normAutofit fontScale="92500" lnSpcReduction="10000"/>
          </a:bodyPr>
          <a:lstStyle/>
          <a:p>
            <a:r>
              <a:rPr lang="cs-CZ" dirty="0" err="1"/>
              <a:t>Twysden</a:t>
            </a:r>
            <a:r>
              <a:rPr lang="cs-CZ" dirty="0"/>
              <a:t> – </a:t>
            </a:r>
            <a:r>
              <a:rPr lang="cs-CZ" i="1" dirty="0" err="1"/>
              <a:t>Historiae</a:t>
            </a:r>
            <a:r>
              <a:rPr lang="cs-CZ" i="1" dirty="0"/>
              <a:t> </a:t>
            </a:r>
            <a:r>
              <a:rPr lang="cs-CZ" i="1" dirty="0" err="1"/>
              <a:t>Anglicanae</a:t>
            </a:r>
            <a:r>
              <a:rPr lang="cs-CZ" i="1" dirty="0"/>
              <a:t> </a:t>
            </a:r>
            <a:r>
              <a:rPr lang="cs-CZ" i="1" dirty="0" err="1"/>
              <a:t>Scriptores</a:t>
            </a:r>
            <a:r>
              <a:rPr lang="cs-CZ" i="1" dirty="0"/>
              <a:t> Decem </a:t>
            </a:r>
            <a:r>
              <a:rPr lang="cs-CZ" dirty="0"/>
              <a:t>(1652) – edice vybraných středověkých autorů</a:t>
            </a:r>
          </a:p>
          <a:p>
            <a:r>
              <a:rPr lang="cs-CZ" i="1" dirty="0" err="1"/>
              <a:t>Recueil</a:t>
            </a:r>
            <a:r>
              <a:rPr lang="cs-CZ" i="1" dirty="0"/>
              <a:t> des </a:t>
            </a:r>
            <a:r>
              <a:rPr lang="cs-CZ" i="1" dirty="0" err="1"/>
              <a:t>historiens</a:t>
            </a:r>
            <a:r>
              <a:rPr lang="cs-CZ" i="1" dirty="0"/>
              <a:t> des </a:t>
            </a:r>
            <a:r>
              <a:rPr lang="cs-CZ" i="1" dirty="0" err="1"/>
              <a:t>Gaules</a:t>
            </a:r>
            <a:r>
              <a:rPr lang="cs-CZ" i="1" dirty="0"/>
              <a:t> et de la France – </a:t>
            </a:r>
            <a:r>
              <a:rPr lang="cs-CZ" dirty="0"/>
              <a:t>18. století, reedice v druhé polovině 19. století (22/24 svazků) – soubor kronik a dalších pramenů k dějinám středověké Francie – velké množství anglických pramenů – většinou úryvky </a:t>
            </a:r>
          </a:p>
          <a:p>
            <a:r>
              <a:rPr lang="cs-CZ" i="1" dirty="0" err="1"/>
              <a:t>Rerum</a:t>
            </a:r>
            <a:r>
              <a:rPr lang="cs-CZ" i="1" dirty="0"/>
              <a:t> </a:t>
            </a:r>
            <a:r>
              <a:rPr lang="cs-CZ" i="1" dirty="0" err="1"/>
              <a:t>Britannicarum</a:t>
            </a:r>
            <a:r>
              <a:rPr lang="cs-CZ" i="1" dirty="0"/>
              <a:t> </a:t>
            </a:r>
            <a:r>
              <a:rPr lang="cs-CZ" i="1" dirty="0" err="1"/>
              <a:t>medi</a:t>
            </a:r>
            <a:r>
              <a:rPr lang="cs-CZ" i="1" dirty="0"/>
              <a:t> </a:t>
            </a:r>
            <a:r>
              <a:rPr lang="cs-CZ" i="1" dirty="0" err="1"/>
              <a:t>aevii</a:t>
            </a:r>
            <a:r>
              <a:rPr lang="cs-CZ" i="1" dirty="0"/>
              <a:t> </a:t>
            </a:r>
            <a:r>
              <a:rPr lang="cs-CZ" i="1" dirty="0" err="1"/>
              <a:t>scriptores</a:t>
            </a:r>
            <a:r>
              <a:rPr lang="cs-CZ" i="1" dirty="0"/>
              <a:t> – </a:t>
            </a:r>
            <a:r>
              <a:rPr lang="cs-CZ" i="1" dirty="0" err="1"/>
              <a:t>Rolls</a:t>
            </a:r>
            <a:r>
              <a:rPr lang="cs-CZ" i="1" dirty="0"/>
              <a:t> </a:t>
            </a:r>
            <a:r>
              <a:rPr lang="cs-CZ" i="1" dirty="0" err="1"/>
              <a:t>Series</a:t>
            </a:r>
            <a:r>
              <a:rPr lang="cs-CZ" i="1" dirty="0"/>
              <a:t> – </a:t>
            </a:r>
            <a:r>
              <a:rPr lang="cs-CZ" dirty="0"/>
              <a:t>99 svazků, více jak 200 kronik a dalších písemných pramenů – nejvýznamnější ediční řada pro dějiny Britských ostrovů – William </a:t>
            </a:r>
            <a:r>
              <a:rPr lang="cs-CZ" dirty="0" err="1"/>
              <a:t>Stubbs</a:t>
            </a:r>
            <a:r>
              <a:rPr lang="cs-CZ" dirty="0"/>
              <a:t> </a:t>
            </a:r>
          </a:p>
          <a:p>
            <a:r>
              <a:rPr lang="cs-CZ" i="1" dirty="0" err="1"/>
              <a:t>Church</a:t>
            </a:r>
            <a:r>
              <a:rPr lang="cs-CZ" i="1" dirty="0"/>
              <a:t> </a:t>
            </a:r>
            <a:r>
              <a:rPr lang="cs-CZ" i="1" dirty="0" err="1"/>
              <a:t>historians</a:t>
            </a:r>
            <a:r>
              <a:rPr lang="cs-CZ" i="1" dirty="0"/>
              <a:t> </a:t>
            </a:r>
            <a:r>
              <a:rPr lang="cs-CZ" i="1" dirty="0" err="1"/>
              <a:t>of</a:t>
            </a:r>
            <a:r>
              <a:rPr lang="cs-CZ" i="1" dirty="0"/>
              <a:t> </a:t>
            </a:r>
            <a:r>
              <a:rPr lang="cs-CZ" i="1" dirty="0" err="1"/>
              <a:t>England</a:t>
            </a:r>
            <a:r>
              <a:rPr lang="cs-CZ" i="1" dirty="0"/>
              <a:t> – </a:t>
            </a:r>
            <a:r>
              <a:rPr lang="cs-CZ" dirty="0"/>
              <a:t>překlady významných pramenů do AJ</a:t>
            </a:r>
            <a:endParaRPr lang="cs-CZ" i="1" dirty="0"/>
          </a:p>
          <a:p>
            <a:r>
              <a:rPr lang="cs-CZ" i="1" dirty="0" err="1"/>
              <a:t>Bohn‘s</a:t>
            </a:r>
            <a:r>
              <a:rPr lang="cs-CZ" i="1" dirty="0"/>
              <a:t> </a:t>
            </a:r>
            <a:r>
              <a:rPr lang="cs-CZ" i="1" dirty="0" err="1"/>
              <a:t>Library</a:t>
            </a:r>
            <a:r>
              <a:rPr lang="cs-CZ" i="1" dirty="0"/>
              <a:t> – </a:t>
            </a:r>
            <a:r>
              <a:rPr lang="cs-CZ" dirty="0"/>
              <a:t>překlady vybraných textů </a:t>
            </a:r>
          </a:p>
          <a:p>
            <a:r>
              <a:rPr lang="cs-CZ" i="1" dirty="0" err="1"/>
              <a:t>Collection</a:t>
            </a:r>
            <a:r>
              <a:rPr lang="cs-CZ" i="1" dirty="0"/>
              <a:t> des </a:t>
            </a:r>
            <a:r>
              <a:rPr lang="cs-CZ" i="1" dirty="0" err="1"/>
              <a:t>memoirs</a:t>
            </a:r>
            <a:r>
              <a:rPr lang="cs-CZ" i="1" dirty="0"/>
              <a:t> </a:t>
            </a:r>
            <a:r>
              <a:rPr lang="cs-CZ" i="1" dirty="0" err="1"/>
              <a:t>realtifs</a:t>
            </a:r>
            <a:r>
              <a:rPr lang="cs-CZ" i="1" dirty="0"/>
              <a:t> á </a:t>
            </a:r>
            <a:r>
              <a:rPr lang="cs-CZ" i="1" dirty="0" err="1"/>
              <a:t>l‘histoire</a:t>
            </a:r>
            <a:r>
              <a:rPr lang="cs-CZ" i="1" dirty="0"/>
              <a:t> de France – </a:t>
            </a:r>
            <a:r>
              <a:rPr lang="cs-CZ" dirty="0"/>
              <a:t>francouzské kroniky (</a:t>
            </a:r>
            <a:r>
              <a:rPr lang="cs-CZ" dirty="0" err="1"/>
              <a:t>Rigord</a:t>
            </a:r>
            <a:r>
              <a:rPr lang="cs-CZ" dirty="0"/>
              <a:t>, Vilém z </a:t>
            </a:r>
            <a:r>
              <a:rPr lang="cs-CZ" dirty="0" err="1"/>
              <a:t>Jumiéges</a:t>
            </a:r>
            <a:r>
              <a:rPr lang="cs-CZ" dirty="0"/>
              <a:t>, Vilém z </a:t>
            </a:r>
            <a:r>
              <a:rPr lang="cs-CZ" dirty="0" err="1"/>
              <a:t>Poitiers</a:t>
            </a:r>
            <a:r>
              <a:rPr lang="cs-CZ" dirty="0"/>
              <a:t>…)</a:t>
            </a:r>
            <a:endParaRPr lang="en-GB" i="1" dirty="0"/>
          </a:p>
        </p:txBody>
      </p:sp>
    </p:spTree>
    <p:extLst>
      <p:ext uri="{BB962C8B-B14F-4D97-AF65-F5344CB8AC3E}">
        <p14:creationId xmlns:p14="http://schemas.microsoft.com/office/powerpoint/2010/main" val="306708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25BCD2-410C-426D-B8C4-E91CB178D4B5}"/>
              </a:ext>
            </a:extLst>
          </p:cNvPr>
          <p:cNvSpPr>
            <a:spLocks noGrp="1"/>
          </p:cNvSpPr>
          <p:nvPr>
            <p:ph type="title"/>
          </p:nvPr>
        </p:nvSpPr>
        <p:spPr/>
        <p:txBody>
          <a:bodyPr/>
          <a:lstStyle/>
          <a:p>
            <a:r>
              <a:rPr lang="cs-CZ" dirty="0"/>
              <a:t>Rukopisy na webu </a:t>
            </a:r>
            <a:endParaRPr lang="en-GB" dirty="0"/>
          </a:p>
        </p:txBody>
      </p:sp>
      <p:sp>
        <p:nvSpPr>
          <p:cNvPr id="3" name="Zástupný symbol pro obsah 2">
            <a:extLst>
              <a:ext uri="{FF2B5EF4-FFF2-40B4-BE49-F238E27FC236}">
                <a16:creationId xmlns:a16="http://schemas.microsoft.com/office/drawing/2014/main" id="{FFDAAA3F-B295-4646-8C45-B68C43F13506}"/>
              </a:ext>
            </a:extLst>
          </p:cNvPr>
          <p:cNvSpPr>
            <a:spLocks noGrp="1"/>
          </p:cNvSpPr>
          <p:nvPr>
            <p:ph idx="1"/>
          </p:nvPr>
        </p:nvSpPr>
        <p:spPr/>
        <p:txBody>
          <a:bodyPr/>
          <a:lstStyle/>
          <a:p>
            <a:r>
              <a:rPr lang="cs-CZ" dirty="0">
                <a:hlinkClick r:id="rId2"/>
              </a:rPr>
              <a:t>www.bl.uk</a:t>
            </a:r>
            <a:r>
              <a:rPr lang="cs-CZ" dirty="0"/>
              <a:t> – </a:t>
            </a:r>
            <a:r>
              <a:rPr lang="cs-CZ" i="1" dirty="0" err="1"/>
              <a:t>British</a:t>
            </a:r>
            <a:r>
              <a:rPr lang="cs-CZ" i="1" dirty="0"/>
              <a:t> </a:t>
            </a:r>
            <a:r>
              <a:rPr lang="cs-CZ" i="1" dirty="0" err="1"/>
              <a:t>Library</a:t>
            </a:r>
            <a:r>
              <a:rPr lang="cs-CZ" i="1" dirty="0"/>
              <a:t> – </a:t>
            </a:r>
            <a:r>
              <a:rPr lang="cs-CZ" dirty="0"/>
              <a:t>oddělení rukopisů – velké množství digitalizovaných středověkých dokumentů včetně kronik </a:t>
            </a:r>
          </a:p>
          <a:p>
            <a:r>
              <a:rPr lang="cs-CZ" dirty="0"/>
              <a:t>gallica.fr – </a:t>
            </a:r>
            <a:r>
              <a:rPr lang="cs-CZ" i="1" dirty="0" err="1"/>
              <a:t>Bibliothéque</a:t>
            </a:r>
            <a:r>
              <a:rPr lang="cs-CZ" i="1" dirty="0"/>
              <a:t> </a:t>
            </a:r>
            <a:r>
              <a:rPr lang="cs-CZ" i="1" dirty="0" err="1"/>
              <a:t>nationale</a:t>
            </a:r>
            <a:r>
              <a:rPr lang="cs-CZ" i="1" dirty="0"/>
              <a:t> de France </a:t>
            </a:r>
            <a:r>
              <a:rPr lang="cs-CZ" dirty="0"/>
              <a:t>– digitalizace rukopisů ze sbírek BNF – např. Velké francouzské kroniky </a:t>
            </a:r>
          </a:p>
          <a:p>
            <a:r>
              <a:rPr lang="cs-CZ" dirty="0" err="1"/>
              <a:t>Parker</a:t>
            </a:r>
            <a:r>
              <a:rPr lang="cs-CZ" dirty="0"/>
              <a:t> </a:t>
            </a:r>
            <a:r>
              <a:rPr lang="cs-CZ" dirty="0" err="1"/>
              <a:t>Library</a:t>
            </a:r>
            <a:r>
              <a:rPr lang="cs-CZ" dirty="0"/>
              <a:t> – parker.stanford.edu – digitalizované rukopisy – </a:t>
            </a:r>
            <a:r>
              <a:rPr lang="cs-CZ" dirty="0" err="1"/>
              <a:t>Stanford</a:t>
            </a:r>
            <a:r>
              <a:rPr lang="cs-CZ" dirty="0"/>
              <a:t> University  </a:t>
            </a:r>
          </a:p>
          <a:p>
            <a:endParaRPr lang="en-GB" dirty="0"/>
          </a:p>
        </p:txBody>
      </p:sp>
    </p:spTree>
    <p:extLst>
      <p:ext uri="{BB962C8B-B14F-4D97-AF65-F5344CB8AC3E}">
        <p14:creationId xmlns:p14="http://schemas.microsoft.com/office/powerpoint/2010/main" val="406466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A35CE1-F8C1-462E-9EFB-6E5A91CEB769}"/>
              </a:ext>
            </a:extLst>
          </p:cNvPr>
          <p:cNvSpPr>
            <a:spLocks noGrp="1"/>
          </p:cNvSpPr>
          <p:nvPr>
            <p:ph type="title"/>
          </p:nvPr>
        </p:nvSpPr>
        <p:spPr/>
        <p:txBody>
          <a:bodyPr/>
          <a:lstStyle/>
          <a:p>
            <a:r>
              <a:rPr lang="cs-CZ" dirty="0"/>
              <a:t>Proč zlatý věk?</a:t>
            </a:r>
            <a:endParaRPr lang="en-GB" dirty="0"/>
          </a:p>
        </p:txBody>
      </p:sp>
      <p:sp>
        <p:nvSpPr>
          <p:cNvPr id="3" name="Zástupný symbol pro obsah 2">
            <a:extLst>
              <a:ext uri="{FF2B5EF4-FFF2-40B4-BE49-F238E27FC236}">
                <a16:creationId xmlns:a16="http://schemas.microsoft.com/office/drawing/2014/main" id="{69CAD655-BC38-46D3-8FB0-CBA68A0601D0}"/>
              </a:ext>
            </a:extLst>
          </p:cNvPr>
          <p:cNvSpPr>
            <a:spLocks noGrp="1"/>
          </p:cNvSpPr>
          <p:nvPr>
            <p:ph idx="1"/>
          </p:nvPr>
        </p:nvSpPr>
        <p:spPr/>
        <p:txBody>
          <a:bodyPr/>
          <a:lstStyle/>
          <a:p>
            <a:r>
              <a:rPr lang="cs-CZ" dirty="0"/>
              <a:t>V období </a:t>
            </a:r>
            <a:r>
              <a:rPr lang="cs-CZ" dirty="0" err="1"/>
              <a:t>anjouovského</a:t>
            </a:r>
            <a:r>
              <a:rPr lang="cs-CZ" dirty="0"/>
              <a:t> impéria (c. 1150 – c. 1220) obrovský rozmach kronikářské tvorby </a:t>
            </a:r>
            <a:r>
              <a:rPr lang="cs-CZ" dirty="0">
                <a:sym typeface="Wingdings" panose="05000000000000000000" pitchFamily="2" charset="2"/>
              </a:rPr>
              <a:t> zejména od 70. let 12. století</a:t>
            </a:r>
          </a:p>
          <a:p>
            <a:r>
              <a:rPr lang="cs-CZ" dirty="0">
                <a:sym typeface="Wingdings" panose="05000000000000000000" pitchFamily="2" charset="2"/>
              </a:rPr>
              <a:t>Vznikly jedny z nejlepších textů k anglickým dějinám tohoto období  navazují na díla Williama z </a:t>
            </a:r>
            <a:r>
              <a:rPr lang="cs-CZ" dirty="0" err="1">
                <a:sym typeface="Wingdings" panose="05000000000000000000" pitchFamily="2" charset="2"/>
              </a:rPr>
              <a:t>Malmesbury</a:t>
            </a:r>
            <a:r>
              <a:rPr lang="cs-CZ" dirty="0">
                <a:sym typeface="Wingdings" panose="05000000000000000000" pitchFamily="2" charset="2"/>
              </a:rPr>
              <a:t> nebo </a:t>
            </a:r>
            <a:r>
              <a:rPr lang="cs-CZ" dirty="0" err="1">
                <a:sym typeface="Wingdings" panose="05000000000000000000" pitchFamily="2" charset="2"/>
              </a:rPr>
              <a:t>Orderica</a:t>
            </a:r>
            <a:r>
              <a:rPr lang="cs-CZ" dirty="0">
                <a:sym typeface="Wingdings" panose="05000000000000000000" pitchFamily="2" charset="2"/>
              </a:rPr>
              <a:t> </a:t>
            </a:r>
            <a:r>
              <a:rPr lang="cs-CZ" dirty="0" err="1">
                <a:sym typeface="Wingdings" panose="05000000000000000000" pitchFamily="2" charset="2"/>
              </a:rPr>
              <a:t>Vitalise</a:t>
            </a:r>
            <a:r>
              <a:rPr lang="cs-CZ" dirty="0">
                <a:sym typeface="Wingdings" panose="05000000000000000000" pitchFamily="2" charset="2"/>
              </a:rPr>
              <a:t> </a:t>
            </a:r>
          </a:p>
          <a:p>
            <a:r>
              <a:rPr lang="cs-CZ" dirty="0">
                <a:sym typeface="Wingdings" panose="05000000000000000000" pitchFamily="2" charset="2"/>
              </a:rPr>
              <a:t>Velká šíře různých typů narativních pramenů – obecné kroniky, anály, hagiografie, životopisy </a:t>
            </a:r>
          </a:p>
          <a:p>
            <a:r>
              <a:rPr lang="cs-CZ" dirty="0">
                <a:sym typeface="Wingdings" panose="05000000000000000000" pitchFamily="2" charset="2"/>
              </a:rPr>
              <a:t>Kronikáři z nejrůznějších prostředí </a:t>
            </a:r>
            <a:endParaRPr lang="en-GB" dirty="0"/>
          </a:p>
        </p:txBody>
      </p:sp>
    </p:spTree>
    <p:extLst>
      <p:ext uri="{BB962C8B-B14F-4D97-AF65-F5344CB8AC3E}">
        <p14:creationId xmlns:p14="http://schemas.microsoft.com/office/powerpoint/2010/main" val="211007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A7F8A-2DB4-4F71-B5C9-2975F997481A}"/>
              </a:ext>
            </a:extLst>
          </p:cNvPr>
          <p:cNvSpPr>
            <a:spLocks noGrp="1"/>
          </p:cNvSpPr>
          <p:nvPr>
            <p:ph type="title"/>
          </p:nvPr>
        </p:nvSpPr>
        <p:spPr/>
        <p:txBody>
          <a:bodyPr/>
          <a:lstStyle/>
          <a:p>
            <a:r>
              <a:rPr lang="cs-CZ" dirty="0"/>
              <a:t>Odkud kronikáři pocházeli </a:t>
            </a:r>
            <a:endParaRPr lang="en-GB" dirty="0"/>
          </a:p>
        </p:txBody>
      </p:sp>
      <p:sp>
        <p:nvSpPr>
          <p:cNvPr id="3" name="Zástupný symbol pro obsah 2">
            <a:extLst>
              <a:ext uri="{FF2B5EF4-FFF2-40B4-BE49-F238E27FC236}">
                <a16:creationId xmlns:a16="http://schemas.microsoft.com/office/drawing/2014/main" id="{AC0E7C9F-DBA2-4E4C-8286-FF97B1B99F64}"/>
              </a:ext>
            </a:extLst>
          </p:cNvPr>
          <p:cNvSpPr>
            <a:spLocks noGrp="1"/>
          </p:cNvSpPr>
          <p:nvPr>
            <p:ph idx="1"/>
          </p:nvPr>
        </p:nvSpPr>
        <p:spPr/>
        <p:txBody>
          <a:bodyPr/>
          <a:lstStyle/>
          <a:p>
            <a:r>
              <a:rPr lang="cs-CZ" dirty="0"/>
              <a:t>Autoři narativních pramenů sledovaného období výhradně z církevního prostředí </a:t>
            </a:r>
          </a:p>
          <a:p>
            <a:r>
              <a:rPr lang="cs-CZ" dirty="0"/>
              <a:t>1) laičtí kronikáři </a:t>
            </a:r>
          </a:p>
          <a:p>
            <a:r>
              <a:rPr lang="cs-CZ" dirty="0"/>
              <a:t>2) klášterní autoři </a:t>
            </a:r>
          </a:p>
          <a:p>
            <a:r>
              <a:rPr lang="cs-CZ" dirty="0"/>
              <a:t>a) autoři, kteří psali primárně historická díla (Ralph z </a:t>
            </a:r>
            <a:r>
              <a:rPr lang="cs-CZ" dirty="0" err="1"/>
              <a:t>Diceta</a:t>
            </a:r>
            <a:r>
              <a:rPr lang="cs-CZ" dirty="0"/>
              <a:t>, Roger </a:t>
            </a:r>
            <a:r>
              <a:rPr lang="cs-CZ" dirty="0" err="1"/>
              <a:t>Howden</a:t>
            </a:r>
            <a:r>
              <a:rPr lang="cs-CZ" dirty="0"/>
              <a:t>)</a:t>
            </a:r>
          </a:p>
          <a:p>
            <a:r>
              <a:rPr lang="cs-CZ" dirty="0"/>
              <a:t>b) autoři, jejichž díla historii reflektovala (Gerald z Walesu, Walter Map)</a:t>
            </a:r>
          </a:p>
          <a:p>
            <a:r>
              <a:rPr lang="cs-CZ" dirty="0"/>
              <a:t>Konexe na </a:t>
            </a:r>
            <a:r>
              <a:rPr lang="cs-CZ" dirty="0" err="1"/>
              <a:t>anjouovském</a:t>
            </a:r>
            <a:r>
              <a:rPr lang="cs-CZ" dirty="0"/>
              <a:t> dvoře </a:t>
            </a:r>
            <a:r>
              <a:rPr lang="cs-CZ" dirty="0">
                <a:sym typeface="Wingdings" panose="05000000000000000000" pitchFamily="2" charset="2"/>
              </a:rPr>
              <a:t></a:t>
            </a:r>
            <a:r>
              <a:rPr lang="en-GB" dirty="0">
                <a:sym typeface="Wingdings" panose="05000000000000000000" pitchFamily="2" charset="2"/>
              </a:rPr>
              <a:t> </a:t>
            </a:r>
            <a:r>
              <a:rPr lang="en-GB" dirty="0" err="1">
                <a:sym typeface="Wingdings" panose="05000000000000000000" pitchFamily="2" charset="2"/>
              </a:rPr>
              <a:t>velk</a:t>
            </a:r>
            <a:r>
              <a:rPr lang="cs-CZ" dirty="0">
                <a:sym typeface="Wingdings" panose="05000000000000000000" pitchFamily="2" charset="2"/>
              </a:rPr>
              <a:t>é množství kronikářů sloužilo u dvora jako úředníci nebo hodnostáři </a:t>
            </a:r>
            <a:endParaRPr lang="cs-CZ" dirty="0"/>
          </a:p>
          <a:p>
            <a:r>
              <a:rPr lang="cs-CZ" dirty="0"/>
              <a:t>Většina autorů z Anglie – vazby i na ostatní části říše (pobyty v klášterech, studijní cesty, diplomatická poselstva…)</a:t>
            </a:r>
          </a:p>
          <a:p>
            <a:endParaRPr lang="en-GB" dirty="0"/>
          </a:p>
        </p:txBody>
      </p:sp>
    </p:spTree>
    <p:extLst>
      <p:ext uri="{BB962C8B-B14F-4D97-AF65-F5344CB8AC3E}">
        <p14:creationId xmlns:p14="http://schemas.microsoft.com/office/powerpoint/2010/main" val="212182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D45762-C626-41B7-81F3-C0FD46CB17C5}"/>
              </a:ext>
            </a:extLst>
          </p:cNvPr>
          <p:cNvSpPr>
            <a:spLocks noGrp="1"/>
          </p:cNvSpPr>
          <p:nvPr>
            <p:ph type="title"/>
          </p:nvPr>
        </p:nvSpPr>
        <p:spPr/>
        <p:txBody>
          <a:bodyPr/>
          <a:lstStyle/>
          <a:p>
            <a:r>
              <a:rPr lang="cs-CZ" dirty="0"/>
              <a:t>Kronikáři Normanského období </a:t>
            </a:r>
            <a:endParaRPr lang="en-GB" dirty="0"/>
          </a:p>
        </p:txBody>
      </p:sp>
      <p:sp>
        <p:nvSpPr>
          <p:cNvPr id="3" name="Zástupný symbol pro text 2">
            <a:extLst>
              <a:ext uri="{FF2B5EF4-FFF2-40B4-BE49-F238E27FC236}">
                <a16:creationId xmlns:a16="http://schemas.microsoft.com/office/drawing/2014/main" id="{FEDECF48-24AE-4433-942C-CBF16C444854}"/>
              </a:ext>
            </a:extLst>
          </p:cNvPr>
          <p:cNvSpPr>
            <a:spLocks noGrp="1"/>
          </p:cNvSpPr>
          <p:nvPr>
            <p:ph type="body" idx="1"/>
          </p:nvPr>
        </p:nvSpPr>
        <p:spPr/>
        <p:txBody>
          <a:bodyPr/>
          <a:lstStyle/>
          <a:p>
            <a:r>
              <a:rPr lang="cs-CZ" b="1" dirty="0"/>
              <a:t>William z </a:t>
            </a:r>
            <a:r>
              <a:rPr lang="cs-CZ" b="1" dirty="0" err="1"/>
              <a:t>Malmesbury</a:t>
            </a:r>
            <a:endParaRPr lang="en-GB" b="1" dirty="0"/>
          </a:p>
        </p:txBody>
      </p:sp>
      <p:sp>
        <p:nvSpPr>
          <p:cNvPr id="4" name="Zástupný symbol pro obsah 3">
            <a:extLst>
              <a:ext uri="{FF2B5EF4-FFF2-40B4-BE49-F238E27FC236}">
                <a16:creationId xmlns:a16="http://schemas.microsoft.com/office/drawing/2014/main" id="{DDBE5BCA-9E51-4A96-B993-A631A0C31C00}"/>
              </a:ext>
            </a:extLst>
          </p:cNvPr>
          <p:cNvSpPr>
            <a:spLocks noGrp="1"/>
          </p:cNvSpPr>
          <p:nvPr>
            <p:ph sz="half" idx="2"/>
          </p:nvPr>
        </p:nvSpPr>
        <p:spPr/>
        <p:txBody>
          <a:bodyPr>
            <a:normAutofit fontScale="92500" lnSpcReduction="10000"/>
          </a:bodyPr>
          <a:lstStyle/>
          <a:p>
            <a:r>
              <a:rPr lang="cs-CZ" dirty="0"/>
              <a:t>Nejvýznamnější kronikář normanského období</a:t>
            </a:r>
          </a:p>
          <a:p>
            <a:r>
              <a:rPr lang="cs-CZ" dirty="0"/>
              <a:t>Téměř celý život pobýval jako mnich v benedikt. opatství v </a:t>
            </a:r>
            <a:r>
              <a:rPr lang="cs-CZ" dirty="0" err="1"/>
              <a:t>Malmesbury</a:t>
            </a:r>
            <a:r>
              <a:rPr lang="cs-CZ" dirty="0"/>
              <a:t> </a:t>
            </a:r>
          </a:p>
          <a:p>
            <a:r>
              <a:rPr lang="cs-CZ" dirty="0"/>
              <a:t>Správce místní knihovny, měl možnost se stát také opatem </a:t>
            </a:r>
          </a:p>
          <a:p>
            <a:r>
              <a:rPr lang="cs-CZ" dirty="0"/>
              <a:t>Největším vzorem </a:t>
            </a:r>
            <a:r>
              <a:rPr lang="cs-CZ" dirty="0" err="1"/>
              <a:t>Beda</a:t>
            </a:r>
            <a:r>
              <a:rPr lang="cs-CZ" dirty="0"/>
              <a:t> Ctihodný</a:t>
            </a:r>
          </a:p>
          <a:p>
            <a:r>
              <a:rPr lang="cs-CZ" i="1" dirty="0"/>
              <a:t>Gesta </a:t>
            </a:r>
            <a:r>
              <a:rPr lang="cs-CZ" i="1" dirty="0" err="1"/>
              <a:t>regum</a:t>
            </a:r>
            <a:r>
              <a:rPr lang="cs-CZ" i="1" dirty="0"/>
              <a:t> </a:t>
            </a:r>
            <a:r>
              <a:rPr lang="cs-CZ" i="1" dirty="0" err="1"/>
              <a:t>Anglorum</a:t>
            </a:r>
            <a:r>
              <a:rPr lang="cs-CZ" i="1" dirty="0"/>
              <a:t> </a:t>
            </a:r>
            <a:r>
              <a:rPr lang="cs-CZ" dirty="0"/>
              <a:t>– dokončeny 1125, revidovány 1127 </a:t>
            </a:r>
          </a:p>
          <a:p>
            <a:r>
              <a:rPr lang="cs-CZ" i="1" dirty="0" err="1"/>
              <a:t>Historia</a:t>
            </a:r>
            <a:r>
              <a:rPr lang="cs-CZ" i="1" dirty="0"/>
              <a:t> </a:t>
            </a:r>
            <a:r>
              <a:rPr lang="cs-CZ" i="1" dirty="0" err="1"/>
              <a:t>Novella</a:t>
            </a:r>
            <a:r>
              <a:rPr lang="cs-CZ" i="1" dirty="0"/>
              <a:t> – </a:t>
            </a:r>
            <a:r>
              <a:rPr lang="cs-CZ" dirty="0"/>
              <a:t>období let 1128 – 1142, práce přerušena nejspíš smrtí</a:t>
            </a:r>
            <a:endParaRPr lang="en-GB" i="1" dirty="0"/>
          </a:p>
          <a:p>
            <a:endParaRPr lang="en-GB" dirty="0"/>
          </a:p>
        </p:txBody>
      </p:sp>
      <p:sp>
        <p:nvSpPr>
          <p:cNvPr id="5" name="Zástupný symbol pro text 4">
            <a:extLst>
              <a:ext uri="{FF2B5EF4-FFF2-40B4-BE49-F238E27FC236}">
                <a16:creationId xmlns:a16="http://schemas.microsoft.com/office/drawing/2014/main" id="{BFC70384-9BB1-42B1-9AD2-14D292DF7ABB}"/>
              </a:ext>
            </a:extLst>
          </p:cNvPr>
          <p:cNvSpPr>
            <a:spLocks noGrp="1"/>
          </p:cNvSpPr>
          <p:nvPr>
            <p:ph type="body" sz="quarter" idx="3"/>
          </p:nvPr>
        </p:nvSpPr>
        <p:spPr/>
        <p:txBody>
          <a:bodyPr/>
          <a:lstStyle/>
          <a:p>
            <a:r>
              <a:rPr lang="cs-CZ" b="1" dirty="0" err="1"/>
              <a:t>Orderic</a:t>
            </a:r>
            <a:r>
              <a:rPr lang="cs-CZ" b="1" dirty="0"/>
              <a:t> </a:t>
            </a:r>
            <a:r>
              <a:rPr lang="cs-CZ" b="1" dirty="0" err="1"/>
              <a:t>Vitalis</a:t>
            </a:r>
            <a:endParaRPr lang="en-GB" b="1" dirty="0"/>
          </a:p>
        </p:txBody>
      </p:sp>
      <p:sp>
        <p:nvSpPr>
          <p:cNvPr id="6" name="Zástupný symbol pro obsah 5">
            <a:extLst>
              <a:ext uri="{FF2B5EF4-FFF2-40B4-BE49-F238E27FC236}">
                <a16:creationId xmlns:a16="http://schemas.microsoft.com/office/drawing/2014/main" id="{D5E01622-95AD-4AAD-9D9B-9E994887850B}"/>
              </a:ext>
            </a:extLst>
          </p:cNvPr>
          <p:cNvSpPr>
            <a:spLocks noGrp="1"/>
          </p:cNvSpPr>
          <p:nvPr>
            <p:ph sz="quarter" idx="4"/>
          </p:nvPr>
        </p:nvSpPr>
        <p:spPr/>
        <p:txBody>
          <a:bodyPr>
            <a:normAutofit fontScale="85000" lnSpcReduction="20000"/>
          </a:bodyPr>
          <a:lstStyle/>
          <a:p>
            <a:r>
              <a:rPr lang="cs-CZ" dirty="0"/>
              <a:t>Narodil se v Anglii – normanský otec, anglická matka </a:t>
            </a:r>
          </a:p>
          <a:p>
            <a:r>
              <a:rPr lang="cs-CZ" dirty="0"/>
              <a:t>Benediktinský mnich v opatství St. </a:t>
            </a:r>
            <a:r>
              <a:rPr lang="cs-CZ" dirty="0" err="1"/>
              <a:t>Evroul</a:t>
            </a:r>
            <a:r>
              <a:rPr lang="cs-CZ" dirty="0"/>
              <a:t> v Normandii </a:t>
            </a:r>
          </a:p>
          <a:p>
            <a:r>
              <a:rPr lang="cs-CZ" i="1" dirty="0" err="1"/>
              <a:t>Historia</a:t>
            </a:r>
            <a:r>
              <a:rPr lang="cs-CZ" i="1" dirty="0"/>
              <a:t> </a:t>
            </a:r>
            <a:r>
              <a:rPr lang="cs-CZ" i="1" dirty="0" err="1"/>
              <a:t>Ecclesiastica</a:t>
            </a:r>
            <a:r>
              <a:rPr lang="cs-CZ" i="1" dirty="0"/>
              <a:t> – </a:t>
            </a:r>
            <a:r>
              <a:rPr lang="cs-CZ" dirty="0"/>
              <a:t>dokončená v roce 1141 – 13 knih</a:t>
            </a:r>
          </a:p>
          <a:p>
            <a:r>
              <a:rPr lang="cs-CZ" dirty="0"/>
              <a:t>První část prakticky bez významu – dějiny křesťanství</a:t>
            </a:r>
          </a:p>
          <a:p>
            <a:r>
              <a:rPr lang="cs-CZ" dirty="0"/>
              <a:t>knihy 3 – 6: dějiny opatství </a:t>
            </a:r>
            <a:r>
              <a:rPr lang="cs-CZ" dirty="0" err="1"/>
              <a:t>Evroul</a:t>
            </a:r>
            <a:r>
              <a:rPr lang="cs-CZ" dirty="0"/>
              <a:t> + dějiny normanského záboru – přejímá </a:t>
            </a:r>
            <a:r>
              <a:rPr lang="cs-CZ" i="1" dirty="0"/>
              <a:t>Gesta </a:t>
            </a:r>
            <a:r>
              <a:rPr lang="cs-CZ" i="1" dirty="0" err="1"/>
              <a:t>Normannorum</a:t>
            </a:r>
            <a:r>
              <a:rPr lang="cs-CZ" i="1" dirty="0"/>
              <a:t> </a:t>
            </a:r>
            <a:r>
              <a:rPr lang="cs-CZ" dirty="0"/>
              <a:t>a </a:t>
            </a:r>
            <a:r>
              <a:rPr lang="cs-CZ" i="1" dirty="0"/>
              <a:t>Gesta </a:t>
            </a:r>
            <a:r>
              <a:rPr lang="cs-CZ" i="1" dirty="0" err="1"/>
              <a:t>Guillelmi</a:t>
            </a:r>
            <a:r>
              <a:rPr lang="cs-CZ" i="1" dirty="0"/>
              <a:t> </a:t>
            </a:r>
            <a:r>
              <a:rPr lang="cs-CZ" dirty="0"/>
              <a:t>a přidává vlastní </a:t>
            </a:r>
            <a:r>
              <a:rPr lang="cs-CZ" dirty="0" err="1"/>
              <a:t>info</a:t>
            </a:r>
            <a:endParaRPr lang="cs-CZ" dirty="0"/>
          </a:p>
          <a:p>
            <a:r>
              <a:rPr lang="cs-CZ" dirty="0"/>
              <a:t>Knihy 7 – 13</a:t>
            </a:r>
            <a:r>
              <a:rPr lang="cs-CZ" sz="2000" dirty="0"/>
              <a:t>: </a:t>
            </a:r>
            <a:r>
              <a:rPr lang="cs-CZ" dirty="0"/>
              <a:t>dějiny </a:t>
            </a:r>
            <a:r>
              <a:rPr lang="cs-CZ" dirty="0" err="1"/>
              <a:t>Ordericovy</a:t>
            </a:r>
            <a:r>
              <a:rPr lang="cs-CZ" dirty="0"/>
              <a:t> současnosti</a:t>
            </a:r>
          </a:p>
          <a:p>
            <a:endParaRPr lang="en-GB" dirty="0"/>
          </a:p>
        </p:txBody>
      </p:sp>
    </p:spTree>
    <p:extLst>
      <p:ext uri="{BB962C8B-B14F-4D97-AF65-F5344CB8AC3E}">
        <p14:creationId xmlns:p14="http://schemas.microsoft.com/office/powerpoint/2010/main" val="3101682233"/>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180</TotalTime>
  <Words>1829</Words>
  <Application>Microsoft Office PowerPoint</Application>
  <PresentationFormat>Širokoúhlá obrazovka</PresentationFormat>
  <Paragraphs>149</Paragraphs>
  <Slides>29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Arial</vt:lpstr>
      <vt:lpstr>Century Gothic</vt:lpstr>
      <vt:lpstr>Wingdings</vt:lpstr>
      <vt:lpstr>Wingdings 3</vt:lpstr>
      <vt:lpstr>Stébla</vt:lpstr>
      <vt:lpstr>Zlatý věk kronik</vt:lpstr>
      <vt:lpstr>Dějiny našeho anglického národa (gentis nostrae, id est, Anglorum) byly sepsány ctihodným Bedou, mnichem a knězem, který, odhodlán dospět do své doby, začal své vyprávění ve velmi vzdálené době (…) Britové však měli před ním svého vlastního dějepisce Gildase, ze kterého Beda čerpal. To jsem zjistil před pár lety, Když jsem náhodou narazil na kopii Gildasovy práce.</vt:lpstr>
      <vt:lpstr>Prezentace aplikace PowerPoint</vt:lpstr>
      <vt:lpstr>Literatura</vt:lpstr>
      <vt:lpstr>Kde hledat kroniky?</vt:lpstr>
      <vt:lpstr>Rukopisy na webu </vt:lpstr>
      <vt:lpstr>Proč zlatý věk?</vt:lpstr>
      <vt:lpstr>Odkud kronikáři pocházeli </vt:lpstr>
      <vt:lpstr>Kronikáři Normanského období </vt:lpstr>
      <vt:lpstr>Prezentace aplikace PowerPoint</vt:lpstr>
      <vt:lpstr>Gesta Normanorum Ducum</vt:lpstr>
      <vt:lpstr>Prezentace aplikace PowerPoint</vt:lpstr>
      <vt:lpstr>Autoři z mnišských řádů</vt:lpstr>
      <vt:lpstr>Prezentace aplikace PowerPoint</vt:lpstr>
      <vt:lpstr>Prezentace aplikace PowerPoint</vt:lpstr>
      <vt:lpstr>Prezentace aplikace PowerPoint</vt:lpstr>
      <vt:lpstr>Třetího dne, tedy v předvečer svátku Zvěstování Panně Marii, se král, po večeři, přiblížil se svými lidmi k věži, s plnou důvěrou, bez brnění, ne-li své helmice. A zaútočil pak na obléhané, dle svého zvyku, vrhal na ně šípy. A hle, jeden muž ve zbroji se celý den krčil za cimbuřím této věže a snášel bez zranění všechny střely. Bránil se tím, že je odrážel pánvičkou. A tento člověk, když spatřil útočníky, se pak náhle vynořil. Napnul svoji kuši a prudce vystřelil šipku ve směru krále, který si toho všiml a zatleskal mu. Trefil ho do levého ramene, poblíž hrudních obratlů</vt:lpstr>
      <vt:lpstr>Laický klérus</vt:lpstr>
      <vt:lpstr>Prezentace aplikace PowerPoint</vt:lpstr>
      <vt:lpstr>Tak v těchto dnech přišlo na světlo proroctví, které v sobě skrývalo mnohoznačná slova. Orlice porušené dohody bude velebena ve třetím hnízdě. Orlicí je zvána, protože roztáhla svá dvě křídla nad dvěma královstvími, jak Francií, tak Anglií, avšak s Francouzi byla odloučena, z důvodu příbuzenství, rozvodem, od Angličanů vskutku pak vězením byla oddělená od nabubřelého muže. Řečené pak vězení trvalo šestnáct let. |…| Prvorozený syn královny Eleonory Vilém zemřel v dětském věku, Jindřich, druhorozený syn královny dosáhl království, nepřátelsky jednal s otcem, příroda pak splatila dluh. Richard, třetí syn, třetí z hnízd, jediný matčino jméno povznesl.</vt:lpstr>
      <vt:lpstr>Gerald z Walesu</vt:lpstr>
      <vt:lpstr>Prezentace aplikace PowerPoint</vt:lpstr>
      <vt:lpstr>Král Filip byl zasažen tak hlubokým zármutkem a zoufalstvím nad jeho smrtí, že na důkaz toho, jakou lásku k němu choval a v jaké byl chován úctě, rozkázal, aby byl hrabě pochován před hlavním oltářem pařížské katedrály, zasvěcené Blahoslavené Panně. |…| A tak velká byla síla jeho zármutku, že se chystal vrhnout se do otevřeného hrobu k tělu mrtvého, a udělal by to, kdyby nebyl prudce zadržen těmi, kteří stáli okolo něj. |…| Navíc, zármutek jeho otce byl nade všechny smutky, které kdy byly, jelikož nikdy nebyl ještě takový smutek, jako byl ten jeho…</vt:lpstr>
      <vt:lpstr>Další prameny</vt:lpstr>
      <vt:lpstr>St. Albans </vt:lpstr>
      <vt:lpstr>Dílo Matouše Pařížského</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Zlatý věk kronik</dc:title>
  <dc:creator>Jan Malý</dc:creator>
  <cp:lastModifiedBy>Jan Malý</cp:lastModifiedBy>
  <cp:revision>28</cp:revision>
  <dcterms:created xsi:type="dcterms:W3CDTF">2017-11-06T09:46:36Z</dcterms:created>
  <dcterms:modified xsi:type="dcterms:W3CDTF">2017-11-06T12:56:48Z</dcterms:modified>
</cp:coreProperties>
</file>