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</p:sldIdLst>
  <p:sldSz cx="12192000" cy="685800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slide" Target="slides/slide74.xml"/><Relationship Id="rId85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theme" Target="theme/theme1.xml"/><Relationship Id="rId61" Type="http://schemas.openxmlformats.org/officeDocument/2006/relationships/slide" Target="slides/slide55.xml"/><Relationship Id="rId82" Type="http://schemas.openxmlformats.org/officeDocument/2006/relationships/slide" Target="slides/slide7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" name="Obrázek 33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35" name="Obrázek 34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Obrázek 69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71" name="Obrázek 70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6" name="Obrázek 105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07" name="Obrázek 106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2" name="Obrázek 141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43" name="Obrázek 142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4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78" name="Obrázek 177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179" name="Obrázek 178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9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14" name="Obrázek 213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  <p:pic>
        <p:nvPicPr>
          <p:cNvPr id="215" name="Obrázek 214"/>
          <p:cNvPicPr/>
          <p:nvPr/>
        </p:nvPicPr>
        <p:blipFill>
          <a:blip r:embed="rId2"/>
          <a:stretch/>
        </p:blipFill>
        <p:spPr>
          <a:xfrm>
            <a:off x="3602880" y="1604520"/>
            <a:ext cx="498528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cs-CZ" sz="32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44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cs-CZ" sz="4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nadpisu</a:t>
            </a:r>
          </a:p>
        </p:txBody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Klikněte pro úpravu formátu textu osnovy</a:t>
            </a:r>
          </a:p>
          <a:p>
            <a:pPr marL="864000" lvl="1" indent="-324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Druhá úroveň</a:t>
            </a:r>
          </a:p>
          <a:p>
            <a:pPr marL="1296000" lvl="2" indent="-288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Třetí úroveň</a:t>
            </a:r>
          </a:p>
          <a:p>
            <a:pPr marL="1728000" lvl="3" indent="-216000"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Čtvrtá úroveň osnovy</a:t>
            </a:r>
          </a:p>
          <a:p>
            <a:pPr marL="2160000" lvl="4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Pátá úroveň osnovy</a:t>
            </a:r>
          </a:p>
          <a:p>
            <a:pPr marL="2592000" lvl="5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Šestá úroveň</a:t>
            </a:r>
          </a:p>
          <a:p>
            <a:pPr marL="3024000" lvl="6" indent="-216000"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4.jpe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9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9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4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CustomShape 1"/>
          <p:cNvSpPr/>
          <p:nvPr/>
        </p:nvSpPr>
        <p:spPr>
          <a:xfrm>
            <a:off x="1595160" y="1122480"/>
            <a:ext cx="9000720" cy="3132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cs-CZ" sz="48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Historická geografie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48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Obraz českých zemí v minulosti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7" name="CustomShape 2"/>
          <p:cNvSpPr/>
          <p:nvPr/>
        </p:nvSpPr>
        <p:spPr>
          <a:xfrm>
            <a:off x="1595160" y="4123440"/>
            <a:ext cx="9000720" cy="113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Jitka Močičková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reliéf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7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Krušné hory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 staročeského „krušec“ = rudný kámen, hrouda nerostu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 9. stol. latinsky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Fergunna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= horstvo; 1104 sasky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Mirihwidu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= temný les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Kosmas (k roku 1049) =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Silva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(les)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12. stol. – česky část pohoří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Vyšehory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(1105 </a:t>
            </a: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Wissehore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16. stol. –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Erzgebirge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Rudné pohoří, Rudohoří;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další název: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Míšeňské hory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Balbín, Stránský: „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Sudetské hory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x i název pro Krušné hory + Krkonoše nebo souhrnné označení pro horstva ohraničující Čechy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Balbín: Krušné hory + Krkonoše = „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hermundurské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pohoří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reliéf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9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Jeseníky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=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Kladské, Moravské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nebo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Nisské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hory,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das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Gesencke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Gesenke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městečko u Vrbna pod Pradědem v místě s jasanovým porostem, r. 1471 zaniklé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Gesenck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jako název poprvé používá Martin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Helwig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na mapě Slezska (1561)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Ptolemaiovo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Askiburgion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oros =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jesenné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hory x jen domněnka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1631 – poprvé česky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Jeseník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na vydání Komenského mapy Moravy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reliéf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1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Reliéf ČZ na starých mapách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Čechy jako území obklopené horským valem již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nejstarší přehledné mapy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(např. mapa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Evropy Mikuláše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Kusánského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(1451), Erharda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Etzlauba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(ca 1500) nebo mapa Německa v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Münsterově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Kosmografii (1544 a dále)) – velmi schematicky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Klaudyánova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mapa Čech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(1518) – horstva a lesy jako souvislé pásy a ostrůvky stromů; hraniční pohoří – vysokokmenné stromy; jediný název pohoří = „</a:t>
            </a: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Krkonoss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Crigingerova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mapa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Čech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(1568) – více rozlišuje jednotlivá pohoří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Aretinova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mapa Čech (1619)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vyjádření horopisu dokonalejší x málo popisu (Krkonoše = „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Montes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Gigantum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CustomShape 1"/>
          <p:cNvSpPr/>
          <p:nvPr/>
        </p:nvSpPr>
        <p:spPr>
          <a:xfrm>
            <a:off x="0" y="0"/>
            <a:ext cx="2405880" cy="2897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Mikuláš Kusánský, Mapa Německa, 1451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43" name="Obrázek 5"/>
          <p:cNvPicPr/>
          <p:nvPr/>
        </p:nvPicPr>
        <p:blipFill>
          <a:blip r:embed="rId2"/>
          <a:stretch/>
        </p:blipFill>
        <p:spPr>
          <a:xfrm>
            <a:off x="2725920" y="0"/>
            <a:ext cx="9465480" cy="7433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CustomShape 1"/>
          <p:cNvSpPr/>
          <p:nvPr/>
        </p:nvSpPr>
        <p:spPr>
          <a:xfrm>
            <a:off x="664200" y="0"/>
            <a:ext cx="2518200" cy="2061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Etzlaubova mapa stř. Evropy, cca 1500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45" name="Obrázek 5"/>
          <p:cNvPicPr/>
          <p:nvPr/>
        </p:nvPicPr>
        <p:blipFill>
          <a:blip r:embed="rId2"/>
          <a:stretch/>
        </p:blipFill>
        <p:spPr>
          <a:xfrm>
            <a:off x="3452400" y="-262080"/>
            <a:ext cx="5286240" cy="7674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CustomShape 1"/>
          <p:cNvSpPr/>
          <p:nvPr/>
        </p:nvSpPr>
        <p:spPr>
          <a:xfrm>
            <a:off x="112320" y="108720"/>
            <a:ext cx="3121920" cy="210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Sebastian Münster, „Cosmographia universalis“, 1552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47" name="Obrázek 11"/>
          <p:cNvPicPr/>
          <p:nvPr/>
        </p:nvPicPr>
        <p:blipFill>
          <a:blip r:embed="rId2"/>
          <a:stretch/>
        </p:blipFill>
        <p:spPr>
          <a:xfrm>
            <a:off x="3344040" y="108720"/>
            <a:ext cx="8280720" cy="6639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CustomShape 1"/>
          <p:cNvSpPr/>
          <p:nvPr/>
        </p:nvSpPr>
        <p:spPr>
          <a:xfrm>
            <a:off x="913680" y="609480"/>
            <a:ext cx="10352880" cy="6231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Klaudyánova mapa Čech, 1518, výřez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49" name="Obrázek 6"/>
          <p:cNvPicPr/>
          <p:nvPr/>
        </p:nvPicPr>
        <p:blipFill>
          <a:blip r:embed="rId2"/>
          <a:stretch/>
        </p:blipFill>
        <p:spPr>
          <a:xfrm>
            <a:off x="822960" y="1302120"/>
            <a:ext cx="10545480" cy="5150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CustomShape 1"/>
          <p:cNvSpPr/>
          <p:nvPr/>
        </p:nvSpPr>
        <p:spPr>
          <a:xfrm>
            <a:off x="913680" y="69120"/>
            <a:ext cx="10352880" cy="508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Crigingerova</a:t>
            </a: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mapa Čech, vyd. cca </a:t>
            </a:r>
            <a:r>
              <a:rPr lang="cs-CZ" sz="28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1590–1609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1" name="Obrázek 3"/>
          <p:cNvPicPr/>
          <p:nvPr/>
        </p:nvPicPr>
        <p:blipFill>
          <a:blip r:embed="rId2"/>
          <a:stretch/>
        </p:blipFill>
        <p:spPr>
          <a:xfrm>
            <a:off x="1683720" y="577800"/>
            <a:ext cx="8823960" cy="6187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119160" y="609480"/>
            <a:ext cx="2535840" cy="1377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Aretinova mapa Čech, 1619 a pozd. vyd.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3" name="Obrázek 2"/>
          <p:cNvPicPr/>
          <p:nvPr/>
        </p:nvPicPr>
        <p:blipFill>
          <a:blip r:embed="rId2"/>
          <a:stretch/>
        </p:blipFill>
        <p:spPr>
          <a:xfrm>
            <a:off x="2944800" y="134640"/>
            <a:ext cx="8705160" cy="6588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reliéf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5" name="CustomShape 2"/>
          <p:cNvSpPr/>
          <p:nvPr/>
        </p:nvSpPr>
        <p:spPr>
          <a:xfrm>
            <a:off x="913680" y="2095920"/>
            <a:ext cx="393624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 algn="just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Vogtova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mapa Čech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(1712) – používá i méně obvyklá horopisná 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pojmenování:</a:t>
            </a:r>
          </a:p>
          <a:p>
            <a:pPr marL="720" algn="just">
              <a:lnSpc>
                <a:spcPct val="100000"/>
              </a:lnSpc>
              <a:buClr>
                <a:srgbClr val="FFFFFF"/>
              </a:buClr>
            </a:pPr>
            <a:endParaRPr lang="cs-CZ" sz="2000" b="0" strike="noStrike" spc="-1" dirty="0" smtClean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7880" algn="just"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„</a:t>
            </a:r>
            <a:r>
              <a:rPr lang="cs-CZ" sz="20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Des </a:t>
            </a:r>
            <a:r>
              <a:rPr lang="cs-CZ" sz="20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Ribizals</a:t>
            </a:r>
            <a:r>
              <a:rPr lang="cs-CZ" sz="20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0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Revier</a:t>
            </a:r>
            <a:r>
              <a:rPr lang="cs-CZ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= </a:t>
            </a: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Krkonoše</a:t>
            </a:r>
            <a:endParaRPr lang="cs-CZ" sz="20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Rockwell"/>
            </a:endParaRPr>
          </a:p>
          <a:p>
            <a:pPr marL="228600" indent="-227880" algn="just">
              <a:buClr>
                <a:srgbClr val="FFFFFF"/>
              </a:buClr>
              <a:buFont typeface="Arial"/>
              <a:buChar char="•"/>
            </a:pP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„</a:t>
            </a:r>
            <a:r>
              <a:rPr lang="cs-CZ" sz="2000" b="1" i="1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Assich</a:t>
            </a:r>
            <a:r>
              <a:rPr lang="cs-CZ" sz="2000" b="1" i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000" b="1" i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montes</a:t>
            </a: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= část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krušnohorského </a:t>
            </a:r>
            <a:r>
              <a:rPr lang="cs-CZ" sz="20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pohr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Pásma</a:t>
            </a:r>
          </a:p>
          <a:p>
            <a:pPr marL="228600" indent="-227880" algn="just"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„</a:t>
            </a:r>
            <a:r>
              <a:rPr lang="cs-CZ" sz="2000" b="1" i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Gemmiferi</a:t>
            </a:r>
            <a:r>
              <a:rPr lang="cs-CZ" sz="2000" b="1" i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0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montes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=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SZ okraj Jizerských 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hor</a:t>
            </a:r>
          </a:p>
          <a:p>
            <a:pPr marL="228600" indent="-227880" algn="just"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„</a:t>
            </a:r>
            <a:r>
              <a:rPr lang="cs-CZ" sz="2000" b="1" i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Schwarzenberg </a:t>
            </a:r>
            <a:r>
              <a:rPr lang="cs-CZ" sz="20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Montes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=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SV od Hostinného (</a:t>
            </a:r>
            <a:r>
              <a:rPr lang="cs-CZ" sz="2000" b="0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Arnau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  <a:endParaRPr lang="cs-CZ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6" name="Obrázek 5"/>
          <p:cNvPicPr/>
          <p:nvPr/>
        </p:nvPicPr>
        <p:blipFill>
          <a:blip r:embed="rId2"/>
          <a:stretch/>
        </p:blipFill>
        <p:spPr>
          <a:xfrm>
            <a:off x="5155560" y="1883520"/>
            <a:ext cx="5870520" cy="474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 obraz ČZ v minulosti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19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změny krajiny ČZ v průběhu staletí – vliv přírodních podmínek a činnosti člověka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studium pramenů i současné krajiny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480" algn="ctr">
              <a:lnSpc>
                <a:spcPct val="100000"/>
              </a:lnSpc>
              <a:buClr>
                <a:srgbClr val="FFFFFF"/>
              </a:buClr>
              <a:buFont typeface="Arial"/>
              <a:buAutoNum type="arabicParenR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reliéf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480" algn="ctr">
              <a:lnSpc>
                <a:spcPct val="100000"/>
              </a:lnSpc>
              <a:buClr>
                <a:srgbClr val="FFFFFF"/>
              </a:buClr>
              <a:buFont typeface="Arial"/>
              <a:buAutoNum type="arabicParenR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podnebí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480" algn="ctr">
              <a:lnSpc>
                <a:spcPct val="100000"/>
              </a:lnSpc>
              <a:buClr>
                <a:srgbClr val="FFFFFF"/>
              </a:buClr>
              <a:buFont typeface="Arial"/>
              <a:buAutoNum type="arabicParenR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vodstvo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57200" indent="-456480" algn="ctr">
              <a:lnSpc>
                <a:spcPct val="100000"/>
              </a:lnSpc>
              <a:buClr>
                <a:srgbClr val="FFFFFF"/>
              </a:buClr>
              <a:buFont typeface="Arial"/>
              <a:buAutoNum type="arabicParenR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půda a rostlinstvo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reliéf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58" name="CustomShape 2"/>
          <p:cNvSpPr/>
          <p:nvPr/>
        </p:nvSpPr>
        <p:spPr>
          <a:xfrm>
            <a:off x="913680" y="2095920"/>
            <a:ext cx="4232160" cy="4116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Müllerova mapa Čech</a:t>
            </a: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(1720) – relativně přesný zákres skutečné polohy jednotlivých horstev x stále kopečková metoda; velké množství zeměpisných jmen x z významnějších horských pásem jen „</a:t>
            </a:r>
            <a:r>
              <a:rPr lang="cs-CZ" sz="2000" b="1" i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Riesen-Gebürg Montes</a:t>
            </a: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a „</a:t>
            </a:r>
            <a:r>
              <a:rPr lang="cs-CZ" sz="2000" b="1" i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das mit tel gebürg montes</a:t>
            </a: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(Středohoří) 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9" name="Obrázek 4"/>
          <p:cNvPicPr/>
          <p:nvPr/>
        </p:nvPicPr>
        <p:blipFill>
          <a:blip r:embed="rId2"/>
          <a:stretch/>
        </p:blipFill>
        <p:spPr>
          <a:xfrm>
            <a:off x="5614920" y="2077560"/>
            <a:ext cx="6064920" cy="3999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reliéf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1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18./19. stol. – vývoj kartografie – znázornění reliéfu pomocí sklonového šrafování (Johann Georg Lehmann)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1. pol. 19. stol. – na mapách ČZ převážně zeměpisné názvy pro Krušné hory, Krkonoše, Šumavu a Jeseníky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2. pol. 19. stol. – ke šrafovanému terénu doplněny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vrstevnice a kóty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rozvoj geodézie a kartografie – výrazné zpřesnění 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mapového obsahu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př. 1877 – Kořistkova mapa Krkonoš – podrobný popis 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reliéfu, Č i N názvosloví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2" name="Obrázek 6"/>
          <p:cNvPicPr/>
          <p:nvPr/>
        </p:nvPicPr>
        <p:blipFill>
          <a:blip r:embed="rId2"/>
          <a:stretch/>
        </p:blipFill>
        <p:spPr>
          <a:xfrm>
            <a:off x="7635888" y="3350016"/>
            <a:ext cx="4346640" cy="3116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reliéf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4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6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Krkonoše</a:t>
            </a: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samostatně kartograficky zpracovávané již od 16. stol. – rkp. mapy a plány</a:t>
            </a:r>
            <a:endParaRPr lang="cs-CZ" sz="26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1. známé vyobrazení – perspektivní kresba východních Krkonoš (</a:t>
            </a:r>
            <a:r>
              <a:rPr lang="cs-CZ" sz="26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1568–1569</a:t>
            </a: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  <a:endParaRPr lang="cs-CZ" sz="26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6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obrazová mapa Krkonoš trutnovského kronikáře Šimona </a:t>
            </a:r>
            <a:r>
              <a:rPr lang="cs-CZ" sz="26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Hüttela</a:t>
            </a:r>
            <a:r>
              <a:rPr lang="cs-CZ" sz="26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(</a:t>
            </a:r>
            <a:r>
              <a:rPr lang="cs-CZ" sz="26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1576–1585</a:t>
            </a:r>
            <a:r>
              <a:rPr lang="cs-CZ" sz="26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– přírodní poměry, pomístní názvy, hospodářské aktivity (těžba dříví, sklárny, nerostné suroviny, …); zničena za 2. sv. v. x dochována kopie a diapozitivy</a:t>
            </a:r>
            <a:endParaRPr lang="cs-CZ" sz="26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CustomShape 1"/>
          <p:cNvSpPr/>
          <p:nvPr/>
        </p:nvSpPr>
        <p:spPr>
          <a:xfrm>
            <a:off x="0" y="0"/>
            <a:ext cx="3375360" cy="2768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Mapa Krkonoš Šimona </a:t>
            </a:r>
            <a:r>
              <a:rPr lang="cs-CZ" sz="28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Hüttela</a:t>
            </a: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, </a:t>
            </a:r>
            <a:r>
              <a:rPr lang="cs-CZ" sz="2800" b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1576–1585</a:t>
            </a: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, rekonstrukce 1997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6" name="Obrázek 5"/>
          <p:cNvPicPr/>
          <p:nvPr/>
        </p:nvPicPr>
        <p:blipFill>
          <a:blip r:embed="rId2"/>
          <a:stretch/>
        </p:blipFill>
        <p:spPr>
          <a:xfrm>
            <a:off x="3508560" y="0"/>
            <a:ext cx="8175960" cy="685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2.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</a:t>
            </a:r>
          </a:p>
          <a:p>
            <a:pPr algn="ctr">
              <a:lnSpc>
                <a:spcPct val="90000"/>
              </a:lnSpc>
            </a:pP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podnebí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68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dnešní stav výsledkem dlouhodobých proměn, zřejmě od počátku třetihor – pravděpodobně významný vliv kolísání intenzity slunečního záření na vývoj a výkyvy klimatu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vývoj klimatu zkoumán především metodami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přír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věd (dendrochronologie, palynologie – pylová analýza, glaciologie, hydrologie, klimatologie aj.)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přírodovědné prameny: ledovce, letokruhy stromů, paleobotanické informace, pedologie, …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prameny vytvořené člověkem: přístrojová pozorování, informace z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hist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pramenů (ikonografické, písemné, archeologické)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písemné prameny - středověk zejména neobvyklé jevy, od 16. stol. soustavnější sledování počasí; od 1752 denní záznamy z Klementina 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2.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podnebí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0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0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Vývoj klimatu ve </a:t>
            </a:r>
            <a:r>
              <a:rPr lang="cs-CZ" sz="20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</a:t>
            </a:r>
            <a:r>
              <a:rPr lang="cs-CZ" sz="20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Evropě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třetihory + začátek čtvrtohor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relativně teplé podnebí; střídání suchých a vlhkých období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čtvrtohory, pleistocén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střídání teplých období (= doba meziledová, interglaciál) s dobami ledovými (= glaciál); pojmenovány dle alpských říček –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Günz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Mindel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Riss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Würm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největší ochlazení – </a:t>
            </a: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mindelský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glaciál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(před &gt;300 000 lety) –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skandináv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ledovec se dotýkal S hranic Čech + Krkonoše, Krušné hory i Šumava vlastní zalednění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interglaciály – podobné podnebí jako dnes x vyšší teploty i vlhkost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poslední chladné období – 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viselský glaciál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v ČZ konec cca před 10 000 lety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Obrázek 4"/>
          <p:cNvPicPr/>
          <p:nvPr/>
        </p:nvPicPr>
        <p:blipFill>
          <a:blip r:embed="rId2"/>
          <a:stretch/>
        </p:blipFill>
        <p:spPr>
          <a:xfrm>
            <a:off x="853560" y="152280"/>
            <a:ext cx="10484280" cy="6552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2.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podnebí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3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poté nástup mírného humidního podnebí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počátek holocénu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(cca od 8300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př.n.l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– chladné podnebí,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prům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roční teplota cca o 5ºC nižší než dnes – postupné oteplování a zvlhčování -&gt; cca od 7700 př.n.l. teplota o několik stupňů vyšší než dnes, střídání vlhčích a sušších období; kolem r. 700 př.n.l. ochlazení a zvýšení srážek – cca do r. 600 n.l.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„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historické období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– ve srovnání s dneškem žádné zásadní změny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velice příznivé, teplejší klima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kolem r. 1000 velké oteplení (+ 3ºC), vrchol koncem 13. stol. a v 1. pol. 14. stol. – intenzivní srážky, vysoká hladina spodních vod, vznik bažinatých oblastí a mokřadů; v 1. pol. 14. stol. opět pokles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-&gt;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důsledek oteplení – lepší přežití mrazů, vyšší obživa -&gt; více lidí -&gt; hlad po půdě 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(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nedostatek prostoru)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2.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podnebí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5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poč. 17. stol. – výrazné ochlazení – následek rozsáhlého sestupu alpských ledovců do údolí koncem 16. stol. – 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tzv. „malá doba ledová“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maximum v pol. 18. stol., do pol. 19. stol.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 pol. 19. stol. pozvolný nárůst teplot, vrchol kolem r. 1950 – poté opět mírný pokles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současnost - vliv globálního 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oteplování</a:t>
            </a:r>
          </a:p>
          <a:p>
            <a:pPr marL="720">
              <a:lnSpc>
                <a:spcPct val="100000"/>
              </a:lnSpc>
              <a:buClr>
                <a:srgbClr val="FFFFFF"/>
              </a:buClr>
            </a:pP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viz historická klimatologie: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85800" lvl="1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Behringer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W.: Kulturní dějiny klimatu. Od doby ledové po globální oteplování. Praha 2010 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685800" lvl="1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ČZ – např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BRÁZDIL, Rudolf – KOTYZA, Oldřich, </a:t>
            </a:r>
            <a:r>
              <a:rPr lang="cs-CZ" sz="20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History</a:t>
            </a:r>
            <a:r>
              <a:rPr lang="cs-CZ" sz="20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0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of</a:t>
            </a:r>
            <a:r>
              <a:rPr lang="cs-CZ" sz="20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0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Weather</a:t>
            </a:r>
            <a:r>
              <a:rPr lang="cs-CZ" sz="20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and </a:t>
            </a:r>
            <a:r>
              <a:rPr lang="cs-CZ" sz="20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Climate</a:t>
            </a:r>
            <a:r>
              <a:rPr lang="cs-CZ" sz="20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in </a:t>
            </a:r>
            <a:r>
              <a:rPr lang="cs-CZ" sz="20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the</a:t>
            </a:r>
            <a:r>
              <a:rPr lang="cs-CZ" sz="20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Czech </a:t>
            </a:r>
            <a:r>
              <a:rPr lang="cs-CZ" sz="20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Lands</a:t>
            </a:r>
            <a:r>
              <a:rPr lang="cs-CZ" sz="20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I (Period </a:t>
            </a:r>
            <a:r>
              <a:rPr lang="cs-CZ" sz="2000" b="0" i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1000</a:t>
            </a: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</a:t>
            </a:r>
            <a:r>
              <a:rPr lang="cs-CZ" sz="2000" b="0" i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1500</a:t>
            </a:r>
            <a:r>
              <a:rPr lang="cs-CZ" sz="20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Zürcher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Geographische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Schriften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62, 1995.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2.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podnebí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7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32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Období dešťů = pluviál</a:t>
            </a:r>
            <a:endParaRPr lang="cs-CZ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Malý pluviál I – </a:t>
            </a:r>
            <a:r>
              <a:rPr lang="cs-CZ" sz="3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1078–1118</a:t>
            </a:r>
            <a:endParaRPr lang="cs-CZ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Malý pluviál II – </a:t>
            </a:r>
            <a:r>
              <a:rPr lang="cs-CZ" sz="3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1310–1350</a:t>
            </a:r>
            <a:endParaRPr lang="cs-CZ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Malý pluviál III – </a:t>
            </a:r>
            <a:r>
              <a:rPr lang="cs-CZ" sz="3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1560–1600</a:t>
            </a:r>
            <a:endParaRPr lang="cs-CZ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Malý pluviál IV – </a:t>
            </a:r>
            <a:r>
              <a:rPr lang="cs-CZ" sz="3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1763–1804</a:t>
            </a:r>
            <a:endParaRPr lang="cs-CZ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 algn="ctr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Malý pluviál V – </a:t>
            </a:r>
            <a:r>
              <a:rPr lang="cs-CZ" sz="32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1995–2035</a:t>
            </a:r>
            <a:r>
              <a:rPr lang="cs-CZ" sz="3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(?)</a:t>
            </a:r>
            <a:endParaRPr lang="cs-CZ" sz="3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reliéf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1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zformování na konci prvohor a v mladších třetihorách 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 v současnosti tektonické pohyby v kůře Českého masivu – zemětřesné pásmo: Cheb, Liberec, Trutnov, Náchod, Opava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výraznější zásah a vliv na formování reliéfu spojen s hospodářskou činností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člověka</a:t>
            </a:r>
          </a:p>
          <a:p>
            <a:pPr marL="685800" lvl="1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těžba 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nerostných 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surovin</a:t>
            </a:r>
          </a:p>
          <a:p>
            <a:pPr marL="685800" lvl="1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vodní 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 suchozemské 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komunikace</a:t>
            </a:r>
          </a:p>
          <a:p>
            <a:pPr marL="685800" lvl="1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vodohospodářská 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díla (rybníky, </a:t>
            </a: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přehrady)</a:t>
            </a:r>
          </a:p>
          <a:p>
            <a:pPr marL="685800" lvl="1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2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budování </a:t>
            </a:r>
            <a:r>
              <a:rPr lang="cs-CZ" sz="22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sídel vč. větších urbanistických komplexů aj.</a:t>
            </a:r>
            <a:endParaRPr lang="cs-CZ" sz="22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vodstvo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9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na rozdíl od reliéfu a klimatu až do konce 19. století procházely všechny typy vodních toků a nádrží výraznými proměnami – vliv přírodních podmínek i činnosti člověka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voda jako zdroj obživy, dopravní komunikace, přirozená hranice mezi územními celky a rovněž přirozená překážka proti nepříteli =&gt; věnována velká péče a úcta (prameny, studánky, …)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pozornost vodním tokům věnována již v nejstarších písemných pramenech (kroniky, úřední prameny, vlastivědné popisy, …), např. Labe zmiňováno již v antice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praevropské předslovanské názvy mají např. Labe, Vltava, Jizera, Ohře, Metuje, Morava, Odra, Dyje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vodstvo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1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Labe (</a:t>
            </a:r>
            <a:r>
              <a:rPr lang="cs-CZ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Albis</a:t>
            </a: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= bílý, čistý (indoevropské „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albh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– bílý, čistý)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uvádí již řecký geograf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Strabon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římský historik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Tacitus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koncem 1. tisíciletí řeka nazývána „Alba“ nebo „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Albia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Kosmas (1125) – kromě latinského názvu používá také české jméno Labe – přejato z germánského Alba, německého Elbe, ve slovanštině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Olba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s přesmyknutím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Laba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17. stol.  Labia,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Labě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vodstvo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3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Vltava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 germánského „</a:t>
            </a:r>
            <a:r>
              <a:rPr lang="cs-CZ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Wilth-ahwa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= divoká řeka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poprvé ve </a:t>
            </a:r>
            <a:r>
              <a:rPr lang="cs-CZ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fuldských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letopisech r. 872 jako „</a:t>
            </a:r>
            <a:r>
              <a:rPr lang="cs-CZ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Fuldaha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později označována „</a:t>
            </a:r>
            <a:r>
              <a:rPr lang="cs-CZ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Wultha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Kosmas – „</a:t>
            </a:r>
            <a:r>
              <a:rPr lang="cs-CZ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Wlitaua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 13. stol. německá verze „</a:t>
            </a:r>
            <a:r>
              <a:rPr lang="cs-CZ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Moldau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další varianty názvu: </a:t>
            </a:r>
            <a:r>
              <a:rPr lang="cs-CZ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Wltawa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cs-CZ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Molda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Fyzickogeografický obraz ČZ - vodstvo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5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Jizera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= „bystře proudit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–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přejato od Keltů prostřednictvím Germánů před r. 500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1297 –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Gizera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další názvy: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Iser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Gitzera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21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Ohře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805 – v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pís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pramenech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Agara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; z keltského „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agara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= losos nebo indoevropského „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agara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= hbitý, rychlý (rychlá řeka)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 12. stol. Egre,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Oegre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Orge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Ogra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Eger,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Oger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Chebská řeka,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Ohrze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vodstvo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7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Metuje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1186 –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Methugia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(indoevropské „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medh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= prostřední)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21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Morava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= voda, močál – pojmenování od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předkeltského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obyvatelstva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Plinius –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Maro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;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Tacitus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Marus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892 –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Maraha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odtud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March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1203 poprvé Morava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další názvy: Moravia,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March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Marchfluss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Fyzickogeografický obraz ČZ - vodstvo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89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Odra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= dravá, deroucí se voda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Kosmas uvádí název řeky k roku 894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940 – Oder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1075 –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Oddara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21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Dyje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předkeltské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dujas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= téci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názvy: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Dyja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Dyje,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Dya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Thaya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Fyzickogeografický obraz ČZ - vodstvo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1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Berounka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původně nazývána Mže (snad ze slovanského „mžít, kapat“)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Kosmas –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Mse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Msa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Mzye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 13. stol. též latinsky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Misa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německy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Mies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16. a 17. stol. – řeka Plzeňská, Černá Voda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název Berounka podle města Berouna od 17. stol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–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 soutoku Mže, Radbuzy, Úhlavy a Úslavy; poprvé doloženo 1638 x běžně používané až od 19. stol.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též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Berauna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vodstvo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3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Znázornění vodních toků a nádrží na starých mapách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16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.–18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stol. – vyobrazení zpravidla zkreslené a neúplné x značné množství vodopisného názvosloví ve srovnání např. s horopisem – význam vodních toků!!!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znázornění vodstva ČZ dokládá bohaté meandrování řek, časté proměny říčních koryt, vývoj rybničních soustav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 je patrný i z barokních parerg – v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17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.–18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stol. personifikace vodních toků obvyklý námět grafické mapové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výzdoby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CustomShape 1"/>
          <p:cNvSpPr/>
          <p:nvPr/>
        </p:nvSpPr>
        <p:spPr>
          <a:xfrm>
            <a:off x="913680" y="209520"/>
            <a:ext cx="10352880" cy="551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Vogtova mapa Čech, 1712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95" name="Obrázek 5"/>
          <p:cNvPicPr/>
          <p:nvPr/>
        </p:nvPicPr>
        <p:blipFill>
          <a:blip r:embed="rId2"/>
          <a:stretch/>
        </p:blipFill>
        <p:spPr>
          <a:xfrm>
            <a:off x="1187280" y="762120"/>
            <a:ext cx="9816840" cy="5933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CustomShape 1"/>
          <p:cNvSpPr/>
          <p:nvPr/>
        </p:nvSpPr>
        <p:spPr>
          <a:xfrm>
            <a:off x="360360" y="158400"/>
            <a:ext cx="3903120" cy="3700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Müllerova mapa Čech, 1720, autor předlohy Václav Vavřinec Reiner, rytec Jan Daniel Herz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97" name="Obrázek 3"/>
          <p:cNvPicPr/>
          <p:nvPr/>
        </p:nvPicPr>
        <p:blipFill>
          <a:blip r:embed="rId2"/>
          <a:stretch/>
        </p:blipFill>
        <p:spPr>
          <a:xfrm>
            <a:off x="4394880" y="69840"/>
            <a:ext cx="7692120" cy="6717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reliéf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3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0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Těžba nerostných surovin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až do konce 12. stol. v ČZ jen v malé míře, od 13. stol. stříbrné doly (Jihlava, Německý Brod, konec 13. stol. Kutná Hora); </a:t>
            </a: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Ag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hlavní produkční oblast Českomoravská vrchovina, doly také ve Stříbře, Příbrami a Jeseníkách; Krušné hory (Jáchymov, Boží Dar) až od 16. stol.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13. stol. – v ČZ hornická kolonizace v souvislosti s rozmachem hlubinného dolování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Au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JČ a JZČ (rýžování na Otavě, štoly u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Kašperku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Nepomuku, Chotěšova),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StřČ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(Knín, Sedlčany), S Morava (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Cukmantl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=Zlaté Hory)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Krušné hory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Cu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(zejména okolí Kraslic),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(Krupka),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Pb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Šumava – od 16. stol. do 2. pol. 17. stol. 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železná ruda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(Železná Ruda);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Fe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ruda také např. na Berounsku, Rokycansku, …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vodstvo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99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cca do 12. stol. systém vodních toků autoregulační – proměny ovlivňovaly přírodní podmínky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nížiny Polabí, dolní Povltaví a Poohří, moravské úvaly – meandrování řek (viz Vogtova mapa)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 rozvojem říční plavby a voroplavby ve středověku v ČZ (zejm. Vltava, Labe, Morava, Odra, …) počátek intenzivní vodohospodářské činnosti 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-&gt; od 12. (nejpozději 13.) stol. výstavba jezů a dalších splavňovacích prací, regulace koryt řek, odstraňování překážek v řečišti, budování potahových stezek na březích (vlečení plavidel koňmi proti proudu)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00" name="Obrázek 4"/>
          <p:cNvPicPr/>
          <p:nvPr/>
        </p:nvPicPr>
        <p:blipFill>
          <a:blip r:embed="rId2"/>
          <a:stretch/>
        </p:blipFill>
        <p:spPr>
          <a:xfrm>
            <a:off x="8635680" y="0"/>
            <a:ext cx="3555720" cy="2139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vodstvo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2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Karel IV. – po r. 1366 nařízení prolomení pevných jezů a zřízení prvních propustí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přísežní zemští mlynáři – od 14. stol., dohled na údržbu a úpravu říčních břehů, peřejí, jezů, propustí, mlýnů a dalších objektů na řekách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1547 – zvláštní nařízení Ferdinanda I. o úpravě koryta Vltavy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17. stol. – značný zájem o splavňování řek – obchodní i vojenské důvody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před pol. 17. stol. </a:t>
            </a:r>
            <a:r>
              <a:rPr lang="cs-CZ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</a:t>
            </a: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splavnění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Svatojánských proudů na Vltavě – řídil strahovský opat Kryšpín Fuk + zpracoval řadu rkp. map Vltavy + nechal vytvořit tzv.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Altmannovo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panorama – plán Vltavy od začátku Svatojánských proudů až ke Karlovu mostu (malíř David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Altmann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Obrázek 8"/>
          <p:cNvPicPr/>
          <p:nvPr/>
        </p:nvPicPr>
        <p:blipFill>
          <a:blip r:embed="rId2"/>
          <a:stretch/>
        </p:blipFill>
        <p:spPr>
          <a:xfrm>
            <a:off x="0" y="1665000"/>
            <a:ext cx="12191400" cy="3527640"/>
          </a:xfrm>
          <a:prstGeom prst="rect">
            <a:avLst/>
          </a:prstGeom>
          <a:ln>
            <a:noFill/>
          </a:ln>
        </p:spPr>
      </p:pic>
      <p:sp>
        <p:nvSpPr>
          <p:cNvPr id="304" name="CustomShape 1"/>
          <p:cNvSpPr/>
          <p:nvPr/>
        </p:nvSpPr>
        <p:spPr>
          <a:xfrm>
            <a:off x="913680" y="609480"/>
            <a:ext cx="10352880" cy="541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Altmannovo panorama, 1640, výřez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vodstvo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6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17./18. stol. – 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Lothar </a:t>
            </a: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Vogemonte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průzkum říční sítě (zejm. Vltava, Morava a Odra) -&gt; návrhy na další splavňování řek a výstavbu průplavů 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18. stol. – </a:t>
            </a: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Jan Ferdinand </a:t>
            </a:r>
            <a:r>
              <a:rPr lang="cs-CZ" sz="20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Schor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od r. 1724 se zabýval splavňovacími pracemi na Vltavě; </a:t>
            </a: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1726–1729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technicky ojedinělé plavební lodní komory u Županovic a Modřan; od r. 1764 v čele Navigační komise zřízené při Guberniu (od r. 1770 bylo výkonným orgánem komise ředitelství vodních staveb)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2. pol. 18. stol. – výstavba vojenských pevností Terezín a Hradec Králové – technicky náročné úpravy a přeložení vodních toků Ohře (Terezín,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zal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1780) a Labe a Orlice (pevnost HK, počátek stavby 1766)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Obrázek 4"/>
          <p:cNvPicPr/>
          <p:nvPr/>
        </p:nvPicPr>
        <p:blipFill>
          <a:blip r:embed="rId2"/>
          <a:stretch/>
        </p:blipFill>
        <p:spPr>
          <a:xfrm>
            <a:off x="96840" y="92160"/>
            <a:ext cx="5881320" cy="5917320"/>
          </a:xfrm>
          <a:prstGeom prst="rect">
            <a:avLst/>
          </a:prstGeom>
          <a:ln>
            <a:noFill/>
          </a:ln>
        </p:spPr>
      </p:pic>
      <p:pic>
        <p:nvPicPr>
          <p:cNvPr id="308" name="Obrázek 6"/>
          <p:cNvPicPr/>
          <p:nvPr/>
        </p:nvPicPr>
        <p:blipFill>
          <a:blip r:embed="rId3"/>
          <a:stretch/>
        </p:blipFill>
        <p:spPr>
          <a:xfrm>
            <a:off x="6233760" y="900720"/>
            <a:ext cx="5825520" cy="5872680"/>
          </a:xfrm>
          <a:prstGeom prst="rect">
            <a:avLst/>
          </a:prstGeom>
          <a:ln>
            <a:noFill/>
          </a:ln>
        </p:spPr>
      </p:pic>
      <p:sp>
        <p:nvSpPr>
          <p:cNvPr id="309" name="CustomShape 1"/>
          <p:cNvSpPr/>
          <p:nvPr/>
        </p:nvSpPr>
        <p:spPr>
          <a:xfrm>
            <a:off x="96840" y="6154560"/>
            <a:ext cx="5881320" cy="39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Müllerova mapa Čech, 1720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0" name="CustomShape 2"/>
          <p:cNvSpPr/>
          <p:nvPr/>
        </p:nvSpPr>
        <p:spPr>
          <a:xfrm>
            <a:off x="6233760" y="474840"/>
            <a:ext cx="5825520" cy="39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Kreibichova mapa litoměřického kraje, 1834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vodstvo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2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19. stol. – soustavná vodohospodářská činnost, rozsáhlá regulace vodních toků -&gt; od r. 1833 významné postavení firma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Lanna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rozvoj voroplavby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práce na Labi i Vltavě – narovnávání meandrů, rozsáhlá regulace Labe mezi Kolínem a Poděbrady (1819), …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Firma </a:t>
            </a:r>
            <a:r>
              <a:rPr lang="cs-CZ" sz="2000" b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Lanna</a:t>
            </a:r>
            <a:r>
              <a:rPr lang="cs-CZ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před pol. 19. stol. úpravy horního toku Lužnice, Nežárky, Blanice, Malše a Otavy; od 80. let 19. stol. realizace splavnění Vltavy v Praze -&gt; rekonstrukce pevných jezů, výstavba pohyblivých jezů, přístavy v Holešovicích a na Smíchově, obnova přístavu v Karlíně + budování prvních nábřeží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1896 vznik Komise pro kanalizování Labe a Vltavy – projektování a organizace splavňovacích staveb v ČZ; 1903 – Zemská regulační komise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" name="Obrázek 4"/>
          <p:cNvPicPr/>
          <p:nvPr/>
        </p:nvPicPr>
        <p:blipFill>
          <a:blip r:embed="rId2"/>
          <a:stretch/>
        </p:blipFill>
        <p:spPr>
          <a:xfrm>
            <a:off x="76320" y="105480"/>
            <a:ext cx="9335160" cy="6646680"/>
          </a:xfrm>
          <a:prstGeom prst="rect">
            <a:avLst/>
          </a:prstGeom>
          <a:ln>
            <a:noFill/>
          </a:ln>
        </p:spPr>
      </p:pic>
      <p:pic>
        <p:nvPicPr>
          <p:cNvPr id="314" name="Obrázek 6"/>
          <p:cNvPicPr/>
          <p:nvPr/>
        </p:nvPicPr>
        <p:blipFill>
          <a:blip r:embed="rId3"/>
          <a:stretch/>
        </p:blipFill>
        <p:spPr>
          <a:xfrm>
            <a:off x="9481320" y="105480"/>
            <a:ext cx="2638080" cy="24181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vodstvo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6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cílem regulačních zásahů rovněž omezení ničivých povodní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1897–1914 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pomocí výstavby zdymadel a kanálů splavněna Vltava až do Mělníka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Labe – výstavba několika zdymadel do r. 1914; největší labské zdymadlo u </a:t>
            </a:r>
            <a:r>
              <a:rPr lang="cs-CZ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Střekova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pochází z let </a:t>
            </a:r>
            <a:r>
              <a:rPr lang="cs-CZ" sz="28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1924–1936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vznik prvních přehrad – např. na Chrudimce (Hamry, </a:t>
            </a:r>
            <a:r>
              <a:rPr lang="cs-CZ" sz="28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1906–1912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a na Doubravce (</a:t>
            </a:r>
            <a:r>
              <a:rPr lang="cs-CZ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Pařížov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cs-CZ" sz="28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1910–1913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vodstvo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8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u="sng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Rybníkářství v ČZ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2. pol. 15. stol. a především 16. stol. – období velkého rozmachu rybníkářství + budování velkých rybničních soustav -&gt; zaplavování luk a polí -&gt; výrazná proměna krajiny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1. rybníky pravděpodobně již ve 13. stol. (např. loucký klášter obdržel r. 1227 povolení k založení rybníků) -&gt; jednoduchá technologie = přehrazení potoků a menších říček krátkou hrází (kámen + jíl + dřevo)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před pol. 14. stol. - mělké rybníky s širšími hrázemi, využíváno rovněž přirozených zábran – např. Doksy - čedičová žíla zahrazující odtok potoka z údolí = Velký rybník (dnešní Máchovo jezero); podobně např. rybníky Dvořiště (JČ) nebo Holná (Jindřichohradecko)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vodstvo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0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ejstarší rybniční oblasti také okolí Městce Králové, Pardubicko, Blatensko,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Lnářsko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Netolicko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Vodňansko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Jan Skála z Doubravky (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Dubravius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– </a:t>
            </a:r>
            <a:r>
              <a:rPr lang="cs-CZ" sz="24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1535–1540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pětidílné dílo „De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piscinis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(„O rybnících“) – popis rozvoje rybníkářství  v ČZ, stavba rybníků, hl. zásady rybničního hospodářství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rybníky zachyceny na mnoha rkp. mapách – např. mapy chlumeckých rybníků z 80. let 16. stol.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16. stol. – nejvýznamnější rybničné pánve v ČZ = Pardubicko,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Poděbradsko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Třeboňsko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ryby jako vývozní artikl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reliéf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5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Hnědé uhlí </a:t>
            </a: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těžba od 19. stol. – severočeský hnědouhelný revír (Mostecko, Bílinsko, Chomutovsko, Teplicko) – hlubinné, později povrchové doly – největší zásah do rázu krajiny – dnes snahy o rekultivaci (např. Most)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26" name="Obrázek 4"/>
          <p:cNvPicPr/>
          <p:nvPr/>
        </p:nvPicPr>
        <p:blipFill>
          <a:blip r:embed="rId2"/>
          <a:stretch/>
        </p:blipFill>
        <p:spPr>
          <a:xfrm>
            <a:off x="913680" y="3351240"/>
            <a:ext cx="4604040" cy="3324960"/>
          </a:xfrm>
          <a:prstGeom prst="rect">
            <a:avLst/>
          </a:prstGeom>
          <a:ln>
            <a:noFill/>
          </a:ln>
        </p:spPr>
      </p:pic>
      <p:pic>
        <p:nvPicPr>
          <p:cNvPr id="227" name="Obrázek 6"/>
          <p:cNvPicPr/>
          <p:nvPr/>
        </p:nvPicPr>
        <p:blipFill>
          <a:blip r:embed="rId3"/>
          <a:stretch/>
        </p:blipFill>
        <p:spPr>
          <a:xfrm>
            <a:off x="6355440" y="3360600"/>
            <a:ext cx="4987800" cy="3324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vodstvo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2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Pardubická rybniční oblast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Pernštejnové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rovinaté území, silně zamokřené, meandry Labe –&gt; vhodné podmínky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poč. 16. stol. </a:t>
            </a:r>
            <a:r>
              <a:rPr lang="cs-CZ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rybníky spojeny dvěma umělými stokami – Opatovický kanál a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Podčapelská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stoka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konec 16. stol. – v okolí Pardubic a Kunětické Hory cca 250 rybníků, některé i o rozloze několika set ha; Balbín v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Miscellaneích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uvádí na Pardubicku 400 rybníků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obraz pardubické rybníkářské krajiny dobře patrný na mapě pardubického panství z roku 1688 od Jiřího Matouše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Vischera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(v legendě uvedeno 238 rybníků</a:t>
            </a:r>
            <a:r>
              <a:rPr lang="cs-CZ" sz="20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</a:t>
            </a:r>
          </a:p>
          <a:p>
            <a:pPr marL="720">
              <a:lnSpc>
                <a:spcPct val="100000"/>
              </a:lnSpc>
              <a:buClr>
                <a:srgbClr val="FFFFFF"/>
              </a:buClr>
            </a:pP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Viz KUCHAŘ, Karel. Mapa pardubického panství z roku 1688 od Jiřího M. </a:t>
            </a:r>
            <a:r>
              <a:rPr lang="cs-CZ" sz="1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Vischera</a:t>
            </a:r>
            <a:r>
              <a:rPr lang="cs-CZ" sz="1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Kartografický přehled. 1948, č. 3, s. 37-40.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" name="Obrázek 4"/>
          <p:cNvPicPr/>
          <p:nvPr/>
        </p:nvPicPr>
        <p:blipFill>
          <a:blip r:embed="rId2"/>
          <a:stretch/>
        </p:blipFill>
        <p:spPr>
          <a:xfrm>
            <a:off x="171360" y="120960"/>
            <a:ext cx="7453440" cy="6615360"/>
          </a:xfrm>
          <a:prstGeom prst="rect">
            <a:avLst/>
          </a:prstGeom>
          <a:ln>
            <a:noFill/>
          </a:ln>
        </p:spPr>
      </p:pic>
      <p:pic>
        <p:nvPicPr>
          <p:cNvPr id="324" name="Obrázek 6"/>
          <p:cNvPicPr/>
          <p:nvPr/>
        </p:nvPicPr>
        <p:blipFill>
          <a:blip r:embed="rId3"/>
          <a:stretch/>
        </p:blipFill>
        <p:spPr>
          <a:xfrm>
            <a:off x="7902000" y="776160"/>
            <a:ext cx="4146120" cy="53046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vodstvo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6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Poděbradská rybniční oblast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silně zaplavovaná oblast, podmáčená vodami Labe, Cidliny a Mrliny =&gt; původně velmi málo úrodný region x na přelomu 15. a 16. stol. zde vzniká systém rybníků, který byl napojen na řeku Cidlinu a Sánskou stoku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 své době největší český rybník Blato (cca 990 ha) u vsi Pátek (cca 3 km od Poděbrad), dnes již neexistuje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Fyzickogeografický obraz ČZ - vodstvo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8" name="CustomShape 2"/>
          <p:cNvSpPr/>
          <p:nvPr/>
        </p:nvSpPr>
        <p:spPr>
          <a:xfrm>
            <a:off x="913680" y="2054160"/>
            <a:ext cx="10317240" cy="3692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Třeboňská rybniční oblast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velké množství povrchové vody z Lužnice – vhodná oblast pro rybníky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vybudování obrovské rybniční soustavy v 16. stol</a:t>
            </a:r>
            <a:r>
              <a:rPr lang="cs-CZ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</a:t>
            </a: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Štěpánek Netolický (</a:t>
            </a: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půs.1502–1531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a Jakub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Krčín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z </a:t>
            </a: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Jelčan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</a:t>
            </a:r>
            <a:r>
              <a:rPr lang="cs-CZ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60</a:t>
            </a:r>
            <a:r>
              <a:rPr lang="cs-CZ" sz="2000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.–80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léta 16. stol</a:t>
            </a:r>
            <a:r>
              <a:rPr lang="cs-CZ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.) 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osou rybničního systému Zlatá stoka (&gt;45 km)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 algn="just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Krčín</a:t>
            </a: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např. rybník Rožmberk (1060 ha), Svět 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  nebo umělý kanál Nová řeka (spojnice mezi 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  Nežárkou a Lužnicí)</a:t>
            </a:r>
            <a:endParaRPr lang="cs-CZ" sz="20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29" name="Picture 2"/>
          <p:cNvPicPr/>
          <p:nvPr/>
        </p:nvPicPr>
        <p:blipFill>
          <a:blip r:embed="rId2"/>
          <a:stretch/>
        </p:blipFill>
        <p:spPr>
          <a:xfrm>
            <a:off x="7104240" y="3426120"/>
            <a:ext cx="4993200" cy="3363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Fyzickogeografický obraz ČZ - vodstvo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1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16. stol. – stavba rybníků i v méně vhodných oblastech – území JZ, J i JV Čech protkáno hustou sítí rybníků (od Blatenska,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Lnářska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Rožmitálska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až k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Jindřichohradecku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) + i další oblasti Čech (např. v okolí Jaroměře a HK, Mostecko, Klatovsko apod.)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celkový počet rybníků v Čechách v 16. stol. cca 78 000 (s plochou cca 120 000 ha)!!!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 a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Morava – velké rybničné soustavy na Šumpersku, kolem Uničova, Olomouce, Tovačova, Kroměříže; J Morava – Mikulovsko, Hodonínsko,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Lednicko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(např. Nesyt), Znojemsko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Obrázek 4"/>
          <p:cNvPicPr/>
          <p:nvPr/>
        </p:nvPicPr>
        <p:blipFill>
          <a:blip r:embed="rId2"/>
          <a:stretch/>
        </p:blipFill>
        <p:spPr>
          <a:xfrm>
            <a:off x="0" y="1162800"/>
            <a:ext cx="12191400" cy="5082120"/>
          </a:xfrm>
          <a:prstGeom prst="rect">
            <a:avLst/>
          </a:prstGeom>
          <a:ln>
            <a:noFill/>
          </a:ln>
        </p:spPr>
      </p:pic>
      <p:sp>
        <p:nvSpPr>
          <p:cNvPr id="333" name="CustomShape 1"/>
          <p:cNvSpPr/>
          <p:nvPr/>
        </p:nvSpPr>
        <p:spPr>
          <a:xfrm>
            <a:off x="0" y="157320"/>
            <a:ext cx="12191400" cy="821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4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Mapa rybníků a vodotoků u Vodňan, výřez, autor Franz Plansker, 1765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3.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vodstvo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5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 konce 18. stol. postupný pokles počtu rybníků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rozboření hrází a vysoušení rybníků v důsledku změn v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zeměd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výrobě – zintenzívnění obilnářství a pastevectví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+ 2. pol. 18. stol. </a:t>
            </a:r>
            <a:r>
              <a:rPr lang="cs-CZ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zvýšení počtu obyvatel -&gt; rostoucí potřeba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zeměd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půdy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meliorační práce od pol. 19. stol., zejména přelom 19. a 20. stol. -&gt; půda na místě vysušených rybníků znovu využita k zemědělství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-&gt;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zánik rybničních soustav na Pardubicku a 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Poděbradsku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!!!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nově významná centra obilnářství a řepařství =&gt; největší rybničnou oblastí zůstaly JČ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Obrázek 4"/>
          <p:cNvPicPr/>
          <p:nvPr/>
        </p:nvPicPr>
        <p:blipFill>
          <a:blip r:embed="rId2"/>
          <a:stretch/>
        </p:blipFill>
        <p:spPr>
          <a:xfrm>
            <a:off x="2306160" y="311400"/>
            <a:ext cx="9790920" cy="6234840"/>
          </a:xfrm>
          <a:prstGeom prst="rect">
            <a:avLst/>
          </a:prstGeom>
          <a:ln>
            <a:noFill/>
          </a:ln>
        </p:spPr>
      </p:pic>
      <p:sp>
        <p:nvSpPr>
          <p:cNvPr id="337" name="CustomShape 1"/>
          <p:cNvSpPr/>
          <p:nvPr/>
        </p:nvSpPr>
        <p:spPr>
          <a:xfrm>
            <a:off x="106920" y="311400"/>
            <a:ext cx="2061720" cy="222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Mapa rybniční soustavy na třeboňském panství, výřez, autor W. J. J. Pachmann, 1779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Obrázek 7"/>
          <p:cNvPicPr/>
          <p:nvPr/>
        </p:nvPicPr>
        <p:blipFill>
          <a:blip r:embed="rId2"/>
          <a:stretch/>
        </p:blipFill>
        <p:spPr>
          <a:xfrm>
            <a:off x="295200" y="219240"/>
            <a:ext cx="9293760" cy="3154680"/>
          </a:xfrm>
          <a:prstGeom prst="rect">
            <a:avLst/>
          </a:prstGeom>
          <a:ln>
            <a:noFill/>
          </a:ln>
        </p:spPr>
      </p:pic>
      <p:sp>
        <p:nvSpPr>
          <p:cNvPr id="339" name="CustomShape 1"/>
          <p:cNvSpPr/>
          <p:nvPr/>
        </p:nvSpPr>
        <p:spPr>
          <a:xfrm>
            <a:off x="9715680" y="219240"/>
            <a:ext cx="2390040" cy="100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Rybničná oblast v okolí Bohdanče, Pardubicko, 1720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40" name="Obrázek 12"/>
          <p:cNvPicPr/>
          <p:nvPr/>
        </p:nvPicPr>
        <p:blipFill>
          <a:blip r:embed="rId3"/>
          <a:stretch/>
        </p:blipFill>
        <p:spPr>
          <a:xfrm>
            <a:off x="5402520" y="3063240"/>
            <a:ext cx="6393960" cy="3641760"/>
          </a:xfrm>
          <a:prstGeom prst="rect">
            <a:avLst/>
          </a:prstGeom>
          <a:ln>
            <a:noFill/>
          </a:ln>
        </p:spPr>
      </p:pic>
      <p:sp>
        <p:nvSpPr>
          <p:cNvPr id="341" name="CustomShape 2"/>
          <p:cNvSpPr/>
          <p:nvPr/>
        </p:nvSpPr>
        <p:spPr>
          <a:xfrm>
            <a:off x="2257560" y="4095720"/>
            <a:ext cx="2999520" cy="1309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Bohdaneč a okolí, Kreibichova mapa chrudimského kraje, 1833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4.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</a:t>
            </a:r>
          </a:p>
          <a:p>
            <a:pPr algn="ctr">
              <a:lnSpc>
                <a:spcPct val="90000"/>
              </a:lnSpc>
            </a:pP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půda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a rostlinstvo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3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ve starším období zásadní vliv přírodních podmínek a jejich změn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pleistocén v ČZ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chladnější období: jehličnany, odolné listnáče (břízy a vrby) a nenáročné byliny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teplejší období: smíšené doubravy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začátek holocénu v ČZ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počátek tvorby půd dnešního typu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většina území: břízy, borovice, lísky, duby + v nížinách stepní vegetace -&gt; postupně převážily smíšené listnaté lesy (i do nížin) -&gt; šíření lesa zastavilo až neolitické zemědělství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reliéf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29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8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Další nerostné suroviny: 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 Čechy - grafit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Krušné hory - bismut, nikl, kobalt, arsen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Krkonoše – arsen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Příbram – olovo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8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černé uhlí </a:t>
            </a:r>
            <a:r>
              <a:rPr lang="cs-CZ" sz="28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– Ostravsko, Kladensko, </a:t>
            </a:r>
            <a:r>
              <a:rPr lang="cs-CZ" sz="28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Nýřansko</a:t>
            </a:r>
            <a:endParaRPr lang="cs-CZ" sz="2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4. Fyzickogeografický obraz ČZ – půda a rostlinstvo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5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neolitické zemědělství</a:t>
            </a: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zásadní zvrat a počátek trvalých a výrazných zásahů člověka do životního prostředí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kultivace nezalesněné půdy + postupné přetváření lesní půdy na zemědělskou -&gt; odlesňováním a vypásáním porostů vytvořena </a:t>
            </a: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kulturní step</a:t>
            </a: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; zásah do fauny a flory – mizení některých původních druhů, nahrazovány domestikovanými druhy + plevel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ústup odlesněných ploch na přelomu letopočtu x růst osídlení cca od r. 600 + výrazný vliv vnitřní kolonizace od 11. stol. a později vnější -&gt; opět postupné odlesňování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středověk</a:t>
            </a: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les významnou součástí zeměd. výrobního cyklu; odlesňování – zisk nových území + vzrůst spotřeby dřeva (palivo, využití v hornictví, stavebnictví a zpracování rud)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4. Fyzickogeografický obraz ČZ – půda a rostlinstvo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47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ochrana lesního porostu z ekonomických důvodů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 období válečných konfliktů a jejich důsledků přirozená regenerace půdy a lesa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16. a 17. stol. – v ČZ převaha smíšených porostů (duby, habry, buky, borovice, jedle)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během 16. stol. ve značné míře odlesněny oblasti ve středních Čechách (Slánsko, Kladensko a Posázaví), Polabí (Chlumecko) a jižních Čechách (Českokrumlovsko, Netolicko)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odlesňování i v pohraničních hvozdech (Šumava, Krušné Hory, Krkonoše a Orlické hory)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 potřeby hutí a dolů (např. jáchymovské, kutnohorské) vyhrazeny určité lesní komplexy (montánní lesy)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Obrázek 4"/>
          <p:cNvPicPr/>
          <p:nvPr/>
        </p:nvPicPr>
        <p:blipFill>
          <a:blip r:embed="rId2"/>
          <a:stretch/>
        </p:blipFill>
        <p:spPr>
          <a:xfrm>
            <a:off x="1568160" y="835920"/>
            <a:ext cx="9054720" cy="5924880"/>
          </a:xfrm>
          <a:prstGeom prst="rect">
            <a:avLst/>
          </a:prstGeom>
          <a:ln>
            <a:noFill/>
          </a:ln>
        </p:spPr>
      </p:pic>
      <p:sp>
        <p:nvSpPr>
          <p:cNvPr id="349" name="CustomShape 1"/>
          <p:cNvSpPr/>
          <p:nvPr/>
        </p:nvSpPr>
        <p:spPr>
          <a:xfrm>
            <a:off x="1568160" y="108000"/>
            <a:ext cx="9054720" cy="516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8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Domamyšl, polesí, 1692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4. Fyzickogeografický obraz ČZ – půda a rostlinstvo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1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kartografické znázornění lesních porostů v ČZ na nejstarších mapách Čech + i specializované mapy menších oblastí, např. rkp. Globicova mapa Krkonoš (1668)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konec 17. stol. – 1. pol. 18. stol. – oživení hornictví, rozmach sklářství a železářství =&gt; zvýšená potřeba dřeva =&gt; soustavná těžba lesních porostů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 rezervovaných (montánních) lesích vznikají první lesní hospodářské plány – snaha o regulaci (stanovení zásob a přípustnému objemu roční těžby)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 devastaci lesů přispívalo i rozmáhající se pastevectví (zejména horské oblasti)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Balbín označuje některé hory jako téměř bezlesé!!!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4. Fyzickogeografický obraz ČZ – půda a rostlinstvo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3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2. pol. 18. stol. – zvyšování počtu obyvatelstva =&gt; přeměna lesní půdy na zemědělskou, vysoušení rybníků, odstraňování pastvin -&gt; snaha získat více orné půdy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zemědělství</a:t>
            </a: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stále převaha trojpolního systému + převaha pěstování obilovin 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-&gt; od konce 18. stol. přechod na střídavý způsob + zavádění nových plodin (např. brambory, jetel, vojtěška, krmná řepa, …) + vydatnější hnojení (přírodní i umělá hnojiva) =&gt; </a:t>
            </a: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postupné zvýšení výnosnosti půdy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- více orné půdy na úkor pastvin a vinic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4. Fyzickogeografický obraz ČZ – půda a rostlinstvo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5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devastace lesů – řidší, pokles produkce dříví; z některých oblastí téměř zmizely duby a jedle, převaha habrů, osik, bříz a borovic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nedostatek užitkového dříví – nutnost vysadit rychle rostoucí dřeviny (hl. borovice, smrk, modřín, topol, javor a jasan) =&gt; na mnoha místech zánik listnatých lesů – nahrazeny jehličnatými monokulturami (smrky, borovice) – méně odolné proti škůdcům!!!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poč. 19. stol. – řízená obnova lesa – snaha zmírnit následky dlouholeté exploatace lesních porostů a jejich na mnoha místech kritického stavu -&gt; soustavné zalesňování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dosavadní stav zlepšen také díky nahrazení dřevěného uhlí uhlím kamenným (pro potřebu parních strojů)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4. Fyzickogeografický obraz ČZ – půda a rostlinstvo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7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zásadní význam pro lesní porost v ČZ – </a:t>
            </a: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lesní zákon (1852)</a:t>
            </a: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-&gt; zaveden státní dozor nad lesním hospodářstvím + zákaz zmenšování rozsahu lesní půdy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významná osvětová činnost např. České lesnické jednoty, Moravského lesnického spolku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postupné omezování výsadby borových a smrkových monokultur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změna druhové skladby lesů i rozsahu lesních ploch x druhovou skladbu si zachovaly např. lužní lesy v povodí Moravy, Dyje, Labe a dolní Ohře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Obrázek 4"/>
          <p:cNvPicPr/>
          <p:nvPr/>
        </p:nvPicPr>
        <p:blipFill>
          <a:blip r:embed="rId2"/>
          <a:stretch/>
        </p:blipFill>
        <p:spPr>
          <a:xfrm>
            <a:off x="0" y="0"/>
            <a:ext cx="8377920" cy="6047640"/>
          </a:xfrm>
          <a:prstGeom prst="rect">
            <a:avLst/>
          </a:prstGeom>
          <a:ln>
            <a:noFill/>
          </a:ln>
        </p:spPr>
      </p:pic>
      <p:pic>
        <p:nvPicPr>
          <p:cNvPr id="359" name="Obrázek 6"/>
          <p:cNvPicPr/>
          <p:nvPr/>
        </p:nvPicPr>
        <p:blipFill>
          <a:blip r:embed="rId3"/>
          <a:stretch/>
        </p:blipFill>
        <p:spPr>
          <a:xfrm>
            <a:off x="8092080" y="0"/>
            <a:ext cx="4099320" cy="2425680"/>
          </a:xfrm>
          <a:prstGeom prst="rect">
            <a:avLst/>
          </a:prstGeom>
          <a:ln>
            <a:noFill/>
          </a:ln>
        </p:spPr>
      </p:pic>
      <p:pic>
        <p:nvPicPr>
          <p:cNvPr id="360" name="Obrázek 8"/>
          <p:cNvPicPr/>
          <p:nvPr/>
        </p:nvPicPr>
        <p:blipFill>
          <a:blip r:embed="rId4"/>
          <a:stretch/>
        </p:blipFill>
        <p:spPr>
          <a:xfrm>
            <a:off x="8573760" y="3572280"/>
            <a:ext cx="3617640" cy="3285000"/>
          </a:xfrm>
          <a:prstGeom prst="rect">
            <a:avLst/>
          </a:prstGeom>
          <a:ln>
            <a:noFill/>
          </a:ln>
        </p:spPr>
      </p:pic>
      <p:sp>
        <p:nvSpPr>
          <p:cNvPr id="361" name="CustomShape 1"/>
          <p:cNvSpPr/>
          <p:nvPr/>
        </p:nvSpPr>
        <p:spPr>
          <a:xfrm>
            <a:off x="8378640" y="2426400"/>
            <a:ext cx="3812760" cy="100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Exkurze České lesnické jednoty, Děčín, 7.8.1850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4. Fyzickogeografický obraz ČZ – půda a rostlinstvo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3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Zemědělství v ČZ od 19. stol.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převládl střídavý způsob hospodaření + zdomácnění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zeměd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. plodin zaváděných od konce 18. stol. 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před pol. 19. stol. postupné formování zemědělských výrobních oblastí: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Courier New"/>
              <a:buChar char="o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obilnářské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(Polabí, dolní Poohří, Dolnomoravský a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Dyjskosvratecký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úval)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Courier New"/>
              <a:buChar char="o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chmelařské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(Žatecko, Rakovnicko, Lounsko)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Courier New"/>
              <a:buChar char="o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vinařské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(J Morava, okolí Prahy, Mělnicko) 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4. Fyzickogeografický obraz ČZ – půda a rostlinstvo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5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koncem 19. stol. další zemědělské výrobní oblasti: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Courier New"/>
              <a:buChar char="o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řepařské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(okolí Prahy, Mělnicko, Litoměřicko, Kolínsko, Pardubicko, Královéhradecko)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Courier New"/>
              <a:buChar char="o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obilnářsko-bramborářské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(především Českomoravská vrchovina)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Courier New"/>
              <a:buChar char="o"/>
            </a:pP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pícninářské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(podhůří hraničních hor)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+ zelinářské regiony (okolí Prahy, Všetat, Brna a Znojma)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20000"/>
              </a:lnSpc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reliéf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1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50000"/>
              </a:lnSpc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Horstva ČZ  v dobových pramenech: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5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Ptolemaios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2. stol. n.l., dílo „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Geografia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- pochybnosti, nejistá identifikace: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„</a:t>
            </a: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Sudéta</a:t>
            </a: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oré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(Krušné hory, Lužické hory, Jizerské hory???)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„</a:t>
            </a: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Askiburgion</a:t>
            </a: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oros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(Krkonoše, Jeseníky, Oderské vrchy, část Beskyd???)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„</a:t>
            </a: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Gabreta</a:t>
            </a: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silva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a „</a:t>
            </a: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Luna </a:t>
            </a: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silva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(Šumava a Novohradské hory???)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„</a:t>
            </a: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Orkynský</a:t>
            </a: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les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(Chřiby, Ždánický les nebo okolí řeky Vláry???)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50000"/>
              </a:lnSpc>
            </a:pP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Obrázek 4"/>
          <p:cNvPicPr/>
          <p:nvPr/>
        </p:nvPicPr>
        <p:blipFill>
          <a:blip r:embed="rId2"/>
          <a:stretch/>
        </p:blipFill>
        <p:spPr>
          <a:xfrm>
            <a:off x="85680" y="99360"/>
            <a:ext cx="9452880" cy="6658560"/>
          </a:xfrm>
          <a:prstGeom prst="rect">
            <a:avLst/>
          </a:prstGeom>
          <a:ln>
            <a:noFill/>
          </a:ln>
        </p:spPr>
      </p:pic>
      <p:pic>
        <p:nvPicPr>
          <p:cNvPr id="367" name="Obrázek 6"/>
          <p:cNvPicPr/>
          <p:nvPr/>
        </p:nvPicPr>
        <p:blipFill>
          <a:blip r:embed="rId3"/>
          <a:stretch/>
        </p:blipFill>
        <p:spPr>
          <a:xfrm>
            <a:off x="9658440" y="99360"/>
            <a:ext cx="2437200" cy="141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4. Fyzickogeografický obraz ČZ – půda a rostlinstvo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9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1. pol. 19. stol. – rozšíření zemědělské půdy cca o 10%, 2. pol. 19. stol. další navýšení – na úkor pastvin a luk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snaha o zlepšení stavu lesních i zemědělských půd – od pol. a zejména koncem 19. stol. </a:t>
            </a:r>
            <a:r>
              <a:rPr lang="cs-CZ" sz="2000" b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meliorační práce</a:t>
            </a: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– možnost intenzivnějšího využití půdy, vliv na bonitu -&gt; úpravy vodních toků, ochrana před následky živelných pohrom; rozsáhlé odvodňování a zavodňování měnilo dosavadní režim podzemních vod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19. stol. zavádění umělých hnojiv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problémy 20. stol. – přehnojování + kolektivizace (2. pol. 20. stol.)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Obrázek 369"/>
          <p:cNvPicPr/>
          <p:nvPr/>
        </p:nvPicPr>
        <p:blipFill>
          <a:blip r:embed="rId2"/>
          <a:stretch/>
        </p:blipFill>
        <p:spPr>
          <a:xfrm>
            <a:off x="2332800" y="4680"/>
            <a:ext cx="7545600" cy="6857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Obrázek 4"/>
          <p:cNvPicPr/>
          <p:nvPr/>
        </p:nvPicPr>
        <p:blipFill>
          <a:blip r:embed="rId2"/>
          <a:stretch/>
        </p:blipFill>
        <p:spPr>
          <a:xfrm>
            <a:off x="76320" y="81720"/>
            <a:ext cx="9506520" cy="6689880"/>
          </a:xfrm>
          <a:prstGeom prst="rect">
            <a:avLst/>
          </a:prstGeom>
          <a:ln>
            <a:noFill/>
          </a:ln>
        </p:spPr>
      </p:pic>
      <p:pic>
        <p:nvPicPr>
          <p:cNvPr id="372" name="Obrázek 6"/>
          <p:cNvPicPr/>
          <p:nvPr/>
        </p:nvPicPr>
        <p:blipFill>
          <a:blip r:embed="rId3"/>
          <a:stretch/>
        </p:blipFill>
        <p:spPr>
          <a:xfrm>
            <a:off x="9664200" y="81720"/>
            <a:ext cx="2431800" cy="4276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" name="Obrázek 372"/>
          <p:cNvPicPr/>
          <p:nvPr/>
        </p:nvPicPr>
        <p:blipFill>
          <a:blip r:embed="rId2"/>
          <a:stretch/>
        </p:blipFill>
        <p:spPr>
          <a:xfrm>
            <a:off x="393480" y="1557000"/>
            <a:ext cx="5654160" cy="3743640"/>
          </a:xfrm>
          <a:prstGeom prst="rect">
            <a:avLst/>
          </a:prstGeom>
          <a:ln>
            <a:noFill/>
          </a:ln>
        </p:spPr>
      </p:pic>
      <p:sp>
        <p:nvSpPr>
          <p:cNvPr id="374" name="CustomShape 1"/>
          <p:cNvSpPr/>
          <p:nvPr/>
        </p:nvSpPr>
        <p:spPr>
          <a:xfrm>
            <a:off x="0" y="0"/>
            <a:ext cx="12191760" cy="1113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3200" b="0" i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yriadPro-BoldIt"/>
                <a:ea typeface="MyriadPro-BoldIt"/>
              </a:rPr>
              <a:t>Ortofotomapa krajiny v Podyjí u Znojma (50. léta 20. století a 2019), in: Český historický atlas, 2019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5" name="Obrázek 374"/>
          <p:cNvPicPr/>
          <p:nvPr/>
        </p:nvPicPr>
        <p:blipFill>
          <a:blip r:embed="rId3"/>
          <a:stretch/>
        </p:blipFill>
        <p:spPr>
          <a:xfrm>
            <a:off x="6336000" y="1562400"/>
            <a:ext cx="5641920" cy="3733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CustomShape 1"/>
          <p:cNvSpPr/>
          <p:nvPr/>
        </p:nvSpPr>
        <p:spPr>
          <a:xfrm>
            <a:off x="0" y="0"/>
            <a:ext cx="12191760" cy="571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cs-CZ" sz="2000" b="1" i="1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MyriadPro-BoldIt"/>
                <a:ea typeface="MyriadPro-BoldIt"/>
              </a:rPr>
              <a:t>Družicový snímek krajiny přeshraniční oblasti Moravy a Rakouska 2019, in: Český historický atlas (2019)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77" name="Obrázek 376"/>
          <p:cNvPicPr/>
          <p:nvPr/>
        </p:nvPicPr>
        <p:blipFill>
          <a:blip r:embed="rId2"/>
          <a:stretch/>
        </p:blipFill>
        <p:spPr>
          <a:xfrm>
            <a:off x="1556280" y="744480"/>
            <a:ext cx="9079200" cy="6013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CustomShape 1"/>
          <p:cNvSpPr/>
          <p:nvPr/>
        </p:nvSpPr>
        <p:spPr>
          <a:xfrm>
            <a:off x="913680" y="1247040"/>
            <a:ext cx="10354680" cy="3391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b"/>
          <a:lstStyle/>
          <a:p>
            <a:r>
              <a:rPr lang="cs-CZ" sz="32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Současná krajina ČR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r>
              <a:rPr lang="cs-CZ" sz="3200" b="1" strike="noStrike" cap="all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Nové výzvy?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9" name="CustomShape 2"/>
          <p:cNvSpPr/>
          <p:nvPr/>
        </p:nvSpPr>
        <p:spPr>
          <a:xfrm>
            <a:off x="913680" y="4650480"/>
            <a:ext cx="10352880" cy="1139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Obrázek 4"/>
          <p:cNvPicPr/>
          <p:nvPr/>
        </p:nvPicPr>
        <p:blipFill>
          <a:blip r:embed="rId2"/>
          <a:stretch/>
        </p:blipFill>
        <p:spPr>
          <a:xfrm>
            <a:off x="2419200" y="289080"/>
            <a:ext cx="9567000" cy="6377760"/>
          </a:xfrm>
          <a:prstGeom prst="rect">
            <a:avLst/>
          </a:prstGeom>
          <a:ln>
            <a:noFill/>
          </a:ln>
        </p:spPr>
      </p:pic>
      <p:sp>
        <p:nvSpPr>
          <p:cNvPr id="381" name="CustomShape 1"/>
          <p:cNvSpPr/>
          <p:nvPr/>
        </p:nvSpPr>
        <p:spPr>
          <a:xfrm>
            <a:off x="162000" y="289080"/>
            <a:ext cx="2104200" cy="1187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36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Jeseníky 2018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Obrázek 2"/>
          <p:cNvPicPr/>
          <p:nvPr/>
        </p:nvPicPr>
        <p:blipFill>
          <a:blip r:embed="rId2"/>
          <a:stretch/>
        </p:blipFill>
        <p:spPr>
          <a:xfrm>
            <a:off x="0" y="0"/>
            <a:ext cx="6019200" cy="4511520"/>
          </a:xfrm>
          <a:prstGeom prst="rect">
            <a:avLst/>
          </a:prstGeom>
          <a:ln>
            <a:noFill/>
          </a:ln>
        </p:spPr>
      </p:pic>
      <p:pic>
        <p:nvPicPr>
          <p:cNvPr id="383" name="Obrázek 4"/>
          <p:cNvPicPr/>
          <p:nvPr/>
        </p:nvPicPr>
        <p:blipFill>
          <a:blip r:embed="rId3"/>
          <a:stretch/>
        </p:blipFill>
        <p:spPr>
          <a:xfrm>
            <a:off x="7496280" y="3338280"/>
            <a:ext cx="4695120" cy="3519000"/>
          </a:xfrm>
          <a:prstGeom prst="rect">
            <a:avLst/>
          </a:prstGeom>
          <a:ln>
            <a:noFill/>
          </a:ln>
        </p:spPr>
      </p:pic>
      <p:pic>
        <p:nvPicPr>
          <p:cNvPr id="384" name="Obrázek 6"/>
          <p:cNvPicPr/>
          <p:nvPr/>
        </p:nvPicPr>
        <p:blipFill>
          <a:blip r:embed="rId4"/>
          <a:stretch/>
        </p:blipFill>
        <p:spPr>
          <a:xfrm>
            <a:off x="6753240" y="0"/>
            <a:ext cx="4942440" cy="3704400"/>
          </a:xfrm>
          <a:prstGeom prst="rect">
            <a:avLst/>
          </a:prstGeom>
          <a:ln>
            <a:noFill/>
          </a:ln>
        </p:spPr>
      </p:pic>
      <p:sp>
        <p:nvSpPr>
          <p:cNvPr id="385" name="CustomShape 1"/>
          <p:cNvSpPr/>
          <p:nvPr/>
        </p:nvSpPr>
        <p:spPr>
          <a:xfrm>
            <a:off x="171360" y="4762440"/>
            <a:ext cx="7038360" cy="1705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cs-CZ" sz="28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Obora Obelisk u Břeclavi – 700 ha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přeměna suchých polí na lužní krajinu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obnova mrtvých ramen Dyje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85840" indent="-285120">
              <a:lnSpc>
                <a:spcPct val="100000"/>
              </a:lnSpc>
              <a:buClr>
                <a:srgbClr val="FFFFFF"/>
              </a:buClr>
              <a:buFont typeface="StarSymbol"/>
              <a:buChar char="-"/>
            </a:pPr>
            <a:r>
              <a:rPr lang="cs-CZ" sz="2000" b="0" strike="noStrike" spc="-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  <a:ea typeface="DejaVu Sans"/>
              </a:rPr>
              <a:t>počet vodních ploch zvýšen z 6 ha na 45 ha!!!</a:t>
            </a:r>
            <a:endParaRPr lang="cs-CZ" sz="1800" b="0" strike="noStrike" spc="-1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reliéf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3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Krkonoše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Slovanské „</a:t>
            </a: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krk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nebo „</a:t>
            </a: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krak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= kosodřevina + „</a:t>
            </a: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noš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= nosit; též možný význam „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kamenité úbočí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(praevropský základ „</a:t>
            </a: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gorgan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1492 – jako „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Krkonoš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označeny dnešní Vysoké Kolo a Kotel =&gt; postupně název pro celé pohoří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1517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Krkonošské hory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1601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Krkonoše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Balbín: 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Obří hory,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Riesengebige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Montes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gigantei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Ripské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hory, Vandalské hory, Sněžné hory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 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Sudetské hory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Vogt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: </a:t>
            </a:r>
            <a:r>
              <a:rPr lang="cs-CZ" sz="2400" b="0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Riesen-Gebürg</a:t>
            </a:r>
            <a:r>
              <a:rPr lang="cs-CZ" sz="2400" b="0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cs-CZ" sz="2400" b="0" i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Riphaei</a:t>
            </a:r>
            <a:r>
              <a:rPr lang="cs-CZ" sz="2400" b="0" i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400" b="0" i="1" strike="noStrike" spc="-1" dirty="0" err="1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Montes</a:t>
            </a:r>
            <a:r>
              <a:rPr lang="cs-CZ" sz="2400" b="0" i="1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400" b="0" strike="noStrike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ad.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CustomShape 1"/>
          <p:cNvSpPr/>
          <p:nvPr/>
        </p:nvSpPr>
        <p:spPr>
          <a:xfrm>
            <a:off x="913680" y="609480"/>
            <a:ext cx="10352880" cy="13255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90000"/>
              </a:lnSpc>
            </a:pP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1. </a:t>
            </a:r>
            <a:r>
              <a:rPr lang="cs-CZ" sz="3400" b="1" strike="noStrike" cap="all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Fyzickogeografický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 obraz </a:t>
            </a:r>
            <a:r>
              <a:rPr lang="cs-CZ" sz="3400" b="1" strike="noStrike" cap="all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ČZ: </a:t>
            </a:r>
            <a:r>
              <a:rPr lang="cs-CZ" sz="3400" b="1" strike="noStrike" cap="all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Bookman Old Style"/>
              </a:rPr>
              <a:t>reliéf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5" name="CustomShape 2"/>
          <p:cNvSpPr/>
          <p:nvPr/>
        </p:nvSpPr>
        <p:spPr>
          <a:xfrm>
            <a:off x="913680" y="2095920"/>
            <a:ext cx="10352880" cy="3694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28600" indent="-227880">
              <a:lnSpc>
                <a:spcPct val="120000"/>
              </a:lnSpc>
              <a:buClr>
                <a:srgbClr val="FFFFFF"/>
              </a:buClr>
              <a:buFont typeface="Arial"/>
              <a:buChar char="•"/>
            </a:pP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Šumava</a:t>
            </a:r>
            <a:endParaRPr lang="cs-CZ" sz="18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-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Od 15. stol. </a:t>
            </a: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Šumava, </a:t>
            </a: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Saumawa</a:t>
            </a: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, </a:t>
            </a: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Ssumava</a:t>
            </a:r>
            <a:r>
              <a:rPr lang="cs-CZ" sz="2400" b="1" i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400" b="1" i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sylva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17. stol. -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„</a:t>
            </a:r>
            <a:r>
              <a:rPr lang="cs-CZ" sz="2400" b="1" u="sng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Gabretský</a:t>
            </a:r>
            <a:r>
              <a:rPr lang="cs-CZ" sz="2400" b="1" u="sng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les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jako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součást „hercynského hvozdu“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Stránský používá také označení Šumava („</a:t>
            </a:r>
            <a:r>
              <a:rPr lang="cs-CZ" sz="2400" b="1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Saumawa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Balbín – 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Šumava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 + uvádí označení „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Český les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jako její starší pojmenování od zahraničních sousedů (Bavorsko, Rakousko, </a:t>
            </a:r>
            <a:r>
              <a:rPr lang="cs-CZ" sz="2400" b="0" strike="noStrike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Míšeňsko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…) + „</a:t>
            </a:r>
            <a:r>
              <a:rPr lang="cs-CZ" sz="24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hvozd Luna</a:t>
            </a: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“ = horstvo na JV od pasovské Zlaté stezky (Novohradské hory)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228600" indent="-227880">
              <a:lnSpc>
                <a:spcPct val="100000"/>
              </a:lnSpc>
              <a:buClr>
                <a:srgbClr val="FFFFFF"/>
              </a:buClr>
              <a:buFont typeface="Arial"/>
              <a:buChar char="-"/>
            </a:pPr>
            <a:r>
              <a:rPr lang="cs-CZ" sz="2400" b="0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Rockwell"/>
              </a:rPr>
              <a:t>geografické rozlišení Šumavy a Českého lesa na dva celky – až 19. stol.</a:t>
            </a:r>
            <a:endParaRPr lang="cs-CZ" sz="2400" b="0" strike="noStrike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Damašek</Template>
  <TotalTime>1519</TotalTime>
  <Words>4918</Words>
  <Application>Microsoft Office PowerPoint</Application>
  <PresentationFormat>Širokoúhlá obrazovka</PresentationFormat>
  <Paragraphs>356</Paragraphs>
  <Slides>78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6</vt:i4>
      </vt:variant>
      <vt:variant>
        <vt:lpstr>Nadpisy snímků</vt:lpstr>
      </vt:variant>
      <vt:variant>
        <vt:i4>78</vt:i4>
      </vt:variant>
    </vt:vector>
  </HeadingPairs>
  <TitlesOfParts>
    <vt:vector size="93" baseType="lpstr">
      <vt:lpstr>Arial</vt:lpstr>
      <vt:lpstr>Bookman Old Style</vt:lpstr>
      <vt:lpstr>Courier New</vt:lpstr>
      <vt:lpstr>DejaVu Sans</vt:lpstr>
      <vt:lpstr>MyriadPro-BoldIt</vt:lpstr>
      <vt:lpstr>Rockwell</vt:lpstr>
      <vt:lpstr>StarSymbol</vt:lpstr>
      <vt:lpstr>Symbol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Historická geografie  2. České země – charakteristika, územní a správní vývoj</dc:title>
  <dc:subject/>
  <dc:creator>Roman</dc:creator>
  <dc:description/>
  <cp:lastModifiedBy>Účet Microsoft</cp:lastModifiedBy>
  <cp:revision>152</cp:revision>
  <dcterms:created xsi:type="dcterms:W3CDTF">2017-02-11T22:15:09Z</dcterms:created>
  <dcterms:modified xsi:type="dcterms:W3CDTF">2022-11-07T22:41:59Z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Širokoúhlá obrazovka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75</vt:i4>
  </property>
</Properties>
</file>