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3080" r:id="rId5"/>
    <p:sldId id="3077" r:id="rId6"/>
    <p:sldId id="3079" r:id="rId7"/>
    <p:sldId id="3112" r:id="rId8"/>
    <p:sldId id="3088" r:id="rId9"/>
    <p:sldId id="3113" r:id="rId10"/>
    <p:sldId id="3111" r:id="rId11"/>
    <p:sldId id="3118" r:id="rId12"/>
    <p:sldId id="3117" r:id="rId13"/>
    <p:sldId id="3119" r:id="rId14"/>
    <p:sldId id="3120" r:id="rId15"/>
    <p:sldId id="3121" r:id="rId16"/>
    <p:sldId id="3122" r:id="rId17"/>
    <p:sldId id="3116" r:id="rId18"/>
    <p:sldId id="3114" r:id="rId19"/>
    <p:sldId id="3115" r:id="rId20"/>
    <p:sldId id="2347" r:id="rId21"/>
    <p:sldId id="259" r:id="rId22"/>
    <p:sldId id="263" r:id="rId23"/>
    <p:sldId id="274" r:id="rId24"/>
    <p:sldId id="273" r:id="rId25"/>
    <p:sldId id="264" r:id="rId26"/>
    <p:sldId id="272" r:id="rId27"/>
    <p:sldId id="3082" r:id="rId28"/>
    <p:sldId id="267"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6980"/>
  </p:normalViewPr>
  <p:slideViewPr>
    <p:cSldViewPr snapToGrid="0">
      <p:cViewPr varScale="1">
        <p:scale>
          <a:sx n="56" d="100"/>
          <a:sy n="56" d="100"/>
        </p:scale>
        <p:origin x="10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C21EA-0B0C-4C27-87BA-A5B0001AEE1C}" type="datetimeFigureOut">
              <a:rPr lang="cs-CZ" smtClean="0"/>
              <a:t>07.01.2025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B1E9B-ED84-4A54-8CF5-1E58A6F5A019}" type="slidenum">
              <a:rPr lang="cs-CZ" smtClean="0"/>
              <a:t>‹#›</a:t>
            </a:fld>
            <a:endParaRPr lang="cs-CZ"/>
          </a:p>
        </p:txBody>
      </p:sp>
    </p:spTree>
    <p:extLst>
      <p:ext uri="{BB962C8B-B14F-4D97-AF65-F5344CB8AC3E}">
        <p14:creationId xmlns:p14="http://schemas.microsoft.com/office/powerpoint/2010/main" val="181359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4</a:t>
            </a:fld>
            <a:endParaRPr lang="cs-CZ"/>
          </a:p>
        </p:txBody>
      </p:sp>
    </p:spTree>
    <p:extLst>
      <p:ext uri="{BB962C8B-B14F-4D97-AF65-F5344CB8AC3E}">
        <p14:creationId xmlns:p14="http://schemas.microsoft.com/office/powerpoint/2010/main" val="322080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Athens</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5</a:t>
            </a:fld>
            <a:endParaRPr lang="cs-CZ"/>
          </a:p>
        </p:txBody>
      </p:sp>
    </p:spTree>
    <p:extLst>
      <p:ext uri="{BB962C8B-B14F-4D97-AF65-F5344CB8AC3E}">
        <p14:creationId xmlns:p14="http://schemas.microsoft.com/office/powerpoint/2010/main" val="505657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Athens</a:t>
            </a:r>
            <a:endParaRPr lang="cs-CZ" dirty="0"/>
          </a:p>
        </p:txBody>
      </p:sp>
      <p:sp>
        <p:nvSpPr>
          <p:cNvPr id="4" name="Zástupný symbol pro číslo snímku 3"/>
          <p:cNvSpPr>
            <a:spLocks noGrp="1"/>
          </p:cNvSpPr>
          <p:nvPr>
            <p:ph type="sldNum" sz="quarter" idx="5"/>
          </p:nvPr>
        </p:nvSpPr>
        <p:spPr/>
        <p:txBody>
          <a:bodyPr/>
          <a:lstStyle/>
          <a:p>
            <a:fld id="{45FB1E9B-ED84-4A54-8CF5-1E58A6F5A019}" type="slidenum">
              <a:rPr lang="cs-CZ" smtClean="0"/>
              <a:t>7</a:t>
            </a:fld>
            <a:endParaRPr lang="cs-CZ"/>
          </a:p>
        </p:txBody>
      </p:sp>
    </p:spTree>
    <p:extLst>
      <p:ext uri="{BB962C8B-B14F-4D97-AF65-F5344CB8AC3E}">
        <p14:creationId xmlns:p14="http://schemas.microsoft.com/office/powerpoint/2010/main" val="89008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C71F59-FF3F-44D0-835A-3BE2F7F4A70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B014562-77DE-4BD1-9293-8515CF6312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7ADCF0C-7C20-46F0-875D-29D2DC6F436B}"/>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5" name="Zástupný symbol pro zápatí 4">
            <a:extLst>
              <a:ext uri="{FF2B5EF4-FFF2-40B4-BE49-F238E27FC236}">
                <a16:creationId xmlns:a16="http://schemas.microsoft.com/office/drawing/2014/main" id="{16B58744-AD16-4700-8046-95981DB4B4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0476D2B-AB94-40C4-A63F-8E3DB4F97ECD}"/>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3638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6A63D-E6E6-41C1-A420-4DCE6386E53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CD7ECA1-21FE-4E1F-BCB7-0F313A83313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DBEF482-12DE-44FC-B276-E5557647E9F4}"/>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5" name="Zástupný symbol pro zápatí 4">
            <a:extLst>
              <a:ext uri="{FF2B5EF4-FFF2-40B4-BE49-F238E27FC236}">
                <a16:creationId xmlns:a16="http://schemas.microsoft.com/office/drawing/2014/main" id="{FF961A86-B6B7-4DC2-8239-453581EF48F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F966145-7E8C-4A61-A3C3-C18C9C39838D}"/>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6045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50A3DFD-21C6-4D92-B532-59AD89E67EC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525649D-ACDA-40D3-A4BF-C8813F095DC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70067CC-D2ED-4625-B6DD-FF1D38813269}"/>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5" name="Zástupný symbol pro zápatí 4">
            <a:extLst>
              <a:ext uri="{FF2B5EF4-FFF2-40B4-BE49-F238E27FC236}">
                <a16:creationId xmlns:a16="http://schemas.microsoft.com/office/drawing/2014/main" id="{AE800789-E56B-49FE-9B52-27B7325F55A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251B781-485A-4868-90B2-60CC807DECFF}"/>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393857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DA32F-249F-4610-80E7-806344CC584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BB7F42A-1FFC-4425-B897-ADEA63C8E29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0B25FDD-3D00-4555-94F5-566AB952CA69}"/>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5" name="Zástupný symbol pro zápatí 4">
            <a:extLst>
              <a:ext uri="{FF2B5EF4-FFF2-40B4-BE49-F238E27FC236}">
                <a16:creationId xmlns:a16="http://schemas.microsoft.com/office/drawing/2014/main" id="{04D6798D-AC4C-4CD4-A236-DADA3D9ED96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63A0DF-020E-40CD-8555-62DCB60AEDF1}"/>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73489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D1B97D-1B39-4F28-AAFC-BD34F9B0263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00602F1-7686-4824-8CEB-175357F125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B6A272E-E53F-47CF-AF67-34B31F3D4940}"/>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5" name="Zástupný symbol pro zápatí 4">
            <a:extLst>
              <a:ext uri="{FF2B5EF4-FFF2-40B4-BE49-F238E27FC236}">
                <a16:creationId xmlns:a16="http://schemas.microsoft.com/office/drawing/2014/main" id="{6AA0D2AA-AA70-4CC4-8C77-D51F530B8A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FCD6F8-58BC-470D-A968-C8A805819AD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10836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FA774-BF49-44D0-B404-CDFD1C0242A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4414917-B500-4A80-916D-CEB0DC6D806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6CC8EE7-BC32-4311-8ED2-DA6E464538B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7EADC04-079D-478F-987D-212F837CF872}"/>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6" name="Zástupný symbol pro zápatí 5">
            <a:extLst>
              <a:ext uri="{FF2B5EF4-FFF2-40B4-BE49-F238E27FC236}">
                <a16:creationId xmlns:a16="http://schemas.microsoft.com/office/drawing/2014/main" id="{6FC813AF-7ED4-4C21-918F-0C358A22844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1F3401A-2526-4A59-9454-EF7FD6870F51}"/>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56958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EBEDB9-8CFE-45E8-B51F-74BE7651080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CBCBB4BD-F16E-4BB6-8EE1-687D31ECD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EB50335-6EE4-4EBC-AAEC-7DAE41D771C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0EE34B3-D77F-4D52-9B1F-883DF0434D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E2C367A-0986-4D1F-AC35-BB57512E373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E413891-17DF-4F5B-A8D4-7AF46CE52509}"/>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8" name="Zástupný symbol pro zápatí 7">
            <a:extLst>
              <a:ext uri="{FF2B5EF4-FFF2-40B4-BE49-F238E27FC236}">
                <a16:creationId xmlns:a16="http://schemas.microsoft.com/office/drawing/2014/main" id="{077D4A6E-60BE-45B0-9CED-078E9A87754C}"/>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FA999C9-0634-4BED-9155-6E422CF5F3D3}"/>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73508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C9618B-13B8-4345-9F9A-CEE431EE488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7790A73-D0D8-4B9D-B0F6-7FCD3D4FFE76}"/>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4" name="Zástupný symbol pro zápatí 3">
            <a:extLst>
              <a:ext uri="{FF2B5EF4-FFF2-40B4-BE49-F238E27FC236}">
                <a16:creationId xmlns:a16="http://schemas.microsoft.com/office/drawing/2014/main" id="{CFCD28DE-535B-41A4-B459-6A36EACD7DC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C6AB7B0-779E-45AA-9409-0D9CB3CC858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03127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A7E06C-1078-4EFF-A823-E71B6EDDBF8E}"/>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3" name="Zástupný symbol pro zápatí 2">
            <a:extLst>
              <a:ext uri="{FF2B5EF4-FFF2-40B4-BE49-F238E27FC236}">
                <a16:creationId xmlns:a16="http://schemas.microsoft.com/office/drawing/2014/main" id="{0CBB4A86-F225-4E51-86EA-AA87F5719D2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E305FB9-1038-4665-8872-D4C4FCC755D8}"/>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49570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6A008F-2821-4101-9C98-83AF17D653E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BBF52AE-EBC7-4C43-972A-0DE321953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E04DDC0-975D-4F16-A2AD-F2E9D1D0E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65CC2D1-61EB-4F1F-B592-FB034E82CB60}"/>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6" name="Zástupný symbol pro zápatí 5">
            <a:extLst>
              <a:ext uri="{FF2B5EF4-FFF2-40B4-BE49-F238E27FC236}">
                <a16:creationId xmlns:a16="http://schemas.microsoft.com/office/drawing/2014/main" id="{6DC57298-A813-4234-B764-A63972A66E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DBCADFD-2B8C-4BBF-ABF0-A96E610567EB}"/>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27954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37A24A-4714-4A1D-89FA-08FACA260A4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927C96C-F4B8-4EF0-914D-C0EF6F42D9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263A037-7131-4907-B359-E0395E6F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811AC74-58FA-4DB9-A5C6-9FD125BEB47C}"/>
              </a:ext>
            </a:extLst>
          </p:cNvPr>
          <p:cNvSpPr>
            <a:spLocks noGrp="1"/>
          </p:cNvSpPr>
          <p:nvPr>
            <p:ph type="dt" sz="half" idx="10"/>
          </p:nvPr>
        </p:nvSpPr>
        <p:spPr/>
        <p:txBody>
          <a:bodyPr/>
          <a:lstStyle/>
          <a:p>
            <a:fld id="{4B7939C5-8E06-45D5-B1C2-2464E8D78F76}" type="datetimeFigureOut">
              <a:rPr lang="cs-CZ" smtClean="0"/>
              <a:t>07.01.2025</a:t>
            </a:fld>
            <a:endParaRPr lang="cs-CZ"/>
          </a:p>
        </p:txBody>
      </p:sp>
      <p:sp>
        <p:nvSpPr>
          <p:cNvPr id="6" name="Zástupný symbol pro zápatí 5">
            <a:extLst>
              <a:ext uri="{FF2B5EF4-FFF2-40B4-BE49-F238E27FC236}">
                <a16:creationId xmlns:a16="http://schemas.microsoft.com/office/drawing/2014/main" id="{D33D0004-F1E7-4210-8605-AF08BE256C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B1FE6D-98ED-4C95-8D09-00F442EFC58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040097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t="-26000" b="-26000"/>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B7D4E66-8F65-492F-9199-1C5B1F3E3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CBA6D48-980E-407A-88A6-273756D00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0A840BB-A5A5-44F8-A155-C55AF72AD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939C5-8E06-45D5-B1C2-2464E8D78F76}" type="datetimeFigureOut">
              <a:rPr lang="cs-CZ" smtClean="0"/>
              <a:t>07.01.2025</a:t>
            </a:fld>
            <a:endParaRPr lang="cs-CZ"/>
          </a:p>
        </p:txBody>
      </p:sp>
      <p:sp>
        <p:nvSpPr>
          <p:cNvPr id="5" name="Zástupný symbol pro zápatí 4">
            <a:extLst>
              <a:ext uri="{FF2B5EF4-FFF2-40B4-BE49-F238E27FC236}">
                <a16:creationId xmlns:a16="http://schemas.microsoft.com/office/drawing/2014/main" id="{69431C5E-A259-4510-BC49-14642B24F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9B2036B-AAA4-44FE-A475-DE85AB1D4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E0F25-5596-42C9-B233-BF1DEEC114D1}" type="slidenum">
              <a:rPr lang="cs-CZ" smtClean="0"/>
              <a:t>‹#›</a:t>
            </a:fld>
            <a:endParaRPr lang="cs-CZ"/>
          </a:p>
        </p:txBody>
      </p:sp>
    </p:spTree>
    <p:extLst>
      <p:ext uri="{BB962C8B-B14F-4D97-AF65-F5344CB8AC3E}">
        <p14:creationId xmlns:p14="http://schemas.microsoft.com/office/powerpoint/2010/main" val="429237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istoricthermaltowns.eu/spa-towns-as-places-for-history/" TargetMode="External"/><Relationship Id="rId2" Type="http://schemas.openxmlformats.org/officeDocument/2006/relationships/hyperlink" Target="https://historicthermaltowns.eu/history-and-culture/"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historicthermaltowns.eu/spa-towns-as-places-for-inspir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historicthermaltowns.eu/our-members/" TargetMode="External"/><Relationship Id="rId2" Type="http://schemas.openxmlformats.org/officeDocument/2006/relationships/hyperlink" Target="https://historicthermaltowns.eu/"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historicthermaltowns.eu/downloads/EHTTA-Cultural-Route-Leaflet-Map-English.pdf" TargetMode="External"/><Relationship Id="rId2" Type="http://schemas.openxmlformats.org/officeDocument/2006/relationships/hyperlink" Target="https://historicthermaltowns.eu/world-water-day/" TargetMode="External"/><Relationship Id="rId1" Type="http://schemas.openxmlformats.org/officeDocument/2006/relationships/slideLayout" Target="../slideLayouts/slideLayout2.xml"/><Relationship Id="rId4" Type="http://schemas.openxmlformats.org/officeDocument/2006/relationships/hyperlink" Target="https://historicthermaltowns.eu/downloads/Ehtta-Brochure-202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cademia.edu/4182734/leisure_the_basis_of_culture" TargetMode="External"/><Relationship Id="rId2" Type="http://schemas.openxmlformats.org/officeDocument/2006/relationships/hyperlink" Target="https://books.google.cz/books?id=VKbcnmvM7N8C&amp;lpg=PA9&amp;pg=PP1#v=onepage&amp;q&amp;f=false" TargetMode="External"/><Relationship Id="rId1" Type="http://schemas.openxmlformats.org/officeDocument/2006/relationships/slideLayout" Target="../slideLayouts/slideLayout2.xml"/><Relationship Id="rId6" Type="http://schemas.openxmlformats.org/officeDocument/2006/relationships/hyperlink" Target="http://data.perseus.org/citations/urn:cts:greekLit:tlg0059.tlg034.perseus-grc1:2.653" TargetMode="External"/><Relationship Id="rId5" Type="http://schemas.openxmlformats.org/officeDocument/2006/relationships/hyperlink" Target="http://data.perseus.org/citations/urn:cts:greekLit:tlg0059.tlg034.perseus-eng1:2.653" TargetMode="External"/><Relationship Id="rId4" Type="http://schemas.openxmlformats.org/officeDocument/2006/relationships/hyperlink" Target="https://www.citacepro.com/slozka/Za8sEwP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hc.unesco.org/en/list/1613/" TargetMode="External"/><Relationship Id="rId2" Type="http://schemas.openxmlformats.org/officeDocument/2006/relationships/hyperlink" Target="https://www.greatspatownsofeurope.eu/" TargetMode="External"/><Relationship Id="rId1" Type="http://schemas.openxmlformats.org/officeDocument/2006/relationships/slideLayout" Target="../slideLayouts/slideLayout2.xml"/><Relationship Id="rId6" Type="http://schemas.openxmlformats.org/officeDocument/2006/relationships/hyperlink" Target="https://www.citacepro.com/slozka/Za8sEwPT" TargetMode="External"/><Relationship Id="rId5" Type="http://schemas.openxmlformats.org/officeDocument/2006/relationships/hyperlink" Target="https://www.academia.edu/4182734/leisure_the_basis_of_culture" TargetMode="External"/><Relationship Id="rId4" Type="http://schemas.openxmlformats.org/officeDocument/2006/relationships/hyperlink" Target="https://books.google.cz/books?id=VKbcnmvM7N8C&amp;lpg=PA9&amp;pg=PP1#v=onepage&amp;q&amp;f=fals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jstor.org/stable/43814132" TargetMode="External"/><Relationship Id="rId3" Type="http://schemas.openxmlformats.org/officeDocument/2006/relationships/hyperlink" Target="https://doi.org/10.2307/2216896" TargetMode="External"/><Relationship Id="rId7" Type="http://schemas.openxmlformats.org/officeDocument/2006/relationships/hyperlink" Target="http://www.jstor.org/stable/3747348" TargetMode="External"/><Relationship Id="rId2" Type="http://schemas.openxmlformats.org/officeDocument/2006/relationships/hyperlink" Target="https://doi.org/10.2307/3119448" TargetMode="External"/><Relationship Id="rId1" Type="http://schemas.openxmlformats.org/officeDocument/2006/relationships/slideLayout" Target="../slideLayouts/slideLayout2.xml"/><Relationship Id="rId6" Type="http://schemas.openxmlformats.org/officeDocument/2006/relationships/hyperlink" Target="http://www.jstor.org/stable/41238065" TargetMode="External"/><Relationship Id="rId5" Type="http://schemas.openxmlformats.org/officeDocument/2006/relationships/hyperlink" Target="https://link-gale-com.ezproxy.is.cuni.cz/apps/doc/A218068790/GLS?u=karlova&amp;sid=bookmark-GLS&amp;xid=be676fae" TargetMode="External"/><Relationship Id="rId4" Type="http://schemas.openxmlformats.org/officeDocument/2006/relationships/hyperlink" Target="https://doi.org/10.2307/218273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hc.unesco.org/en/list/1613/" TargetMode="External"/><Relationship Id="rId4" Type="http://schemas.openxmlformats.org/officeDocument/2006/relationships/hyperlink" Target="https://www.greatspatownsofeurope.eu/"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vgben.de/" TargetMode="External"/><Relationship Id="rId13" Type="http://schemas.openxmlformats.org/officeDocument/2006/relationships/hyperlink" Target="https://whc.unesco.org/en/list/1613" TargetMode="External"/><Relationship Id="rId3" Type="http://schemas.openxmlformats.org/officeDocument/2006/relationships/hyperlink" Target="https://www.villedespa.be/" TargetMode="External"/><Relationship Id="rId7" Type="http://schemas.openxmlformats.org/officeDocument/2006/relationships/hyperlink" Target="https://www.vichy-patrimoine-mondial.com/" TargetMode="External"/><Relationship Id="rId12" Type="http://schemas.openxmlformats.org/officeDocument/2006/relationships/hyperlink" Target="https://www.bathworldheritage.org.uk/" TargetMode="External"/><Relationship Id="rId2" Type="http://schemas.openxmlformats.org/officeDocument/2006/relationships/hyperlink" Target="https://www.baden.at/" TargetMode="External"/><Relationship Id="rId1" Type="http://schemas.openxmlformats.org/officeDocument/2006/relationships/slideLayout" Target="../slideLayouts/slideLayout7.xml"/><Relationship Id="rId6" Type="http://schemas.openxmlformats.org/officeDocument/2006/relationships/hyperlink" Target="https://www.marianskelazne.cz/en/" TargetMode="External"/><Relationship Id="rId11" Type="http://schemas.openxmlformats.org/officeDocument/2006/relationships/hyperlink" Target="https://www.comune.montecatini-terme.pt.it/" TargetMode="External"/><Relationship Id="rId5" Type="http://schemas.openxmlformats.org/officeDocument/2006/relationships/hyperlink" Target="https://www.karlovyvary.cz/en" TargetMode="External"/><Relationship Id="rId10" Type="http://schemas.openxmlformats.org/officeDocument/2006/relationships/hyperlink" Target="https://www.badkissingen.de/" TargetMode="External"/><Relationship Id="rId4" Type="http://schemas.openxmlformats.org/officeDocument/2006/relationships/hyperlink" Target="https://www.frantiskovy-lazne.info/en/" TargetMode="External"/><Relationship Id="rId9" Type="http://schemas.openxmlformats.org/officeDocument/2006/relationships/hyperlink" Target="https://www.baden-baden.d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greatspatownsofeurope.e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hc.unesco.org/en/list/1613/"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C4B20E0-4754-4A46-96F8-5CDDEFCAD63A}"/>
              </a:ext>
            </a:extLst>
          </p:cNvPr>
          <p:cNvSpPr>
            <a:spLocks noGrp="1"/>
          </p:cNvSpPr>
          <p:nvPr>
            <p:ph type="ctrTitle"/>
          </p:nvPr>
        </p:nvSpPr>
        <p:spPr>
          <a:xfrm>
            <a:off x="113016" y="1122363"/>
            <a:ext cx="11640620" cy="2387600"/>
          </a:xfrm>
        </p:spPr>
        <p:txBody>
          <a:bodyPr>
            <a:normAutofit/>
          </a:bodyPr>
          <a:lstStyle/>
          <a:p>
            <a:r>
              <a:rPr lang="en-US" sz="5400" b="1" dirty="0"/>
              <a:t>Care of the Soul: In Antiquity and Today</a:t>
            </a:r>
            <a:br>
              <a:rPr lang="cs-CZ" sz="5400" b="1" dirty="0"/>
            </a:br>
            <a:r>
              <a:rPr lang="cs-CZ" sz="5400" b="1" dirty="0"/>
              <a:t>5</a:t>
            </a:r>
            <a:br>
              <a:rPr lang="cs-CZ" sz="5400" b="1" dirty="0"/>
            </a:br>
            <a:r>
              <a:rPr lang="en-US" sz="3600" dirty="0"/>
              <a:t>Spa as an expression of care for a good and beautiful life</a:t>
            </a:r>
            <a:endParaRPr lang="cs-CZ" sz="5400" dirty="0"/>
          </a:p>
        </p:txBody>
      </p:sp>
      <p:sp>
        <p:nvSpPr>
          <p:cNvPr id="5" name="Podnadpis 4">
            <a:extLst>
              <a:ext uri="{FF2B5EF4-FFF2-40B4-BE49-F238E27FC236}">
                <a16:creationId xmlns:a16="http://schemas.microsoft.com/office/drawing/2014/main" id="{51BD7ABF-4BD9-4813-85FD-921655982EDE}"/>
              </a:ext>
            </a:extLst>
          </p:cNvPr>
          <p:cNvSpPr>
            <a:spLocks noGrp="1"/>
          </p:cNvSpPr>
          <p:nvPr>
            <p:ph type="subTitle" idx="1"/>
          </p:nvPr>
        </p:nvSpPr>
        <p:spPr>
          <a:xfrm>
            <a:off x="2609636" y="4907756"/>
            <a:ext cx="9144000" cy="1655762"/>
          </a:xfrm>
        </p:spPr>
        <p:txBody>
          <a:bodyPr/>
          <a:lstStyle/>
          <a:p>
            <a:pPr algn="r"/>
            <a:r>
              <a:rPr lang="cs-CZ" sz="3200" dirty="0"/>
              <a:t>Zuzana Svobodová, </a:t>
            </a:r>
            <a:r>
              <a:rPr lang="cs-CZ" sz="3200" dirty="0" err="1"/>
              <a:t>Adhip</a:t>
            </a:r>
            <a:r>
              <a:rPr lang="cs-CZ" sz="3200" dirty="0"/>
              <a:t> </a:t>
            </a:r>
            <a:r>
              <a:rPr lang="cs-CZ" sz="3200" dirty="0" err="1"/>
              <a:t>Rawal</a:t>
            </a:r>
            <a:endParaRPr lang="cs-CZ" sz="3200" dirty="0"/>
          </a:p>
          <a:p>
            <a:endParaRPr lang="cs-CZ" dirty="0"/>
          </a:p>
        </p:txBody>
      </p:sp>
    </p:spTree>
    <p:extLst>
      <p:ext uri="{BB962C8B-B14F-4D97-AF65-F5344CB8AC3E}">
        <p14:creationId xmlns:p14="http://schemas.microsoft.com/office/powerpoint/2010/main" val="420271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A0484-C092-48DB-AD76-2BCA3B3EF408}"/>
              </a:ext>
            </a:extLst>
          </p:cNvPr>
          <p:cNvSpPr>
            <a:spLocks noGrp="1"/>
          </p:cNvSpPr>
          <p:nvPr>
            <p:ph type="title"/>
          </p:nvPr>
        </p:nvSpPr>
        <p:spPr>
          <a:xfrm>
            <a:off x="468352" y="197203"/>
            <a:ext cx="10515600" cy="1325563"/>
          </a:xfrm>
        </p:spPr>
        <p:txBody>
          <a:bodyPr/>
          <a:lstStyle/>
          <a:p>
            <a:r>
              <a:rPr lang="cs-CZ" dirty="0" err="1"/>
              <a:t>Origin</a:t>
            </a:r>
            <a:r>
              <a:rPr lang="cs-CZ" dirty="0"/>
              <a:t> </a:t>
            </a:r>
            <a:r>
              <a:rPr lang="cs-CZ" dirty="0" err="1"/>
              <a:t>of</a:t>
            </a:r>
            <a:r>
              <a:rPr lang="cs-CZ" dirty="0"/>
              <a:t> </a:t>
            </a:r>
            <a:r>
              <a:rPr lang="cs-CZ" dirty="0" err="1"/>
              <a:t>ancient</a:t>
            </a:r>
            <a:r>
              <a:rPr lang="cs-CZ" dirty="0"/>
              <a:t> </a:t>
            </a:r>
            <a:r>
              <a:rPr lang="cs-CZ" dirty="0" err="1"/>
              <a:t>spa</a:t>
            </a:r>
            <a:r>
              <a:rPr lang="cs-CZ" dirty="0"/>
              <a:t> </a:t>
            </a:r>
            <a:r>
              <a:rPr lang="cs-CZ" dirty="0" err="1"/>
              <a:t>tradition</a:t>
            </a:r>
            <a:endParaRPr lang="cs-CZ" dirty="0"/>
          </a:p>
        </p:txBody>
      </p:sp>
      <p:sp>
        <p:nvSpPr>
          <p:cNvPr id="9" name="Zástupný obsah 8">
            <a:extLst>
              <a:ext uri="{FF2B5EF4-FFF2-40B4-BE49-F238E27FC236}">
                <a16:creationId xmlns:a16="http://schemas.microsoft.com/office/drawing/2014/main" id="{E5F6E9B8-6733-412B-8082-43E0EADD5022}"/>
              </a:ext>
            </a:extLst>
          </p:cNvPr>
          <p:cNvSpPr>
            <a:spLocks noGrp="1"/>
          </p:cNvSpPr>
          <p:nvPr>
            <p:ph idx="1"/>
          </p:nvPr>
        </p:nvSpPr>
        <p:spPr/>
        <p:txBody>
          <a:bodyPr/>
          <a:lstStyle/>
          <a:p>
            <a:r>
              <a:rPr lang="cs-CZ" dirty="0">
                <a:hlinkClick r:id="rId2"/>
              </a:rPr>
              <a:t>https://historicthermaltowns.eu/history-and-culture/</a:t>
            </a:r>
            <a:endParaRPr lang="en-CA" dirty="0"/>
          </a:p>
          <a:p>
            <a:r>
              <a:rPr lang="cs-CZ" dirty="0">
                <a:hlinkClick r:id="rId3"/>
              </a:rPr>
              <a:t>https://historicthermaltowns.eu/spa-towns-as-places-for-history/</a:t>
            </a:r>
            <a:endParaRPr lang="en-CA" dirty="0"/>
          </a:p>
          <a:p>
            <a:r>
              <a:rPr lang="cs-CZ" dirty="0">
                <a:hlinkClick r:id="rId4"/>
              </a:rPr>
              <a:t>https://historicthermaltowns.eu/spa-towns-as-places-for-inspiration/</a:t>
            </a:r>
            <a:endParaRPr lang="en-CA" dirty="0"/>
          </a:p>
          <a:p>
            <a:endParaRPr lang="cs-CZ" dirty="0"/>
          </a:p>
        </p:txBody>
      </p:sp>
      <p:pic>
        <p:nvPicPr>
          <p:cNvPr id="3" name="Obrázek 2">
            <a:extLst>
              <a:ext uri="{FF2B5EF4-FFF2-40B4-BE49-F238E27FC236}">
                <a16:creationId xmlns:a16="http://schemas.microsoft.com/office/drawing/2014/main" id="{6DD48DF8-DF20-40D5-9778-687E6BDB198E}"/>
              </a:ext>
            </a:extLst>
          </p:cNvPr>
          <p:cNvPicPr>
            <a:picLocks noChangeAspect="1"/>
          </p:cNvPicPr>
          <p:nvPr/>
        </p:nvPicPr>
        <p:blipFill rotWithShape="1">
          <a:blip r:embed="rId5"/>
          <a:srcRect t="18000" b="36551"/>
          <a:stretch/>
        </p:blipFill>
        <p:spPr>
          <a:xfrm>
            <a:off x="0" y="4046221"/>
            <a:ext cx="8251372" cy="2811780"/>
          </a:xfrm>
          <a:prstGeom prst="rect">
            <a:avLst/>
          </a:prstGeom>
        </p:spPr>
      </p:pic>
      <p:pic>
        <p:nvPicPr>
          <p:cNvPr id="4" name="Obrázek 3">
            <a:extLst>
              <a:ext uri="{FF2B5EF4-FFF2-40B4-BE49-F238E27FC236}">
                <a16:creationId xmlns:a16="http://schemas.microsoft.com/office/drawing/2014/main" id="{01BC6D90-BD61-4D23-8586-29522D6D179E}"/>
              </a:ext>
            </a:extLst>
          </p:cNvPr>
          <p:cNvPicPr>
            <a:picLocks noChangeAspect="1"/>
          </p:cNvPicPr>
          <p:nvPr/>
        </p:nvPicPr>
        <p:blipFill rotWithShape="1">
          <a:blip r:embed="rId6"/>
          <a:srcRect l="8970" t="5334" r="22425" b="6334"/>
          <a:stretch/>
        </p:blipFill>
        <p:spPr>
          <a:xfrm>
            <a:off x="8395723" y="3277704"/>
            <a:ext cx="3708647" cy="3580296"/>
          </a:xfrm>
          <a:prstGeom prst="rect">
            <a:avLst/>
          </a:prstGeom>
        </p:spPr>
      </p:pic>
    </p:spTree>
    <p:extLst>
      <p:ext uri="{BB962C8B-B14F-4D97-AF65-F5344CB8AC3E}">
        <p14:creationId xmlns:p14="http://schemas.microsoft.com/office/powerpoint/2010/main" val="785529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8CDEAC-9E67-433C-B82E-066773AABAEB}"/>
              </a:ext>
            </a:extLst>
          </p:cNvPr>
          <p:cNvPicPr>
            <a:picLocks noChangeAspect="1"/>
          </p:cNvPicPr>
          <p:nvPr/>
        </p:nvPicPr>
        <p:blipFill rotWithShape="1">
          <a:blip r:embed="rId2"/>
          <a:srcRect t="14166"/>
          <a:stretch/>
        </p:blipFill>
        <p:spPr>
          <a:xfrm>
            <a:off x="0" y="0"/>
            <a:ext cx="6312124" cy="4062202"/>
          </a:xfrm>
          <a:prstGeom prst="rect">
            <a:avLst/>
          </a:prstGeom>
        </p:spPr>
      </p:pic>
      <p:pic>
        <p:nvPicPr>
          <p:cNvPr id="3" name="Obrázek 2">
            <a:extLst>
              <a:ext uri="{FF2B5EF4-FFF2-40B4-BE49-F238E27FC236}">
                <a16:creationId xmlns:a16="http://schemas.microsoft.com/office/drawing/2014/main" id="{05C47087-DEE8-44C8-914C-CF9015D307E8}"/>
              </a:ext>
            </a:extLst>
          </p:cNvPr>
          <p:cNvPicPr>
            <a:picLocks noChangeAspect="1"/>
          </p:cNvPicPr>
          <p:nvPr/>
        </p:nvPicPr>
        <p:blipFill rotWithShape="1">
          <a:blip r:embed="rId3"/>
          <a:srcRect t="36666"/>
          <a:stretch/>
        </p:blipFill>
        <p:spPr>
          <a:xfrm>
            <a:off x="3045236" y="2514600"/>
            <a:ext cx="9146764" cy="4343400"/>
          </a:xfrm>
          <a:prstGeom prst="rect">
            <a:avLst/>
          </a:prstGeom>
        </p:spPr>
      </p:pic>
    </p:spTree>
    <p:extLst>
      <p:ext uri="{BB962C8B-B14F-4D97-AF65-F5344CB8AC3E}">
        <p14:creationId xmlns:p14="http://schemas.microsoft.com/office/powerpoint/2010/main" val="4038230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A0484-C092-48DB-AD76-2BCA3B3EF408}"/>
              </a:ext>
            </a:extLst>
          </p:cNvPr>
          <p:cNvSpPr>
            <a:spLocks noGrp="1"/>
          </p:cNvSpPr>
          <p:nvPr>
            <p:ph type="title"/>
          </p:nvPr>
        </p:nvSpPr>
        <p:spPr>
          <a:xfrm>
            <a:off x="468352" y="197203"/>
            <a:ext cx="10515600" cy="1325563"/>
          </a:xfrm>
        </p:spPr>
        <p:txBody>
          <a:bodyPr/>
          <a:lstStyle/>
          <a:p>
            <a:r>
              <a:rPr lang="cs-CZ" dirty="0" err="1"/>
              <a:t>Origin</a:t>
            </a:r>
            <a:r>
              <a:rPr lang="cs-CZ" dirty="0"/>
              <a:t> </a:t>
            </a:r>
            <a:r>
              <a:rPr lang="cs-CZ" dirty="0" err="1"/>
              <a:t>of</a:t>
            </a:r>
            <a:r>
              <a:rPr lang="cs-CZ" dirty="0"/>
              <a:t> </a:t>
            </a:r>
            <a:r>
              <a:rPr lang="cs-CZ" dirty="0" err="1"/>
              <a:t>ancient</a:t>
            </a:r>
            <a:r>
              <a:rPr lang="cs-CZ" dirty="0"/>
              <a:t> </a:t>
            </a:r>
            <a:r>
              <a:rPr lang="cs-CZ" dirty="0" err="1"/>
              <a:t>spa</a:t>
            </a:r>
            <a:r>
              <a:rPr lang="cs-CZ" dirty="0"/>
              <a:t> </a:t>
            </a:r>
            <a:r>
              <a:rPr lang="cs-CZ" dirty="0" err="1"/>
              <a:t>tradition</a:t>
            </a:r>
            <a:endParaRPr lang="cs-CZ" dirty="0"/>
          </a:p>
        </p:txBody>
      </p:sp>
      <p:pic>
        <p:nvPicPr>
          <p:cNvPr id="3" name="Zástupný obsah 2">
            <a:extLst>
              <a:ext uri="{FF2B5EF4-FFF2-40B4-BE49-F238E27FC236}">
                <a16:creationId xmlns:a16="http://schemas.microsoft.com/office/drawing/2014/main" id="{EDB96DE9-E1B5-4607-A075-A89BD8BEC6F9}"/>
              </a:ext>
            </a:extLst>
          </p:cNvPr>
          <p:cNvPicPr>
            <a:picLocks noGrp="1" noChangeAspect="1"/>
          </p:cNvPicPr>
          <p:nvPr>
            <p:ph idx="1"/>
          </p:nvPr>
        </p:nvPicPr>
        <p:blipFill rotWithShape="1">
          <a:blip r:embed="rId2"/>
          <a:srcRect l="22716" t="52692" r="45706" b="4954"/>
          <a:stretch/>
        </p:blipFill>
        <p:spPr>
          <a:xfrm>
            <a:off x="7621" y="1189440"/>
            <a:ext cx="4239501" cy="4263390"/>
          </a:xfrm>
          <a:prstGeom prst="rect">
            <a:avLst/>
          </a:prstGeom>
        </p:spPr>
      </p:pic>
      <p:sp>
        <p:nvSpPr>
          <p:cNvPr id="4" name="TextovéPole 3">
            <a:extLst>
              <a:ext uri="{FF2B5EF4-FFF2-40B4-BE49-F238E27FC236}">
                <a16:creationId xmlns:a16="http://schemas.microsoft.com/office/drawing/2014/main" id="{9B8B252A-4F0C-45FF-990A-7E80B0FAE69D}"/>
              </a:ext>
            </a:extLst>
          </p:cNvPr>
          <p:cNvSpPr txBox="1"/>
          <p:nvPr/>
        </p:nvSpPr>
        <p:spPr>
          <a:xfrm>
            <a:off x="8458200" y="197203"/>
            <a:ext cx="3733800" cy="6555641"/>
          </a:xfrm>
          <a:prstGeom prst="rect">
            <a:avLst/>
          </a:prstGeom>
          <a:noFill/>
        </p:spPr>
        <p:txBody>
          <a:bodyPr wrap="square" rtlCol="0">
            <a:spAutoFit/>
          </a:bodyPr>
          <a:lstStyle/>
          <a:p>
            <a:r>
              <a:rPr lang="cs-CZ" sz="2000" dirty="0"/>
              <a:t>Roman </a:t>
            </a:r>
            <a:r>
              <a:rPr lang="cs-CZ" sz="2000" dirty="0" err="1"/>
              <a:t>baths</a:t>
            </a:r>
            <a:r>
              <a:rPr lang="cs-CZ" sz="2000" dirty="0"/>
              <a:t> </a:t>
            </a:r>
            <a:r>
              <a:rPr lang="cs-CZ" sz="2000" dirty="0" err="1"/>
              <a:t>or</a:t>
            </a:r>
            <a:r>
              <a:rPr lang="cs-CZ" sz="2000" dirty="0"/>
              <a:t> </a:t>
            </a:r>
            <a:r>
              <a:rPr lang="cs-CZ" sz="2000" i="1" dirty="0" err="1"/>
              <a:t>balnea</a:t>
            </a:r>
            <a:r>
              <a:rPr lang="cs-CZ" sz="2000" dirty="0"/>
              <a:t> </a:t>
            </a:r>
            <a:r>
              <a:rPr lang="cs-CZ" sz="2000" dirty="0" err="1"/>
              <a:t>were</a:t>
            </a:r>
            <a:r>
              <a:rPr lang="cs-CZ" sz="2000" dirty="0"/>
              <a:t> </a:t>
            </a:r>
            <a:r>
              <a:rPr lang="cs-CZ" sz="2000" dirty="0" err="1"/>
              <a:t>luxurious</a:t>
            </a:r>
            <a:r>
              <a:rPr lang="cs-CZ" sz="2000" dirty="0"/>
              <a:t> public </a:t>
            </a:r>
            <a:r>
              <a:rPr lang="cs-CZ" sz="2000" dirty="0" err="1"/>
              <a:t>building</a:t>
            </a:r>
            <a:r>
              <a:rPr lang="cs-CZ" sz="2000" dirty="0"/>
              <a:t> </a:t>
            </a:r>
            <a:r>
              <a:rPr lang="cs-CZ" sz="2000" dirty="0" err="1"/>
              <a:t>complexes</a:t>
            </a:r>
            <a:r>
              <a:rPr lang="cs-CZ" sz="2000" dirty="0"/>
              <a:t>, </a:t>
            </a:r>
            <a:r>
              <a:rPr lang="cs-CZ" sz="2000" dirty="0" err="1"/>
              <a:t>usually</a:t>
            </a:r>
            <a:r>
              <a:rPr lang="cs-CZ" sz="2000" dirty="0"/>
              <a:t> </a:t>
            </a:r>
            <a:r>
              <a:rPr lang="cs-CZ" sz="2000" dirty="0" err="1"/>
              <a:t>built</a:t>
            </a:r>
            <a:r>
              <a:rPr lang="cs-CZ" sz="2000" dirty="0"/>
              <a:t> in </a:t>
            </a:r>
            <a:r>
              <a:rPr lang="cs-CZ" sz="2000" dirty="0" err="1"/>
              <a:t>central</a:t>
            </a:r>
            <a:r>
              <a:rPr lang="cs-CZ" sz="2000" dirty="0"/>
              <a:t> </a:t>
            </a:r>
            <a:r>
              <a:rPr lang="cs-CZ" sz="2000" dirty="0" err="1"/>
              <a:t>locations</a:t>
            </a:r>
            <a:r>
              <a:rPr lang="cs-CZ" sz="2000" dirty="0"/>
              <a:t> </a:t>
            </a:r>
            <a:r>
              <a:rPr lang="cs-CZ" sz="2000" dirty="0" err="1"/>
              <a:t>of</a:t>
            </a:r>
            <a:r>
              <a:rPr lang="cs-CZ" sz="2000" dirty="0"/>
              <a:t> </a:t>
            </a:r>
            <a:r>
              <a:rPr lang="cs-CZ" sz="2000" dirty="0" err="1"/>
              <a:t>the</a:t>
            </a:r>
            <a:r>
              <a:rPr lang="cs-CZ" sz="2000" dirty="0"/>
              <a:t> city. </a:t>
            </a:r>
          </a:p>
          <a:p>
            <a:r>
              <a:rPr lang="cs-CZ" sz="2000" dirty="0" err="1"/>
              <a:t>Private</a:t>
            </a:r>
            <a:r>
              <a:rPr lang="cs-CZ" sz="2000" dirty="0"/>
              <a:t> </a:t>
            </a:r>
            <a:r>
              <a:rPr lang="cs-CZ" sz="2000" dirty="0" err="1"/>
              <a:t>baths</a:t>
            </a:r>
            <a:r>
              <a:rPr lang="cs-CZ" sz="2000" dirty="0"/>
              <a:t> </a:t>
            </a:r>
            <a:r>
              <a:rPr lang="cs-CZ" sz="2000" dirty="0" err="1"/>
              <a:t>existed</a:t>
            </a:r>
            <a:r>
              <a:rPr lang="cs-CZ" sz="2000" dirty="0"/>
              <a:t> as </a:t>
            </a:r>
            <a:r>
              <a:rPr lang="cs-CZ" sz="2000" dirty="0" err="1"/>
              <a:t>well</a:t>
            </a:r>
            <a:r>
              <a:rPr lang="cs-CZ" sz="2000" dirty="0"/>
              <a:t> </a:t>
            </a:r>
            <a:r>
              <a:rPr lang="cs-CZ" sz="2000" dirty="0" err="1"/>
              <a:t>alongside</a:t>
            </a:r>
            <a:r>
              <a:rPr lang="cs-CZ" sz="2000" dirty="0"/>
              <a:t> </a:t>
            </a:r>
            <a:r>
              <a:rPr lang="cs-CZ" sz="2000" dirty="0" err="1"/>
              <a:t>the</a:t>
            </a:r>
            <a:r>
              <a:rPr lang="cs-CZ" sz="2000" dirty="0"/>
              <a:t> public </a:t>
            </a:r>
            <a:r>
              <a:rPr lang="cs-CZ" sz="2000" dirty="0" err="1"/>
              <a:t>ones</a:t>
            </a:r>
            <a:r>
              <a:rPr lang="cs-CZ" sz="2000" dirty="0"/>
              <a:t>, </a:t>
            </a:r>
            <a:r>
              <a:rPr lang="cs-CZ" sz="2000" dirty="0" err="1"/>
              <a:t>belonging</a:t>
            </a:r>
            <a:r>
              <a:rPr lang="cs-CZ" sz="2000" dirty="0"/>
              <a:t> to </a:t>
            </a:r>
            <a:r>
              <a:rPr lang="cs-CZ" sz="2000" dirty="0" err="1"/>
              <a:t>wealthy</a:t>
            </a:r>
            <a:r>
              <a:rPr lang="cs-CZ" sz="2000" dirty="0"/>
              <a:t> </a:t>
            </a:r>
            <a:r>
              <a:rPr lang="cs-CZ" sz="2000" dirty="0" err="1"/>
              <a:t>urban</a:t>
            </a:r>
            <a:r>
              <a:rPr lang="cs-CZ" sz="2000" dirty="0"/>
              <a:t> </a:t>
            </a:r>
            <a:r>
              <a:rPr lang="cs-CZ" sz="2000" dirty="0" err="1"/>
              <a:t>villas</a:t>
            </a:r>
            <a:r>
              <a:rPr lang="cs-CZ" sz="2000" dirty="0"/>
              <a:t>. </a:t>
            </a:r>
            <a:r>
              <a:rPr lang="cs-CZ" sz="2000" dirty="0" err="1"/>
              <a:t>Complexes</a:t>
            </a:r>
            <a:r>
              <a:rPr lang="cs-CZ" sz="2000" dirty="0"/>
              <a:t> </a:t>
            </a:r>
            <a:r>
              <a:rPr lang="cs-CZ" sz="2000" dirty="0" err="1"/>
              <a:t>of</a:t>
            </a:r>
            <a:r>
              <a:rPr lang="cs-CZ" sz="2000" dirty="0"/>
              <a:t> a much </a:t>
            </a:r>
            <a:r>
              <a:rPr lang="cs-CZ" sz="2000" dirty="0" err="1"/>
              <a:t>larger</a:t>
            </a:r>
            <a:r>
              <a:rPr lang="cs-CZ" sz="2000" dirty="0"/>
              <a:t> </a:t>
            </a:r>
            <a:r>
              <a:rPr lang="cs-CZ" sz="2000" dirty="0" err="1"/>
              <a:t>scale</a:t>
            </a:r>
            <a:r>
              <a:rPr lang="cs-CZ" sz="2000" dirty="0"/>
              <a:t> </a:t>
            </a:r>
            <a:r>
              <a:rPr lang="cs-CZ" sz="2000" dirty="0" err="1"/>
              <a:t>were</a:t>
            </a:r>
            <a:r>
              <a:rPr lang="cs-CZ" sz="2000" dirty="0"/>
              <a:t> </a:t>
            </a:r>
            <a:r>
              <a:rPr lang="cs-CZ" sz="2000" dirty="0" err="1"/>
              <a:t>called</a:t>
            </a:r>
            <a:r>
              <a:rPr lang="cs-CZ" sz="2000" dirty="0"/>
              <a:t> </a:t>
            </a:r>
            <a:r>
              <a:rPr lang="cs-CZ" sz="2000" i="1" dirty="0" err="1"/>
              <a:t>thermae</a:t>
            </a:r>
            <a:r>
              <a:rPr lang="cs-CZ" sz="2000" dirty="0"/>
              <a:t>.</a:t>
            </a:r>
          </a:p>
          <a:p>
            <a:r>
              <a:rPr lang="cs-CZ" sz="2000" dirty="0" err="1"/>
              <a:t>Bath</a:t>
            </a:r>
            <a:r>
              <a:rPr lang="cs-CZ" sz="2000" dirty="0"/>
              <a:t> </a:t>
            </a:r>
            <a:r>
              <a:rPr lang="cs-CZ" sz="2000" dirty="0" err="1"/>
              <a:t>taking</a:t>
            </a:r>
            <a:r>
              <a:rPr lang="cs-CZ" sz="2000" dirty="0"/>
              <a:t> </a:t>
            </a:r>
            <a:r>
              <a:rPr lang="cs-CZ" sz="2000" dirty="0" err="1"/>
              <a:t>included</a:t>
            </a:r>
            <a:r>
              <a:rPr lang="cs-CZ" sz="2000" dirty="0"/>
              <a:t> </a:t>
            </a:r>
            <a:r>
              <a:rPr lang="cs-CZ" sz="2000" dirty="0" err="1"/>
              <a:t>three</a:t>
            </a:r>
            <a:r>
              <a:rPr lang="cs-CZ" sz="2000" dirty="0"/>
              <a:t> </a:t>
            </a:r>
            <a:r>
              <a:rPr lang="cs-CZ" sz="2000" dirty="0" err="1"/>
              <a:t>different</a:t>
            </a:r>
            <a:r>
              <a:rPr lang="cs-CZ" sz="2000" dirty="0"/>
              <a:t> </a:t>
            </a:r>
            <a:r>
              <a:rPr lang="cs-CZ" sz="2000" dirty="0" err="1"/>
              <a:t>stages</a:t>
            </a:r>
            <a:r>
              <a:rPr lang="cs-CZ" sz="2000" dirty="0"/>
              <a:t>, </a:t>
            </a:r>
            <a:r>
              <a:rPr lang="cs-CZ" sz="2000" dirty="0" err="1"/>
              <a:t>with</a:t>
            </a:r>
            <a:r>
              <a:rPr lang="cs-CZ" sz="2000" dirty="0"/>
              <a:t> </a:t>
            </a:r>
            <a:r>
              <a:rPr lang="cs-CZ" sz="2000" dirty="0" err="1"/>
              <a:t>cold</a:t>
            </a:r>
            <a:r>
              <a:rPr lang="cs-CZ" sz="2000" dirty="0"/>
              <a:t>, </a:t>
            </a:r>
            <a:r>
              <a:rPr lang="cs-CZ" sz="2000" dirty="0" err="1"/>
              <a:t>tepid</a:t>
            </a:r>
            <a:r>
              <a:rPr lang="cs-CZ" sz="2000" dirty="0"/>
              <a:t> and </a:t>
            </a:r>
            <a:r>
              <a:rPr lang="cs-CZ" sz="2000" dirty="0" err="1"/>
              <a:t>warm</a:t>
            </a:r>
            <a:r>
              <a:rPr lang="cs-CZ" sz="2000" dirty="0"/>
              <a:t> </a:t>
            </a:r>
            <a:r>
              <a:rPr lang="cs-CZ" sz="2000" dirty="0" err="1"/>
              <a:t>water</a:t>
            </a:r>
            <a:r>
              <a:rPr lang="cs-CZ" sz="2000" dirty="0"/>
              <a:t>, in </a:t>
            </a:r>
            <a:r>
              <a:rPr lang="cs-CZ" sz="2000" dirty="0" err="1"/>
              <a:t>different</a:t>
            </a:r>
            <a:r>
              <a:rPr lang="cs-CZ" sz="2000" dirty="0"/>
              <a:t> </a:t>
            </a:r>
            <a:r>
              <a:rPr lang="cs-CZ" sz="2000" dirty="0" err="1"/>
              <a:t>rooms</a:t>
            </a:r>
            <a:r>
              <a:rPr lang="cs-CZ" sz="2000" dirty="0"/>
              <a:t> (</a:t>
            </a:r>
            <a:r>
              <a:rPr lang="cs-CZ" sz="2000" i="1" dirty="0" err="1"/>
              <a:t>frigidarium</a:t>
            </a:r>
            <a:r>
              <a:rPr lang="cs-CZ" sz="2000" dirty="0"/>
              <a:t>, </a:t>
            </a:r>
            <a:r>
              <a:rPr lang="cs-CZ" sz="2000" i="1" dirty="0"/>
              <a:t>tepidarium</a:t>
            </a:r>
            <a:r>
              <a:rPr lang="cs-CZ" sz="2000" dirty="0"/>
              <a:t>, </a:t>
            </a:r>
            <a:r>
              <a:rPr lang="cs-CZ" sz="2000" i="1" dirty="0" err="1"/>
              <a:t>caldarium</a:t>
            </a:r>
            <a:r>
              <a:rPr lang="cs-CZ" sz="2000" dirty="0"/>
              <a:t>). </a:t>
            </a:r>
            <a:r>
              <a:rPr lang="cs-CZ" sz="2000" dirty="0" err="1"/>
              <a:t>The</a:t>
            </a:r>
            <a:r>
              <a:rPr lang="cs-CZ" sz="2000" dirty="0"/>
              <a:t> </a:t>
            </a:r>
            <a:r>
              <a:rPr lang="cs-CZ" sz="2000" dirty="0" err="1"/>
              <a:t>water</a:t>
            </a:r>
            <a:r>
              <a:rPr lang="cs-CZ" sz="2000" dirty="0"/>
              <a:t> </a:t>
            </a:r>
            <a:r>
              <a:rPr lang="cs-CZ" sz="2000" dirty="0" err="1"/>
              <a:t>was</a:t>
            </a:r>
            <a:r>
              <a:rPr lang="cs-CZ" sz="2000" dirty="0"/>
              <a:t> </a:t>
            </a:r>
            <a:r>
              <a:rPr lang="cs-CZ" sz="2000" dirty="0" err="1"/>
              <a:t>heated</a:t>
            </a:r>
            <a:r>
              <a:rPr lang="cs-CZ" sz="2000" dirty="0"/>
              <a:t> </a:t>
            </a:r>
            <a:r>
              <a:rPr lang="cs-CZ" sz="2000" dirty="0" err="1"/>
              <a:t>with</a:t>
            </a:r>
            <a:r>
              <a:rPr lang="cs-CZ" sz="2000" dirty="0"/>
              <a:t> hot air </a:t>
            </a:r>
            <a:r>
              <a:rPr lang="cs-CZ" sz="2000" dirty="0" err="1"/>
              <a:t>circulation</a:t>
            </a:r>
            <a:r>
              <a:rPr lang="cs-CZ" sz="2000" dirty="0"/>
              <a:t> </a:t>
            </a:r>
            <a:r>
              <a:rPr lang="cs-CZ" sz="2000" dirty="0" err="1"/>
              <a:t>beneath</a:t>
            </a:r>
            <a:r>
              <a:rPr lang="cs-CZ" sz="2000" dirty="0"/>
              <a:t> </a:t>
            </a:r>
            <a:r>
              <a:rPr lang="cs-CZ" sz="2000" dirty="0" err="1"/>
              <a:t>the</a:t>
            </a:r>
            <a:r>
              <a:rPr lang="cs-CZ" sz="2000" dirty="0"/>
              <a:t> </a:t>
            </a:r>
            <a:r>
              <a:rPr lang="cs-CZ" sz="2000" dirty="0" err="1"/>
              <a:t>floors</a:t>
            </a:r>
            <a:r>
              <a:rPr lang="cs-CZ" sz="2000" dirty="0"/>
              <a:t>, </a:t>
            </a:r>
            <a:r>
              <a:rPr lang="cs-CZ" sz="2000" dirty="0" err="1"/>
              <a:t>which</a:t>
            </a:r>
            <a:r>
              <a:rPr lang="cs-CZ" sz="2000" dirty="0"/>
              <a:t> </a:t>
            </a:r>
            <a:r>
              <a:rPr lang="cs-CZ" sz="2000" dirty="0" err="1"/>
              <a:t>were</a:t>
            </a:r>
            <a:r>
              <a:rPr lang="cs-CZ" sz="2000" dirty="0"/>
              <a:t> </a:t>
            </a:r>
            <a:r>
              <a:rPr lang="cs-CZ" sz="2000" dirty="0" err="1"/>
              <a:t>supported</a:t>
            </a:r>
            <a:r>
              <a:rPr lang="cs-CZ" sz="2000" dirty="0"/>
              <a:t> by a </a:t>
            </a:r>
            <a:r>
              <a:rPr lang="cs-CZ" sz="2000" dirty="0" err="1"/>
              <a:t>series</a:t>
            </a:r>
            <a:r>
              <a:rPr lang="cs-CZ" sz="2000" dirty="0"/>
              <a:t> </a:t>
            </a:r>
            <a:r>
              <a:rPr lang="cs-CZ" sz="2000" dirty="0" err="1"/>
              <a:t>of</a:t>
            </a:r>
            <a:r>
              <a:rPr lang="cs-CZ" sz="2000" dirty="0"/>
              <a:t> </a:t>
            </a:r>
            <a:r>
              <a:rPr lang="cs-CZ" sz="2000" dirty="0" err="1"/>
              <a:t>short</a:t>
            </a:r>
            <a:r>
              <a:rPr lang="cs-CZ" sz="2000" dirty="0"/>
              <a:t> </a:t>
            </a:r>
            <a:r>
              <a:rPr lang="cs-CZ" sz="2000" dirty="0" err="1"/>
              <a:t>pillars</a:t>
            </a:r>
            <a:r>
              <a:rPr lang="cs-CZ" sz="2000" dirty="0"/>
              <a:t>, </a:t>
            </a:r>
            <a:r>
              <a:rPr lang="cs-CZ" sz="2000" dirty="0" err="1"/>
              <a:t>or</a:t>
            </a:r>
            <a:r>
              <a:rPr lang="cs-CZ" sz="2000" dirty="0"/>
              <a:t> in </a:t>
            </a:r>
            <a:r>
              <a:rPr lang="cs-CZ" sz="2000" dirty="0" err="1"/>
              <a:t>vents</a:t>
            </a:r>
            <a:r>
              <a:rPr lang="cs-CZ" sz="2000" dirty="0"/>
              <a:t> </a:t>
            </a:r>
            <a:r>
              <a:rPr lang="cs-CZ" sz="2000" dirty="0" err="1"/>
              <a:t>behind</a:t>
            </a:r>
            <a:r>
              <a:rPr lang="cs-CZ" sz="2000" dirty="0"/>
              <a:t> </a:t>
            </a:r>
            <a:r>
              <a:rPr lang="cs-CZ" sz="2000" dirty="0" err="1"/>
              <a:t>the</a:t>
            </a:r>
            <a:r>
              <a:rPr lang="cs-CZ" sz="2000" dirty="0"/>
              <a:t> </a:t>
            </a:r>
            <a:r>
              <a:rPr lang="cs-CZ" sz="2000" dirty="0" err="1"/>
              <a:t>walls</a:t>
            </a:r>
            <a:r>
              <a:rPr lang="cs-CZ" sz="2000" dirty="0"/>
              <a:t>. </a:t>
            </a:r>
          </a:p>
          <a:p>
            <a:r>
              <a:rPr lang="cs-CZ" sz="2000" i="1" dirty="0" err="1"/>
              <a:t>Nymphania</a:t>
            </a:r>
            <a:r>
              <a:rPr lang="cs-CZ" sz="2000" dirty="0"/>
              <a:t> </a:t>
            </a:r>
            <a:r>
              <a:rPr lang="cs-CZ" sz="2000" dirty="0" err="1"/>
              <a:t>were</a:t>
            </a:r>
            <a:r>
              <a:rPr lang="cs-CZ" sz="2000" dirty="0"/>
              <a:t> public </a:t>
            </a:r>
            <a:r>
              <a:rPr lang="cs-CZ" sz="2000" dirty="0" err="1"/>
              <a:t>fountain</a:t>
            </a:r>
            <a:r>
              <a:rPr lang="cs-CZ" sz="2000" dirty="0"/>
              <a:t> </a:t>
            </a:r>
            <a:r>
              <a:rPr lang="cs-CZ" sz="2000" dirty="0" err="1"/>
              <a:t>buildings</a:t>
            </a:r>
            <a:r>
              <a:rPr lang="cs-CZ" sz="2000" dirty="0"/>
              <a:t> </a:t>
            </a:r>
            <a:r>
              <a:rPr lang="cs-CZ" sz="2000" dirty="0" err="1"/>
              <a:t>dedicated</a:t>
            </a:r>
            <a:r>
              <a:rPr lang="cs-CZ" sz="2000" dirty="0"/>
              <a:t> to </a:t>
            </a:r>
            <a:r>
              <a:rPr lang="cs-CZ" sz="2000" dirty="0" err="1"/>
              <a:t>the</a:t>
            </a:r>
            <a:r>
              <a:rPr lang="cs-CZ" sz="2000" dirty="0"/>
              <a:t> </a:t>
            </a:r>
            <a:r>
              <a:rPr lang="cs-CZ" sz="2000" dirty="0" err="1"/>
              <a:t>Nymphs</a:t>
            </a:r>
            <a:r>
              <a:rPr lang="cs-CZ" sz="2000" dirty="0"/>
              <a:t> – </a:t>
            </a:r>
            <a:r>
              <a:rPr lang="cs-CZ" sz="2000" dirty="0" err="1"/>
              <a:t>water-related</a:t>
            </a:r>
            <a:r>
              <a:rPr lang="cs-CZ" sz="2000" dirty="0"/>
              <a:t> </a:t>
            </a:r>
            <a:r>
              <a:rPr lang="cs-CZ" sz="2000" dirty="0" err="1"/>
              <a:t>deities</a:t>
            </a:r>
            <a:r>
              <a:rPr lang="cs-CZ" sz="2000" dirty="0"/>
              <a:t>. </a:t>
            </a:r>
          </a:p>
        </p:txBody>
      </p:sp>
      <p:pic>
        <p:nvPicPr>
          <p:cNvPr id="5" name="Obrázek 4">
            <a:extLst>
              <a:ext uri="{FF2B5EF4-FFF2-40B4-BE49-F238E27FC236}">
                <a16:creationId xmlns:a16="http://schemas.microsoft.com/office/drawing/2014/main" id="{080142D7-8460-4A01-BE7F-33B1FCF5DDCB}"/>
              </a:ext>
            </a:extLst>
          </p:cNvPr>
          <p:cNvPicPr>
            <a:picLocks noChangeAspect="1"/>
          </p:cNvPicPr>
          <p:nvPr/>
        </p:nvPicPr>
        <p:blipFill rotWithShape="1">
          <a:blip r:embed="rId3"/>
          <a:srcRect l="40836" t="63500" r="15177" b="9632"/>
          <a:stretch/>
        </p:blipFill>
        <p:spPr>
          <a:xfrm>
            <a:off x="2662183" y="4203498"/>
            <a:ext cx="5796018" cy="2654502"/>
          </a:xfrm>
          <a:prstGeom prst="rect">
            <a:avLst/>
          </a:prstGeom>
        </p:spPr>
      </p:pic>
      <p:pic>
        <p:nvPicPr>
          <p:cNvPr id="6" name="Obrázek 5">
            <a:extLst>
              <a:ext uri="{FF2B5EF4-FFF2-40B4-BE49-F238E27FC236}">
                <a16:creationId xmlns:a16="http://schemas.microsoft.com/office/drawing/2014/main" id="{183C81BD-17B7-4DE0-A61C-F81503D4B72B}"/>
              </a:ext>
            </a:extLst>
          </p:cNvPr>
          <p:cNvPicPr>
            <a:picLocks noChangeAspect="1"/>
          </p:cNvPicPr>
          <p:nvPr/>
        </p:nvPicPr>
        <p:blipFill>
          <a:blip r:embed="rId4"/>
          <a:stretch>
            <a:fillRect/>
          </a:stretch>
        </p:blipFill>
        <p:spPr>
          <a:xfrm>
            <a:off x="5560192" y="1189440"/>
            <a:ext cx="2913475" cy="3886200"/>
          </a:xfrm>
          <a:prstGeom prst="rect">
            <a:avLst/>
          </a:prstGeom>
        </p:spPr>
      </p:pic>
    </p:spTree>
    <p:extLst>
      <p:ext uri="{BB962C8B-B14F-4D97-AF65-F5344CB8AC3E}">
        <p14:creationId xmlns:p14="http://schemas.microsoft.com/office/powerpoint/2010/main" val="3052601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B6DE65C-109E-4196-A660-F78425A7BB86}"/>
              </a:ext>
            </a:extLst>
          </p:cNvPr>
          <p:cNvPicPr>
            <a:picLocks noChangeAspect="1"/>
          </p:cNvPicPr>
          <p:nvPr/>
        </p:nvPicPr>
        <p:blipFill rotWithShape="1">
          <a:blip r:embed="rId2"/>
          <a:srcRect t="32167"/>
          <a:stretch/>
        </p:blipFill>
        <p:spPr>
          <a:xfrm>
            <a:off x="0" y="2205990"/>
            <a:ext cx="9146764" cy="4652010"/>
          </a:xfrm>
          <a:prstGeom prst="rect">
            <a:avLst/>
          </a:prstGeom>
        </p:spPr>
      </p:pic>
      <p:pic>
        <p:nvPicPr>
          <p:cNvPr id="3" name="Obrázek 2">
            <a:extLst>
              <a:ext uri="{FF2B5EF4-FFF2-40B4-BE49-F238E27FC236}">
                <a16:creationId xmlns:a16="http://schemas.microsoft.com/office/drawing/2014/main" id="{C6875B73-2AEF-4034-99D4-14F6D7B877E6}"/>
              </a:ext>
            </a:extLst>
          </p:cNvPr>
          <p:cNvPicPr>
            <a:picLocks noChangeAspect="1"/>
          </p:cNvPicPr>
          <p:nvPr/>
        </p:nvPicPr>
        <p:blipFill rotWithShape="1">
          <a:blip r:embed="rId3"/>
          <a:srcRect l="17596"/>
          <a:stretch/>
        </p:blipFill>
        <p:spPr>
          <a:xfrm>
            <a:off x="7955280" y="0"/>
            <a:ext cx="4236720" cy="6858000"/>
          </a:xfrm>
          <a:prstGeom prst="rect">
            <a:avLst/>
          </a:prstGeom>
        </p:spPr>
      </p:pic>
    </p:spTree>
    <p:extLst>
      <p:ext uri="{BB962C8B-B14F-4D97-AF65-F5344CB8AC3E}">
        <p14:creationId xmlns:p14="http://schemas.microsoft.com/office/powerpoint/2010/main" val="702752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B54A145-D8A9-458A-80AB-97AA3C93F1B8}"/>
              </a:ext>
            </a:extLst>
          </p:cNvPr>
          <p:cNvPicPr>
            <a:picLocks noChangeAspect="1"/>
          </p:cNvPicPr>
          <p:nvPr/>
        </p:nvPicPr>
        <p:blipFill>
          <a:blip r:embed="rId2"/>
          <a:stretch>
            <a:fillRect/>
          </a:stretch>
        </p:blipFill>
        <p:spPr>
          <a:xfrm>
            <a:off x="0" y="0"/>
            <a:ext cx="9146764" cy="6858000"/>
          </a:xfrm>
          <a:prstGeom prst="rect">
            <a:avLst/>
          </a:prstGeom>
        </p:spPr>
      </p:pic>
      <p:pic>
        <p:nvPicPr>
          <p:cNvPr id="3" name="Obrázek 2">
            <a:extLst>
              <a:ext uri="{FF2B5EF4-FFF2-40B4-BE49-F238E27FC236}">
                <a16:creationId xmlns:a16="http://schemas.microsoft.com/office/drawing/2014/main" id="{C82CDC5F-FB71-4CDB-9432-F54671527AC3}"/>
              </a:ext>
            </a:extLst>
          </p:cNvPr>
          <p:cNvPicPr>
            <a:picLocks noChangeAspect="1"/>
          </p:cNvPicPr>
          <p:nvPr/>
        </p:nvPicPr>
        <p:blipFill rotWithShape="1">
          <a:blip r:embed="rId3"/>
          <a:srcRect l="9243" t="2500" r="12503" b="3166"/>
          <a:stretch/>
        </p:blipFill>
        <p:spPr>
          <a:xfrm>
            <a:off x="7920990" y="0"/>
            <a:ext cx="4271010" cy="6867590"/>
          </a:xfrm>
          <a:prstGeom prst="rect">
            <a:avLst/>
          </a:prstGeom>
        </p:spPr>
      </p:pic>
    </p:spTree>
    <p:extLst>
      <p:ext uri="{BB962C8B-B14F-4D97-AF65-F5344CB8AC3E}">
        <p14:creationId xmlns:p14="http://schemas.microsoft.com/office/powerpoint/2010/main" val="844118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498C1BE-3262-47AA-A564-752FE445DFC0}"/>
              </a:ext>
            </a:extLst>
          </p:cNvPr>
          <p:cNvPicPr>
            <a:picLocks noChangeAspect="1"/>
          </p:cNvPicPr>
          <p:nvPr/>
        </p:nvPicPr>
        <p:blipFill rotWithShape="1">
          <a:blip r:embed="rId2"/>
          <a:srcRect l="1973" t="16166" r="4056" b="9167"/>
          <a:stretch/>
        </p:blipFill>
        <p:spPr>
          <a:xfrm>
            <a:off x="323918" y="0"/>
            <a:ext cx="11544164" cy="6877374"/>
          </a:xfrm>
          <a:prstGeom prst="rect">
            <a:avLst/>
          </a:prstGeom>
        </p:spPr>
      </p:pic>
    </p:spTree>
    <p:extLst>
      <p:ext uri="{BB962C8B-B14F-4D97-AF65-F5344CB8AC3E}">
        <p14:creationId xmlns:p14="http://schemas.microsoft.com/office/powerpoint/2010/main" val="2860260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5CB74D9-F71F-4A5C-87E0-27CDA1668284}"/>
              </a:ext>
            </a:extLst>
          </p:cNvPr>
          <p:cNvPicPr>
            <a:picLocks noChangeAspect="1"/>
          </p:cNvPicPr>
          <p:nvPr/>
        </p:nvPicPr>
        <p:blipFill>
          <a:blip r:embed="rId2"/>
          <a:stretch>
            <a:fillRect/>
          </a:stretch>
        </p:blipFill>
        <p:spPr>
          <a:xfrm>
            <a:off x="1522618" y="0"/>
            <a:ext cx="9146764" cy="6858000"/>
          </a:xfrm>
          <a:prstGeom prst="rect">
            <a:avLst/>
          </a:prstGeom>
        </p:spPr>
      </p:pic>
    </p:spTree>
    <p:extLst>
      <p:ext uri="{BB962C8B-B14F-4D97-AF65-F5344CB8AC3E}">
        <p14:creationId xmlns:p14="http://schemas.microsoft.com/office/powerpoint/2010/main" val="154282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FA0484-C092-48DB-AD76-2BCA3B3EF408}"/>
              </a:ext>
            </a:extLst>
          </p:cNvPr>
          <p:cNvSpPr>
            <a:spLocks noGrp="1"/>
          </p:cNvSpPr>
          <p:nvPr>
            <p:ph type="title"/>
          </p:nvPr>
        </p:nvSpPr>
        <p:spPr>
          <a:xfrm>
            <a:off x="0" y="322933"/>
            <a:ext cx="2228850" cy="2808887"/>
          </a:xfrm>
        </p:spPr>
        <p:txBody>
          <a:bodyPr>
            <a:normAutofit/>
          </a:bodyPr>
          <a:lstStyle/>
          <a:p>
            <a:r>
              <a:rPr lang="cs-CZ" sz="3600" dirty="0" err="1"/>
              <a:t>From</a:t>
            </a:r>
            <a:br>
              <a:rPr lang="cs-CZ" sz="3600" dirty="0"/>
            </a:br>
            <a:r>
              <a:rPr lang="cs-CZ" sz="3600" dirty="0" err="1"/>
              <a:t>spa</a:t>
            </a:r>
            <a:r>
              <a:rPr lang="cs-CZ" sz="3600" dirty="0"/>
              <a:t> </a:t>
            </a:r>
            <a:r>
              <a:rPr lang="cs-CZ" sz="3600" dirty="0" err="1"/>
              <a:t>tradition</a:t>
            </a:r>
            <a:endParaRPr lang="cs-CZ" sz="3600" dirty="0"/>
          </a:p>
        </p:txBody>
      </p:sp>
      <p:sp>
        <p:nvSpPr>
          <p:cNvPr id="9" name="Zástupný obsah 8">
            <a:extLst>
              <a:ext uri="{FF2B5EF4-FFF2-40B4-BE49-F238E27FC236}">
                <a16:creationId xmlns:a16="http://schemas.microsoft.com/office/drawing/2014/main" id="{E5F6E9B8-6733-412B-8082-43E0EADD5022}"/>
              </a:ext>
            </a:extLst>
          </p:cNvPr>
          <p:cNvSpPr>
            <a:spLocks noGrp="1"/>
          </p:cNvSpPr>
          <p:nvPr>
            <p:ph idx="1"/>
          </p:nvPr>
        </p:nvSpPr>
        <p:spPr>
          <a:xfrm>
            <a:off x="1611630" y="-17074"/>
            <a:ext cx="10580370" cy="6866537"/>
          </a:xfrm>
        </p:spPr>
        <p:txBody>
          <a:bodyPr>
            <a:noAutofit/>
          </a:bodyPr>
          <a:lstStyle/>
          <a:p>
            <a:pPr marL="0" indent="0">
              <a:lnSpc>
                <a:spcPct val="120000"/>
              </a:lnSpc>
              <a:spcBef>
                <a:spcPts val="0"/>
              </a:spcBef>
              <a:buNone/>
            </a:pPr>
            <a:r>
              <a:rPr lang="cs-CZ" sz="2100" i="1" dirty="0" err="1"/>
              <a:t>Journal</a:t>
            </a:r>
            <a:r>
              <a:rPr lang="cs-CZ" sz="2100" i="1" dirty="0"/>
              <a:t> </a:t>
            </a:r>
            <a:r>
              <a:rPr lang="cs-CZ" sz="2100" i="1" dirty="0" err="1"/>
              <a:t>du</a:t>
            </a:r>
            <a:r>
              <a:rPr lang="cs-CZ" sz="2100" i="1" dirty="0"/>
              <a:t> </a:t>
            </a:r>
            <a:r>
              <a:rPr lang="cs-CZ" sz="2100" i="1" dirty="0" err="1"/>
              <a:t>Voyage</a:t>
            </a:r>
            <a:r>
              <a:rPr lang="cs-CZ" sz="2100" i="1" dirty="0"/>
              <a:t> en Italie, par la </a:t>
            </a:r>
            <a:r>
              <a:rPr lang="cs-CZ" sz="2100" i="1" dirty="0" err="1"/>
              <a:t>Suisse</a:t>
            </a:r>
            <a:r>
              <a:rPr lang="cs-CZ" sz="2100" i="1" dirty="0"/>
              <a:t> et </a:t>
            </a:r>
            <a:r>
              <a:rPr lang="cs-CZ" sz="2100" i="1" dirty="0" err="1"/>
              <a:t>l’Allemagne</a:t>
            </a:r>
            <a:r>
              <a:rPr lang="cs-CZ" sz="2100" i="1" dirty="0"/>
              <a:t> </a:t>
            </a:r>
            <a:r>
              <a:rPr lang="cs-CZ" sz="2100" dirty="0"/>
              <a:t>(1580) </a:t>
            </a:r>
            <a:r>
              <a:rPr lang="cs-CZ" sz="2100" b="1" dirty="0"/>
              <a:t>Michel de Montaigne</a:t>
            </a:r>
          </a:p>
          <a:p>
            <a:pPr marL="0" indent="0">
              <a:lnSpc>
                <a:spcPct val="120000"/>
              </a:lnSpc>
              <a:spcBef>
                <a:spcPts val="0"/>
              </a:spcBef>
              <a:buNone/>
            </a:pPr>
            <a:r>
              <a:rPr lang="cs-CZ" sz="2100" i="1" dirty="0" err="1"/>
              <a:t>Northanger</a:t>
            </a:r>
            <a:r>
              <a:rPr lang="cs-CZ" sz="2100" i="1" dirty="0"/>
              <a:t> </a:t>
            </a:r>
            <a:r>
              <a:rPr lang="cs-CZ" sz="2100" i="1" dirty="0" err="1"/>
              <a:t>Abbey</a:t>
            </a:r>
            <a:r>
              <a:rPr lang="cs-CZ" sz="2100" i="1" dirty="0"/>
              <a:t> and </a:t>
            </a:r>
            <a:r>
              <a:rPr lang="cs-CZ" sz="2100" i="1" dirty="0" err="1"/>
              <a:t>Persuasion</a:t>
            </a:r>
            <a:r>
              <a:rPr lang="cs-CZ" sz="2100" dirty="0"/>
              <a:t> (</a:t>
            </a:r>
            <a:r>
              <a:rPr lang="cs-CZ" sz="2100" dirty="0" err="1"/>
              <a:t>Bath</a:t>
            </a:r>
            <a:r>
              <a:rPr lang="cs-CZ" sz="2100" dirty="0"/>
              <a:t>, 1818) </a:t>
            </a:r>
            <a:r>
              <a:rPr lang="cs-CZ" sz="2100" b="1" dirty="0"/>
              <a:t>Jane </a:t>
            </a:r>
            <a:r>
              <a:rPr lang="cs-CZ" sz="2100" b="1" dirty="0" err="1"/>
              <a:t>Austen</a:t>
            </a:r>
            <a:endParaRPr lang="cs-CZ" sz="2100" b="1" dirty="0"/>
          </a:p>
          <a:p>
            <a:pPr marL="0" indent="0">
              <a:lnSpc>
                <a:spcPct val="120000"/>
              </a:lnSpc>
              <a:spcBef>
                <a:spcPts val="0"/>
              </a:spcBef>
              <a:buNone/>
            </a:pPr>
            <a:r>
              <a:rPr lang="cs-CZ" sz="2100" i="1" dirty="0" err="1"/>
              <a:t>Marienbader</a:t>
            </a:r>
            <a:r>
              <a:rPr lang="cs-CZ" sz="2100" i="1" dirty="0"/>
              <a:t> Elegie</a:t>
            </a:r>
            <a:r>
              <a:rPr lang="cs-CZ" sz="2100" dirty="0"/>
              <a:t> (1823) (</a:t>
            </a:r>
            <a:r>
              <a:rPr lang="cs-CZ" sz="2100" dirty="0" err="1"/>
              <a:t>Marienbad</a:t>
            </a:r>
            <a:r>
              <a:rPr lang="cs-CZ" sz="2100" dirty="0"/>
              <a:t> </a:t>
            </a:r>
            <a:r>
              <a:rPr lang="cs-CZ" sz="2100" dirty="0" err="1"/>
              <a:t>Elegy</a:t>
            </a:r>
            <a:r>
              <a:rPr lang="cs-CZ" sz="2100" dirty="0"/>
              <a:t>) </a:t>
            </a:r>
            <a:r>
              <a:rPr lang="cs-CZ" sz="2100" b="1" dirty="0"/>
              <a:t>Goethe</a:t>
            </a:r>
          </a:p>
          <a:p>
            <a:pPr marL="0" indent="0">
              <a:lnSpc>
                <a:spcPct val="120000"/>
              </a:lnSpc>
              <a:spcBef>
                <a:spcPts val="0"/>
              </a:spcBef>
              <a:buNone/>
            </a:pPr>
            <a:r>
              <a:rPr lang="cs-CZ" sz="2100" i="1" dirty="0" err="1"/>
              <a:t>Pickwick</a:t>
            </a:r>
            <a:r>
              <a:rPr lang="cs-CZ" sz="2100" i="1" dirty="0"/>
              <a:t> Club </a:t>
            </a:r>
            <a:r>
              <a:rPr lang="cs-CZ" sz="2100" dirty="0"/>
              <a:t>(</a:t>
            </a:r>
            <a:r>
              <a:rPr lang="cs-CZ" sz="2100" dirty="0" err="1"/>
              <a:t>Bath</a:t>
            </a:r>
            <a:r>
              <a:rPr lang="cs-CZ" sz="2100" dirty="0"/>
              <a:t>, 1837) </a:t>
            </a:r>
            <a:r>
              <a:rPr lang="cs-CZ" sz="2100" b="1" dirty="0"/>
              <a:t>Charles Dickens</a:t>
            </a:r>
          </a:p>
          <a:p>
            <a:pPr marL="0" indent="0">
              <a:lnSpc>
                <a:spcPct val="120000"/>
              </a:lnSpc>
              <a:spcBef>
                <a:spcPts val="0"/>
              </a:spcBef>
              <a:buNone/>
            </a:pPr>
            <a:r>
              <a:rPr lang="cs-CZ" sz="2100" dirty="0"/>
              <a:t>(</a:t>
            </a:r>
            <a:r>
              <a:rPr lang="cs-CZ" sz="2100" dirty="0" err="1"/>
              <a:t>Fumée</a:t>
            </a:r>
            <a:r>
              <a:rPr lang="cs-CZ" sz="2100" dirty="0"/>
              <a:t>) (Baden Baden, 1867) </a:t>
            </a:r>
            <a:r>
              <a:rPr lang="cs-CZ" sz="2100" b="1" dirty="0"/>
              <a:t>Ivan </a:t>
            </a:r>
            <a:r>
              <a:rPr lang="cs-CZ" sz="2100" b="1" dirty="0" err="1"/>
              <a:t>Tourgueniev</a:t>
            </a:r>
            <a:endParaRPr lang="cs-CZ" sz="2100" b="1" dirty="0"/>
          </a:p>
          <a:p>
            <a:pPr marL="0" indent="0">
              <a:lnSpc>
                <a:spcPct val="120000"/>
              </a:lnSpc>
              <a:spcBef>
                <a:spcPts val="0"/>
              </a:spcBef>
              <a:buNone/>
            </a:pPr>
            <a:r>
              <a:rPr lang="cs-CZ" sz="2100" i="1" dirty="0" err="1"/>
              <a:t>Igrok</a:t>
            </a:r>
            <a:r>
              <a:rPr lang="cs-CZ" sz="2100" dirty="0"/>
              <a:t> (</a:t>
            </a:r>
            <a:r>
              <a:rPr lang="cs-CZ" sz="2100" dirty="0" err="1"/>
              <a:t>The</a:t>
            </a:r>
            <a:r>
              <a:rPr lang="cs-CZ" sz="2100" dirty="0"/>
              <a:t> Gambler) (1867) </a:t>
            </a:r>
            <a:r>
              <a:rPr lang="cs-CZ" sz="2100" b="1" dirty="0" err="1"/>
              <a:t>Fiódor</a:t>
            </a:r>
            <a:r>
              <a:rPr lang="cs-CZ" sz="2100" b="1" dirty="0"/>
              <a:t> </a:t>
            </a:r>
            <a:r>
              <a:rPr lang="cs-CZ" sz="2100" b="1" dirty="0" err="1"/>
              <a:t>Dostoievski</a:t>
            </a:r>
            <a:endParaRPr lang="cs-CZ" sz="2100" b="1" dirty="0"/>
          </a:p>
          <a:p>
            <a:pPr marL="0" indent="0">
              <a:lnSpc>
                <a:spcPct val="120000"/>
              </a:lnSpc>
              <a:spcBef>
                <a:spcPts val="0"/>
              </a:spcBef>
              <a:buNone/>
            </a:pPr>
            <a:r>
              <a:rPr lang="cs-CZ" sz="2100" i="1" dirty="0"/>
              <a:t>Die Welt von </a:t>
            </a:r>
            <a:r>
              <a:rPr lang="cs-CZ" sz="2100" i="1" dirty="0" err="1"/>
              <a:t>Gestern</a:t>
            </a:r>
            <a:r>
              <a:rPr lang="cs-CZ" sz="2100" i="1" dirty="0"/>
              <a:t> </a:t>
            </a:r>
            <a:r>
              <a:rPr lang="cs-CZ" sz="2100" dirty="0"/>
              <a:t>(Baden </a:t>
            </a:r>
            <a:r>
              <a:rPr lang="cs-CZ" sz="2100" dirty="0" err="1"/>
              <a:t>bei</a:t>
            </a:r>
            <a:r>
              <a:rPr lang="cs-CZ" sz="2100" dirty="0"/>
              <a:t> </a:t>
            </a:r>
            <a:r>
              <a:rPr lang="cs-CZ" sz="2100" dirty="0" err="1"/>
              <a:t>Wien</a:t>
            </a:r>
            <a:r>
              <a:rPr lang="cs-CZ" sz="2100" dirty="0"/>
              <a:t>, 1914) (</a:t>
            </a:r>
            <a:r>
              <a:rPr lang="cs-CZ" sz="2100" dirty="0" err="1"/>
              <a:t>The</a:t>
            </a:r>
            <a:r>
              <a:rPr lang="cs-CZ" sz="2100" dirty="0"/>
              <a:t> </a:t>
            </a:r>
            <a:r>
              <a:rPr lang="cs-CZ" sz="2100" dirty="0" err="1"/>
              <a:t>World</a:t>
            </a:r>
            <a:r>
              <a:rPr lang="cs-CZ" sz="2100" dirty="0"/>
              <a:t> </a:t>
            </a:r>
            <a:r>
              <a:rPr lang="cs-CZ" sz="2100" dirty="0" err="1"/>
              <a:t>of</a:t>
            </a:r>
            <a:r>
              <a:rPr lang="cs-CZ" sz="2100" dirty="0"/>
              <a:t> </a:t>
            </a:r>
            <a:r>
              <a:rPr lang="cs-CZ" sz="2100" dirty="0" err="1"/>
              <a:t>Yesterday</a:t>
            </a:r>
            <a:r>
              <a:rPr lang="cs-CZ" sz="2100" dirty="0"/>
              <a:t>) </a:t>
            </a:r>
            <a:r>
              <a:rPr lang="cs-CZ" sz="2100" b="1" dirty="0"/>
              <a:t>Stefan </a:t>
            </a:r>
            <a:r>
              <a:rPr lang="cs-CZ" sz="2100" b="1" dirty="0" err="1"/>
              <a:t>Zweig</a:t>
            </a:r>
            <a:endParaRPr lang="cs-CZ" sz="2100" b="1" dirty="0"/>
          </a:p>
          <a:p>
            <a:pPr marL="0" indent="0">
              <a:lnSpc>
                <a:spcPct val="120000"/>
              </a:lnSpc>
              <a:spcBef>
                <a:spcPts val="0"/>
              </a:spcBef>
              <a:buNone/>
            </a:pPr>
            <a:r>
              <a:rPr lang="cs-CZ" sz="2100" i="1" dirty="0"/>
              <a:t>Die </a:t>
            </a:r>
            <a:r>
              <a:rPr lang="cs-CZ" sz="2100" i="1" dirty="0" err="1"/>
              <a:t>Schwestern</a:t>
            </a:r>
            <a:r>
              <a:rPr lang="cs-CZ" sz="2100" i="1" dirty="0"/>
              <a:t> oder Casanova in Spa </a:t>
            </a:r>
            <a:r>
              <a:rPr lang="cs-CZ" sz="2100" dirty="0"/>
              <a:t>(1918) (</a:t>
            </a:r>
            <a:r>
              <a:rPr lang="cs-CZ" sz="2100" dirty="0" err="1"/>
              <a:t>The</a:t>
            </a:r>
            <a:r>
              <a:rPr lang="cs-CZ" sz="2100" dirty="0"/>
              <a:t> </a:t>
            </a:r>
            <a:r>
              <a:rPr lang="cs-CZ" sz="2100" dirty="0" err="1"/>
              <a:t>Sisters</a:t>
            </a:r>
            <a:r>
              <a:rPr lang="cs-CZ" sz="2100" dirty="0"/>
              <a:t> </a:t>
            </a:r>
            <a:r>
              <a:rPr lang="cs-CZ" sz="2100" dirty="0" err="1"/>
              <a:t>or</a:t>
            </a:r>
            <a:r>
              <a:rPr lang="cs-CZ" sz="2100" dirty="0"/>
              <a:t> Casanova in Spa) </a:t>
            </a:r>
            <a:r>
              <a:rPr lang="cs-CZ" sz="2100" b="1" dirty="0"/>
              <a:t>Arthur </a:t>
            </a:r>
            <a:r>
              <a:rPr lang="cs-CZ" sz="2100" b="1" dirty="0" err="1"/>
              <a:t>Schnitzler</a:t>
            </a:r>
            <a:r>
              <a:rPr lang="cs-CZ" sz="2100" b="1" dirty="0"/>
              <a:t> </a:t>
            </a:r>
            <a:r>
              <a:rPr lang="cs-CZ" sz="2100" dirty="0"/>
              <a:t>(1918)</a:t>
            </a:r>
          </a:p>
          <a:p>
            <a:pPr marL="0" indent="0">
              <a:lnSpc>
                <a:spcPct val="120000"/>
              </a:lnSpc>
              <a:spcBef>
                <a:spcPts val="0"/>
              </a:spcBef>
              <a:buNone/>
            </a:pPr>
            <a:r>
              <a:rPr lang="cs-CZ" sz="2100" i="1" dirty="0"/>
              <a:t>Der </a:t>
            </a:r>
            <a:r>
              <a:rPr lang="cs-CZ" sz="2100" i="1" dirty="0" err="1"/>
              <a:t>Zauberberg</a:t>
            </a:r>
            <a:r>
              <a:rPr lang="cs-CZ" sz="2100" i="1" dirty="0"/>
              <a:t> </a:t>
            </a:r>
            <a:r>
              <a:rPr lang="cs-CZ" sz="2100" dirty="0"/>
              <a:t>(1924) (</a:t>
            </a:r>
            <a:r>
              <a:rPr lang="cs-CZ" sz="2100" dirty="0" err="1"/>
              <a:t>The</a:t>
            </a:r>
            <a:r>
              <a:rPr lang="cs-CZ" sz="2100" dirty="0"/>
              <a:t> </a:t>
            </a:r>
            <a:r>
              <a:rPr lang="cs-CZ" sz="2100" dirty="0" err="1"/>
              <a:t>Magic</a:t>
            </a:r>
            <a:r>
              <a:rPr lang="cs-CZ" sz="2100" dirty="0"/>
              <a:t> </a:t>
            </a:r>
            <a:r>
              <a:rPr lang="cs-CZ" sz="2100" dirty="0" err="1"/>
              <a:t>Mountain</a:t>
            </a:r>
            <a:r>
              <a:rPr lang="cs-CZ" sz="2100" dirty="0"/>
              <a:t>) </a:t>
            </a:r>
            <a:r>
              <a:rPr lang="cs-CZ" sz="2100" b="1" dirty="0"/>
              <a:t>Thomas Mann</a:t>
            </a:r>
          </a:p>
          <a:p>
            <a:pPr marL="0" indent="0">
              <a:lnSpc>
                <a:spcPct val="120000"/>
              </a:lnSpc>
              <a:spcBef>
                <a:spcPts val="0"/>
              </a:spcBef>
              <a:buNone/>
            </a:pPr>
            <a:r>
              <a:rPr lang="cs-CZ" sz="2100" i="1" dirty="0" err="1"/>
              <a:t>Kurgast</a:t>
            </a:r>
            <a:r>
              <a:rPr lang="cs-CZ" sz="2100" dirty="0"/>
              <a:t> (Baden, 1925) (A </a:t>
            </a:r>
            <a:r>
              <a:rPr lang="cs-CZ" sz="2100" dirty="0" err="1"/>
              <a:t>Guest</a:t>
            </a:r>
            <a:r>
              <a:rPr lang="cs-CZ" sz="2100" dirty="0"/>
              <a:t> </a:t>
            </a:r>
            <a:r>
              <a:rPr lang="cs-CZ" sz="2100" dirty="0" err="1"/>
              <a:t>at</a:t>
            </a:r>
            <a:r>
              <a:rPr lang="cs-CZ" sz="2100" dirty="0"/>
              <a:t> </a:t>
            </a:r>
            <a:r>
              <a:rPr lang="cs-CZ" sz="2100" dirty="0" err="1"/>
              <a:t>the</a:t>
            </a:r>
            <a:r>
              <a:rPr lang="cs-CZ" sz="2100" dirty="0"/>
              <a:t> Spa) </a:t>
            </a:r>
            <a:r>
              <a:rPr lang="cs-CZ" sz="2100" b="1" dirty="0"/>
              <a:t>Hermann Hesse</a:t>
            </a:r>
          </a:p>
          <a:p>
            <a:pPr marL="0" indent="0">
              <a:lnSpc>
                <a:spcPct val="120000"/>
              </a:lnSpc>
              <a:spcBef>
                <a:spcPts val="0"/>
              </a:spcBef>
              <a:buNone/>
            </a:pPr>
            <a:r>
              <a:rPr lang="cs-CZ" sz="2100" dirty="0"/>
              <a:t>(</a:t>
            </a:r>
            <a:r>
              <a:rPr lang="cs-CZ" sz="2100" dirty="0" err="1"/>
              <a:t>Badenheim</a:t>
            </a:r>
            <a:r>
              <a:rPr lang="cs-CZ" sz="2100" dirty="0"/>
              <a:t>) (1939) </a:t>
            </a:r>
            <a:r>
              <a:rPr lang="cs-CZ" sz="2100" b="1" dirty="0" err="1"/>
              <a:t>Aharon</a:t>
            </a:r>
            <a:r>
              <a:rPr lang="cs-CZ" sz="2100" b="1" dirty="0"/>
              <a:t> </a:t>
            </a:r>
            <a:r>
              <a:rPr lang="cs-CZ" sz="2100" b="1" dirty="0" err="1"/>
              <a:t>Appelfeld</a:t>
            </a:r>
            <a:endParaRPr lang="cs-CZ" sz="2100" b="1" dirty="0"/>
          </a:p>
          <a:p>
            <a:pPr marL="0" indent="0">
              <a:lnSpc>
                <a:spcPct val="120000"/>
              </a:lnSpc>
              <a:spcBef>
                <a:spcPts val="0"/>
              </a:spcBef>
              <a:buNone/>
            </a:pPr>
            <a:r>
              <a:rPr lang="cs-CZ" sz="2100" i="1" dirty="0" err="1"/>
              <a:t>L’Année</a:t>
            </a:r>
            <a:r>
              <a:rPr lang="cs-CZ" sz="2100" i="1" dirty="0"/>
              <a:t> </a:t>
            </a:r>
            <a:r>
              <a:rPr lang="cs-CZ" sz="2100" i="1" dirty="0" err="1"/>
              <a:t>dernière</a:t>
            </a:r>
            <a:r>
              <a:rPr lang="cs-CZ" sz="2100" i="1" dirty="0"/>
              <a:t> à </a:t>
            </a:r>
            <a:r>
              <a:rPr lang="cs-CZ" sz="2100" i="1" dirty="0" err="1"/>
              <a:t>Marienbad</a:t>
            </a:r>
            <a:r>
              <a:rPr lang="cs-CZ" sz="2100" i="1" dirty="0"/>
              <a:t> </a:t>
            </a:r>
            <a:r>
              <a:rPr lang="cs-CZ" sz="2100" dirty="0"/>
              <a:t>(Las </a:t>
            </a:r>
            <a:r>
              <a:rPr lang="cs-CZ" sz="2100" dirty="0" err="1"/>
              <a:t>Year</a:t>
            </a:r>
            <a:r>
              <a:rPr lang="cs-CZ" sz="2100" dirty="0"/>
              <a:t> in </a:t>
            </a:r>
            <a:r>
              <a:rPr lang="cs-CZ" sz="2100" dirty="0" err="1"/>
              <a:t>Marienbad</a:t>
            </a:r>
            <a:r>
              <a:rPr lang="cs-CZ" sz="2100" dirty="0"/>
              <a:t>) </a:t>
            </a:r>
            <a:r>
              <a:rPr lang="cs-CZ" sz="2100" b="1" dirty="0"/>
              <a:t>Alain </a:t>
            </a:r>
            <a:r>
              <a:rPr lang="cs-CZ" sz="2100" b="1" dirty="0" err="1"/>
              <a:t>Resnais</a:t>
            </a:r>
            <a:r>
              <a:rPr lang="cs-CZ" sz="2100" b="1" dirty="0"/>
              <a:t> </a:t>
            </a:r>
            <a:r>
              <a:rPr lang="cs-CZ" sz="2100" dirty="0"/>
              <a:t>(</a:t>
            </a:r>
            <a:r>
              <a:rPr lang="cs-CZ" sz="2100" dirty="0" err="1"/>
              <a:t>Marienbad</a:t>
            </a:r>
            <a:r>
              <a:rPr lang="cs-CZ" sz="2100" dirty="0"/>
              <a:t>, 1961)</a:t>
            </a:r>
          </a:p>
          <a:p>
            <a:pPr marL="0" indent="0">
              <a:lnSpc>
                <a:spcPct val="120000"/>
              </a:lnSpc>
              <a:spcBef>
                <a:spcPts val="0"/>
              </a:spcBef>
              <a:buNone/>
            </a:pPr>
            <a:r>
              <a:rPr lang="cs-CZ" sz="2100" i="1" dirty="0"/>
              <a:t>La </a:t>
            </a:r>
            <a:r>
              <a:rPr lang="cs-CZ" sz="2100" i="1" dirty="0" err="1"/>
              <a:t>città</a:t>
            </a:r>
            <a:r>
              <a:rPr lang="cs-CZ" sz="2100" i="1" dirty="0"/>
              <a:t> </a:t>
            </a:r>
            <a:r>
              <a:rPr lang="cs-CZ" sz="2100" i="1" dirty="0" err="1"/>
              <a:t>delle</a:t>
            </a:r>
            <a:r>
              <a:rPr lang="cs-CZ" sz="2100" i="1" dirty="0"/>
              <a:t> </a:t>
            </a:r>
            <a:r>
              <a:rPr lang="cs-CZ" sz="2100" i="1" dirty="0" err="1"/>
              <a:t>donne</a:t>
            </a:r>
            <a:r>
              <a:rPr lang="cs-CZ" sz="2100" i="1" dirty="0"/>
              <a:t> </a:t>
            </a:r>
            <a:r>
              <a:rPr lang="cs-CZ" sz="2100" dirty="0"/>
              <a:t>(City </a:t>
            </a:r>
            <a:r>
              <a:rPr lang="cs-CZ" sz="2100" dirty="0" err="1"/>
              <a:t>of</a:t>
            </a:r>
            <a:r>
              <a:rPr lang="cs-CZ" sz="2100" dirty="0"/>
              <a:t> </a:t>
            </a:r>
            <a:r>
              <a:rPr lang="cs-CZ" sz="2100" dirty="0" err="1"/>
              <a:t>Women</a:t>
            </a:r>
            <a:r>
              <a:rPr lang="cs-CZ" sz="2100" dirty="0"/>
              <a:t>) </a:t>
            </a:r>
            <a:r>
              <a:rPr lang="cs-CZ" sz="2100" b="1" dirty="0"/>
              <a:t>Federico </a:t>
            </a:r>
            <a:r>
              <a:rPr lang="cs-CZ" sz="2100" b="1" dirty="0" err="1"/>
              <a:t>Fellini</a:t>
            </a:r>
            <a:r>
              <a:rPr lang="cs-CZ" sz="2100" b="1" dirty="0"/>
              <a:t> </a:t>
            </a:r>
            <a:r>
              <a:rPr lang="cs-CZ" sz="2100" dirty="0"/>
              <a:t>(1963)</a:t>
            </a:r>
          </a:p>
          <a:p>
            <a:pPr marL="0" indent="0">
              <a:lnSpc>
                <a:spcPct val="120000"/>
              </a:lnSpc>
              <a:spcBef>
                <a:spcPts val="0"/>
              </a:spcBef>
              <a:buNone/>
            </a:pPr>
            <a:r>
              <a:rPr lang="cs-CZ" sz="2100" i="1" dirty="0"/>
              <a:t>El </a:t>
            </a:r>
            <a:r>
              <a:rPr lang="cs-CZ" sz="2100" i="1" dirty="0" err="1"/>
              <a:t>Balneario</a:t>
            </a:r>
            <a:r>
              <a:rPr lang="cs-CZ" sz="2100" i="1" dirty="0"/>
              <a:t> </a:t>
            </a:r>
            <a:r>
              <a:rPr lang="cs-CZ" sz="2100" dirty="0"/>
              <a:t>(1986) (</a:t>
            </a:r>
            <a:r>
              <a:rPr lang="cs-CZ" sz="2100" dirty="0" err="1"/>
              <a:t>The</a:t>
            </a:r>
            <a:r>
              <a:rPr lang="cs-CZ" sz="2100" dirty="0"/>
              <a:t> Spa) </a:t>
            </a:r>
            <a:r>
              <a:rPr lang="cs-CZ" sz="2100" b="1" dirty="0"/>
              <a:t>Manuel </a:t>
            </a:r>
            <a:r>
              <a:rPr lang="cs-CZ" sz="2100" b="1" dirty="0" err="1"/>
              <a:t>Vazquez</a:t>
            </a:r>
            <a:r>
              <a:rPr lang="cs-CZ" sz="2100" b="1" dirty="0"/>
              <a:t> </a:t>
            </a:r>
            <a:r>
              <a:rPr lang="cs-CZ" sz="2100" b="1" dirty="0" err="1"/>
              <a:t>Montalban</a:t>
            </a:r>
            <a:endParaRPr lang="cs-CZ" sz="2100" b="1" dirty="0"/>
          </a:p>
          <a:p>
            <a:pPr marL="0" indent="0">
              <a:lnSpc>
                <a:spcPct val="120000"/>
              </a:lnSpc>
              <a:spcBef>
                <a:spcPts val="0"/>
              </a:spcBef>
              <a:buNone/>
            </a:pPr>
            <a:r>
              <a:rPr lang="cs-CZ" sz="2100" dirty="0"/>
              <a:t>(Black </a:t>
            </a:r>
            <a:r>
              <a:rPr lang="cs-CZ" sz="2100" dirty="0" err="1"/>
              <a:t>eyes</a:t>
            </a:r>
            <a:r>
              <a:rPr lang="cs-CZ" sz="2100" dirty="0"/>
              <a:t>) (1987) </a:t>
            </a:r>
            <a:r>
              <a:rPr lang="cs-CZ" sz="2100" b="1" dirty="0"/>
              <a:t>Nikita </a:t>
            </a:r>
            <a:r>
              <a:rPr lang="cs-CZ" sz="2100" b="1" dirty="0" err="1"/>
              <a:t>Mikhalkov</a:t>
            </a:r>
            <a:endParaRPr lang="cs-CZ" sz="2100" b="1" dirty="0"/>
          </a:p>
          <a:p>
            <a:pPr marL="0" indent="0">
              <a:lnSpc>
                <a:spcPct val="120000"/>
              </a:lnSpc>
              <a:spcBef>
                <a:spcPts val="0"/>
              </a:spcBef>
              <a:buNone/>
            </a:pPr>
            <a:r>
              <a:rPr lang="cs-CZ" sz="2100" i="1" dirty="0"/>
              <a:t>À </a:t>
            </a:r>
            <a:r>
              <a:rPr lang="cs-CZ" sz="2100" i="1" dirty="0" err="1"/>
              <a:t>l’ombre</a:t>
            </a:r>
            <a:r>
              <a:rPr lang="cs-CZ" sz="2100" i="1" dirty="0"/>
              <a:t> des </a:t>
            </a:r>
            <a:r>
              <a:rPr lang="cs-CZ" sz="2100" i="1" dirty="0" err="1"/>
              <a:t>jeunes</a:t>
            </a:r>
            <a:r>
              <a:rPr lang="cs-CZ" sz="2100" i="1" dirty="0"/>
              <a:t> </a:t>
            </a:r>
            <a:r>
              <a:rPr lang="cs-CZ" sz="2100" i="1" dirty="0" err="1"/>
              <a:t>filles</a:t>
            </a:r>
            <a:r>
              <a:rPr lang="cs-CZ" sz="2100" i="1" dirty="0"/>
              <a:t> en </a:t>
            </a:r>
            <a:r>
              <a:rPr lang="cs-CZ" sz="2100" i="1" dirty="0" err="1"/>
              <a:t>fleurs</a:t>
            </a:r>
            <a:r>
              <a:rPr lang="cs-CZ" sz="2100" i="1" dirty="0"/>
              <a:t> </a:t>
            </a:r>
            <a:r>
              <a:rPr lang="cs-CZ" sz="2100" dirty="0"/>
              <a:t>(1999; In </a:t>
            </a:r>
            <a:r>
              <a:rPr lang="cs-CZ" sz="2100" dirty="0" err="1"/>
              <a:t>the</a:t>
            </a:r>
            <a:r>
              <a:rPr lang="cs-CZ" sz="2100" dirty="0"/>
              <a:t> </a:t>
            </a:r>
            <a:r>
              <a:rPr lang="cs-CZ" sz="2100" dirty="0" err="1"/>
              <a:t>Shadow</a:t>
            </a:r>
            <a:r>
              <a:rPr lang="cs-CZ" sz="2100" dirty="0"/>
              <a:t> </a:t>
            </a:r>
            <a:r>
              <a:rPr lang="cs-CZ" sz="2100" dirty="0" err="1"/>
              <a:t>of</a:t>
            </a:r>
            <a:r>
              <a:rPr lang="cs-CZ" sz="2100" dirty="0"/>
              <a:t> </a:t>
            </a:r>
            <a:r>
              <a:rPr lang="cs-CZ" sz="2100" dirty="0" err="1"/>
              <a:t>Young</a:t>
            </a:r>
            <a:r>
              <a:rPr lang="cs-CZ" sz="2100" dirty="0"/>
              <a:t> </a:t>
            </a:r>
            <a:r>
              <a:rPr lang="cs-CZ" sz="2100" dirty="0" err="1"/>
              <a:t>Girls</a:t>
            </a:r>
            <a:r>
              <a:rPr lang="cs-CZ" sz="2100" dirty="0"/>
              <a:t> in </a:t>
            </a:r>
            <a:r>
              <a:rPr lang="cs-CZ" sz="2100" dirty="0" err="1"/>
              <a:t>Flower</a:t>
            </a:r>
            <a:r>
              <a:rPr lang="cs-CZ" sz="2100" dirty="0"/>
              <a:t>) </a:t>
            </a:r>
            <a:r>
              <a:rPr lang="cs-CZ" sz="2100" b="1" dirty="0"/>
              <a:t>Marcel </a:t>
            </a:r>
            <a:r>
              <a:rPr lang="cs-CZ" sz="2100" b="1" dirty="0" err="1"/>
              <a:t>Proust</a:t>
            </a:r>
            <a:endParaRPr lang="cs-CZ" sz="2100" b="1" dirty="0"/>
          </a:p>
        </p:txBody>
      </p:sp>
    </p:spTree>
    <p:extLst>
      <p:ext uri="{BB962C8B-B14F-4D97-AF65-F5344CB8AC3E}">
        <p14:creationId xmlns:p14="http://schemas.microsoft.com/office/powerpoint/2010/main" val="63069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6D6C12-7F02-4378-9C2A-3853B79A9D04}"/>
              </a:ext>
            </a:extLst>
          </p:cNvPr>
          <p:cNvSpPr>
            <a:spLocks noGrp="1"/>
          </p:cNvSpPr>
          <p:nvPr>
            <p:ph type="title"/>
          </p:nvPr>
        </p:nvSpPr>
        <p:spPr>
          <a:xfrm>
            <a:off x="838200" y="343058"/>
            <a:ext cx="10515600" cy="1325563"/>
          </a:xfrm>
        </p:spPr>
        <p:txBody>
          <a:bodyPr/>
          <a:lstStyle/>
          <a:p>
            <a:r>
              <a:rPr lang="en-CA" dirty="0"/>
              <a:t> </a:t>
            </a:r>
            <a:endParaRPr lang="cs-CZ" dirty="0"/>
          </a:p>
        </p:txBody>
      </p:sp>
      <p:sp>
        <p:nvSpPr>
          <p:cNvPr id="3" name="Zástupný obsah 2">
            <a:extLst>
              <a:ext uri="{FF2B5EF4-FFF2-40B4-BE49-F238E27FC236}">
                <a16:creationId xmlns:a16="http://schemas.microsoft.com/office/drawing/2014/main" id="{5A434088-45ED-4074-9A58-DAB09C06D3AB}"/>
              </a:ext>
            </a:extLst>
          </p:cNvPr>
          <p:cNvSpPr>
            <a:spLocks noGrp="1"/>
          </p:cNvSpPr>
          <p:nvPr>
            <p:ph idx="1"/>
          </p:nvPr>
        </p:nvSpPr>
        <p:spPr>
          <a:xfrm>
            <a:off x="255270" y="282575"/>
            <a:ext cx="10515600" cy="4351338"/>
          </a:xfrm>
        </p:spPr>
        <p:txBody>
          <a:bodyPr/>
          <a:lstStyle/>
          <a:p>
            <a:pPr marL="0" indent="0">
              <a:buNone/>
            </a:pPr>
            <a:r>
              <a:rPr lang="cs-CZ" dirty="0">
                <a:hlinkClick r:id="rId2"/>
              </a:rPr>
              <a:t>https://historicthermaltowns.eu/</a:t>
            </a:r>
            <a:endParaRPr lang="cs-CZ" dirty="0"/>
          </a:p>
          <a:p>
            <a:pPr marL="0" indent="0">
              <a:buNone/>
            </a:pPr>
            <a:r>
              <a:rPr lang="en-CA" dirty="0">
                <a:hlinkClick r:id="rId3"/>
              </a:rPr>
              <a:t>https://historicthermaltowns.eu/our-members/</a:t>
            </a:r>
            <a:endParaRPr lang="cs-CZ" dirty="0"/>
          </a:p>
          <a:p>
            <a:pPr marL="0" indent="0">
              <a:buNone/>
            </a:pPr>
            <a:endParaRPr lang="en-CA" dirty="0"/>
          </a:p>
          <a:p>
            <a:pPr marL="0" indent="0">
              <a:buNone/>
            </a:pPr>
            <a:endParaRPr lang="cs-CZ" dirty="0"/>
          </a:p>
        </p:txBody>
      </p:sp>
      <p:pic>
        <p:nvPicPr>
          <p:cNvPr id="4" name="Obrázek 3">
            <a:extLst>
              <a:ext uri="{FF2B5EF4-FFF2-40B4-BE49-F238E27FC236}">
                <a16:creationId xmlns:a16="http://schemas.microsoft.com/office/drawing/2014/main" id="{21ED65AD-003D-4AED-B79C-3DAC1230924A}"/>
              </a:ext>
            </a:extLst>
          </p:cNvPr>
          <p:cNvPicPr>
            <a:picLocks noChangeAspect="1"/>
          </p:cNvPicPr>
          <p:nvPr/>
        </p:nvPicPr>
        <p:blipFill rotWithShape="1">
          <a:blip r:embed="rId4"/>
          <a:srcRect l="2906" t="4924" r="3438" b="7900"/>
          <a:stretch/>
        </p:blipFill>
        <p:spPr>
          <a:xfrm>
            <a:off x="0" y="1497172"/>
            <a:ext cx="12226225" cy="5017770"/>
          </a:xfrm>
          <a:prstGeom prst="rect">
            <a:avLst/>
          </a:prstGeom>
        </p:spPr>
      </p:pic>
    </p:spTree>
    <p:extLst>
      <p:ext uri="{BB962C8B-B14F-4D97-AF65-F5344CB8AC3E}">
        <p14:creationId xmlns:p14="http://schemas.microsoft.com/office/powerpoint/2010/main" val="3505851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37358C-910D-4085-A052-4E6F8BC68498}"/>
              </a:ext>
            </a:extLst>
          </p:cNvPr>
          <p:cNvSpPr>
            <a:spLocks noGrp="1"/>
          </p:cNvSpPr>
          <p:nvPr>
            <p:ph type="title"/>
          </p:nvPr>
        </p:nvSpPr>
        <p:spPr/>
        <p:txBody>
          <a:bodyPr/>
          <a:lstStyle/>
          <a:p>
            <a:r>
              <a:rPr lang="cs-CZ" dirty="0" err="1"/>
              <a:t>World</a:t>
            </a:r>
            <a:r>
              <a:rPr lang="cs-CZ" dirty="0"/>
              <a:t> </a:t>
            </a:r>
            <a:r>
              <a:rPr lang="cs-CZ" dirty="0" err="1"/>
              <a:t>Water</a:t>
            </a:r>
            <a:r>
              <a:rPr lang="cs-CZ" dirty="0"/>
              <a:t> </a:t>
            </a:r>
            <a:r>
              <a:rPr lang="cs-CZ" dirty="0" err="1"/>
              <a:t>Day</a:t>
            </a:r>
            <a:r>
              <a:rPr lang="cs-CZ" dirty="0"/>
              <a:t>: 22nd </a:t>
            </a:r>
            <a:r>
              <a:rPr lang="cs-CZ" dirty="0" err="1"/>
              <a:t>March</a:t>
            </a:r>
            <a:endParaRPr lang="cs-CZ" dirty="0"/>
          </a:p>
        </p:txBody>
      </p:sp>
      <p:sp>
        <p:nvSpPr>
          <p:cNvPr id="3" name="Zástupný obsah 2">
            <a:extLst>
              <a:ext uri="{FF2B5EF4-FFF2-40B4-BE49-F238E27FC236}">
                <a16:creationId xmlns:a16="http://schemas.microsoft.com/office/drawing/2014/main" id="{EE586E3A-1CCF-4F9B-8EC3-4EBBB6206073}"/>
              </a:ext>
            </a:extLst>
          </p:cNvPr>
          <p:cNvSpPr>
            <a:spLocks noGrp="1"/>
          </p:cNvSpPr>
          <p:nvPr>
            <p:ph idx="1"/>
          </p:nvPr>
        </p:nvSpPr>
        <p:spPr/>
        <p:txBody>
          <a:bodyPr>
            <a:normAutofit/>
          </a:bodyPr>
          <a:lstStyle/>
          <a:p>
            <a:r>
              <a:rPr lang="cs-CZ" dirty="0">
                <a:hlinkClick r:id="rId2"/>
              </a:rPr>
              <a:t>https://historicthermaltowns.eu/world-water-day/</a:t>
            </a:r>
            <a:endParaRPr lang="cs-CZ" dirty="0"/>
          </a:p>
          <a:p>
            <a:endParaRPr lang="cs-CZ" dirty="0"/>
          </a:p>
          <a:p>
            <a:pPr marL="0" indent="0">
              <a:buNone/>
            </a:pPr>
            <a:r>
              <a:rPr lang="en-US" sz="4400" dirty="0">
                <a:latin typeface="+mj-lt"/>
              </a:rPr>
              <a:t>The European Route of Historic Thermal Towns </a:t>
            </a:r>
            <a:r>
              <a:rPr lang="cs-CZ" sz="4400" dirty="0">
                <a:latin typeface="+mj-lt"/>
              </a:rPr>
              <a:t>– </a:t>
            </a:r>
            <a:r>
              <a:rPr lang="en-US" sz="4400" dirty="0">
                <a:latin typeface="+mj-lt"/>
              </a:rPr>
              <a:t>one of 45 Routes certified by the Council of Europe</a:t>
            </a:r>
            <a:endParaRPr lang="cs-CZ" sz="4400" dirty="0">
              <a:latin typeface="+mj-lt"/>
            </a:endParaRPr>
          </a:p>
          <a:p>
            <a:r>
              <a:rPr lang="cs-CZ" dirty="0">
                <a:hlinkClick r:id="rId3"/>
              </a:rPr>
              <a:t>https://historicthermaltowns.eu/downloads/EHTTA-Cultural-Route-Leaflet-Map-English.pdf</a:t>
            </a:r>
            <a:endParaRPr lang="cs-CZ" dirty="0"/>
          </a:p>
          <a:p>
            <a:r>
              <a:rPr lang="cs-CZ" dirty="0">
                <a:hlinkClick r:id="rId4"/>
              </a:rPr>
              <a:t>https://historicthermaltowns.eu/downloads/Ehtta-Brochure-2021.pdf</a:t>
            </a:r>
            <a:endParaRPr lang="cs-CZ" dirty="0"/>
          </a:p>
          <a:p>
            <a:endParaRPr lang="cs-CZ" dirty="0"/>
          </a:p>
        </p:txBody>
      </p:sp>
    </p:spTree>
    <p:extLst>
      <p:ext uri="{BB962C8B-B14F-4D97-AF65-F5344CB8AC3E}">
        <p14:creationId xmlns:p14="http://schemas.microsoft.com/office/powerpoint/2010/main" val="652007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122530"/>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4351338"/>
          </a:xfrm>
        </p:spPr>
        <p:txBody>
          <a:bodyPr>
            <a:normAutofit fontScale="62500" lnSpcReduction="20000"/>
          </a:bodyPr>
          <a:lstStyle/>
          <a:p>
            <a:pPr marL="0" indent="0">
              <a:buNone/>
            </a:pPr>
            <a:r>
              <a:rPr lang="cs-CZ" dirty="0"/>
              <a:t>In SIS: 		CVOL0376</a:t>
            </a:r>
          </a:p>
          <a:p>
            <a:pPr marL="0" indent="0">
              <a:buNone/>
            </a:pPr>
            <a:r>
              <a:rPr lang="en-US" dirty="0"/>
              <a:t>Title:	</a:t>
            </a:r>
            <a:r>
              <a:rPr lang="cs-CZ" dirty="0"/>
              <a:t>	</a:t>
            </a:r>
            <a:r>
              <a:rPr lang="en-US" dirty="0"/>
              <a:t>Care of the Soul: In Antiquity and Today</a:t>
            </a:r>
          </a:p>
          <a:p>
            <a:pPr marL="0" indent="0">
              <a:buNone/>
            </a:pPr>
            <a:r>
              <a:rPr lang="en-US" dirty="0"/>
              <a:t>Guaranteed by:	Department of Medical Ethics and Humanities</a:t>
            </a:r>
            <a:r>
              <a:rPr lang="cs-CZ" dirty="0"/>
              <a:t>, </a:t>
            </a:r>
            <a:r>
              <a:rPr lang="en-US" dirty="0"/>
              <a:t>Third Faculty of Medicine</a:t>
            </a:r>
            <a:r>
              <a:rPr lang="cs-CZ" dirty="0"/>
              <a:t>, Charles University</a:t>
            </a:r>
            <a:endParaRPr lang="en-US" dirty="0"/>
          </a:p>
          <a:p>
            <a:pPr marL="0" indent="0">
              <a:buNone/>
            </a:pPr>
            <a:r>
              <a:rPr lang="en-US" dirty="0"/>
              <a:t>Points</a:t>
            </a:r>
            <a:r>
              <a:rPr lang="cs-CZ" dirty="0"/>
              <a:t>, </a:t>
            </a:r>
            <a:r>
              <a:rPr lang="en-US" dirty="0"/>
              <a:t>E-Credits:	5</a:t>
            </a:r>
          </a:p>
          <a:p>
            <a:pPr marL="0" indent="0">
              <a:buNone/>
            </a:pPr>
            <a:r>
              <a:rPr lang="en-US" dirty="0"/>
              <a:t>Guarantor:	doc. </a:t>
            </a:r>
            <a:r>
              <a:rPr lang="en-US" dirty="0" err="1"/>
              <a:t>PhDr</a:t>
            </a:r>
            <a:r>
              <a:rPr lang="en-US" dirty="0"/>
              <a:t>. Zuzana </a:t>
            </a:r>
            <a:r>
              <a:rPr lang="en-US" dirty="0" err="1"/>
              <a:t>Svobodová</a:t>
            </a:r>
            <a:r>
              <a:rPr lang="en-US" dirty="0"/>
              <a:t>, Ph.D.</a:t>
            </a:r>
            <a:r>
              <a:rPr lang="cs-CZ" dirty="0"/>
              <a:t>:  </a:t>
            </a:r>
            <a:r>
              <a:rPr lang="cs-CZ" b="1" dirty="0"/>
              <a:t>zuzana.svobodova@lf3.cuni.cz</a:t>
            </a:r>
            <a:endParaRPr lang="en-US" b="1" dirty="0"/>
          </a:p>
          <a:p>
            <a:pPr marL="0" indent="0">
              <a:buNone/>
            </a:pPr>
            <a:r>
              <a:rPr lang="en-US" dirty="0"/>
              <a:t>Annotation</a:t>
            </a:r>
            <a:r>
              <a:rPr lang="cs-CZ" dirty="0"/>
              <a:t>: </a:t>
            </a:r>
            <a:r>
              <a:rPr lang="en-US" dirty="0"/>
              <a:t>The care of the soul is a phenomenon of cultivation, of human culture. The course focuses on the exemplifications of care of the soul from the earliest times of mankind to the present day. From the ancient times, examples of material culture with symbols and signs will be presented, and their interpretation will be based on different methodological principles. Course participants will also seek their own interpretive approaches within the expression of the human possibility, which is the care of the soul. The course is taught in tandem with Dr. </a:t>
            </a:r>
            <a:r>
              <a:rPr lang="en-US" dirty="0" err="1"/>
              <a:t>Adhip</a:t>
            </a:r>
            <a:r>
              <a:rPr lang="en-US" dirty="0"/>
              <a:t> Rawal from the University of Sussex School of Psychology, alongside the course supervisor.</a:t>
            </a:r>
          </a:p>
          <a:p>
            <a:pPr marL="0" indent="0">
              <a:buNone/>
            </a:pPr>
            <a:r>
              <a:rPr lang="en-US" b="1" dirty="0"/>
              <a:t>Course completion requirements</a:t>
            </a:r>
            <a:r>
              <a:rPr lang="cs-CZ" dirty="0"/>
              <a:t>:</a:t>
            </a:r>
            <a:r>
              <a:rPr lang="en-US" dirty="0"/>
              <a:t> Students upload </a:t>
            </a:r>
            <a:r>
              <a:rPr lang="en-US" b="1" dirty="0"/>
              <a:t>written text, 4-6 pages</a:t>
            </a:r>
            <a:r>
              <a:rPr lang="en-US" dirty="0"/>
              <a:t> (1800-2700 words). The content of the written work: Students will </a:t>
            </a:r>
            <a:r>
              <a:rPr lang="en-US" b="1" dirty="0"/>
              <a:t>choose a short text</a:t>
            </a:r>
            <a:r>
              <a:rPr lang="cs-CZ" b="1" dirty="0"/>
              <a:t>/</a:t>
            </a:r>
            <a:r>
              <a:rPr lang="cs-CZ" b="1" dirty="0" err="1"/>
              <a:t>picture</a:t>
            </a:r>
            <a:r>
              <a:rPr lang="cs-CZ" b="1" dirty="0"/>
              <a:t>/</a:t>
            </a:r>
            <a:r>
              <a:rPr lang="cs-CZ" b="1" dirty="0" err="1"/>
              <a:t>movie</a:t>
            </a:r>
            <a:r>
              <a:rPr lang="cs-CZ" b="1" dirty="0"/>
              <a:t>/…</a:t>
            </a:r>
            <a:r>
              <a:rPr lang="en-US" b="1" dirty="0"/>
              <a:t> describing the process of caring for the soul and write an interpretation</a:t>
            </a:r>
            <a:r>
              <a:rPr lang="en-US" dirty="0"/>
              <a:t>.</a:t>
            </a:r>
          </a:p>
          <a:p>
            <a:pPr marL="0" indent="0">
              <a:buNone/>
            </a:pPr>
            <a:r>
              <a:rPr lang="en-US" dirty="0"/>
              <a:t>Literature to the course at: https://www.citacepro.com/slozka/bpKEWhZf</a:t>
            </a:r>
          </a:p>
        </p:txBody>
      </p:sp>
    </p:spTree>
    <p:extLst>
      <p:ext uri="{BB962C8B-B14F-4D97-AF65-F5344CB8AC3E}">
        <p14:creationId xmlns:p14="http://schemas.microsoft.com/office/powerpoint/2010/main" val="144063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B2C631-2D45-4D9A-9A38-1A0EEA8A9283}"/>
              </a:ext>
            </a:extLst>
          </p:cNvPr>
          <p:cNvSpPr>
            <a:spLocks noGrp="1"/>
          </p:cNvSpPr>
          <p:nvPr>
            <p:ph type="title"/>
          </p:nvPr>
        </p:nvSpPr>
        <p:spPr/>
        <p:txBody>
          <a:bodyPr/>
          <a:lstStyle/>
          <a:p>
            <a:r>
              <a:rPr lang="en-US" dirty="0"/>
              <a:t>Critical periods in life</a:t>
            </a:r>
            <a:endParaRPr lang="cs-CZ" dirty="0"/>
          </a:p>
        </p:txBody>
      </p:sp>
      <p:sp>
        <p:nvSpPr>
          <p:cNvPr id="3" name="Zástupný obsah 2">
            <a:extLst>
              <a:ext uri="{FF2B5EF4-FFF2-40B4-BE49-F238E27FC236}">
                <a16:creationId xmlns:a16="http://schemas.microsoft.com/office/drawing/2014/main" id="{2A8F23A0-AD5F-4F6A-A08A-A606D9AAB727}"/>
              </a:ext>
            </a:extLst>
          </p:cNvPr>
          <p:cNvSpPr>
            <a:spLocks noGrp="1"/>
          </p:cNvSpPr>
          <p:nvPr>
            <p:ph idx="1"/>
          </p:nvPr>
        </p:nvSpPr>
        <p:spPr/>
        <p:txBody>
          <a:bodyPr/>
          <a:lstStyle/>
          <a:p>
            <a:r>
              <a:rPr lang="cs-CZ" dirty="0"/>
              <a:t>natural </a:t>
            </a:r>
            <a:r>
              <a:rPr lang="cs-CZ" i="1" dirty="0" err="1"/>
              <a:t>factum</a:t>
            </a:r>
            <a:endParaRPr lang="cs-CZ" i="1" dirty="0"/>
          </a:p>
          <a:p>
            <a:r>
              <a:rPr lang="cs-CZ" dirty="0" err="1"/>
              <a:t>cultural</a:t>
            </a:r>
            <a:r>
              <a:rPr lang="cs-CZ" dirty="0"/>
              <a:t> re-</a:t>
            </a:r>
            <a:r>
              <a:rPr lang="cs-CZ" dirty="0" err="1"/>
              <a:t>action</a:t>
            </a:r>
            <a:endParaRPr lang="cs-CZ" dirty="0"/>
          </a:p>
          <a:p>
            <a:pPr lvl="1"/>
            <a:r>
              <a:rPr lang="cs-CZ" dirty="0" err="1"/>
              <a:t>reason</a:t>
            </a:r>
            <a:endParaRPr lang="cs-CZ" dirty="0"/>
          </a:p>
          <a:p>
            <a:pPr lvl="1"/>
            <a:r>
              <a:rPr lang="cs-CZ" dirty="0"/>
              <a:t>habit</a:t>
            </a:r>
          </a:p>
          <a:p>
            <a:pPr lvl="1"/>
            <a:r>
              <a:rPr lang="cs-CZ" dirty="0" err="1"/>
              <a:t>social</a:t>
            </a:r>
            <a:r>
              <a:rPr lang="cs-CZ" dirty="0"/>
              <a:t> </a:t>
            </a:r>
            <a:r>
              <a:rPr lang="cs-CZ" dirty="0" err="1"/>
              <a:t>tradition</a:t>
            </a:r>
            <a:endParaRPr lang="cs-CZ" dirty="0"/>
          </a:p>
          <a:p>
            <a:pPr lvl="1"/>
            <a:r>
              <a:rPr lang="cs-CZ" b="1" dirty="0" err="1"/>
              <a:t>take</a:t>
            </a:r>
            <a:r>
              <a:rPr lang="cs-CZ" b="1" dirty="0"/>
              <a:t> – </a:t>
            </a:r>
            <a:r>
              <a:rPr lang="cs-CZ" b="1" dirty="0" err="1"/>
              <a:t>carry</a:t>
            </a:r>
            <a:r>
              <a:rPr lang="cs-CZ" b="1" dirty="0"/>
              <a:t> – </a:t>
            </a:r>
            <a:r>
              <a:rPr lang="cs-CZ" b="1" dirty="0" err="1"/>
              <a:t>give</a:t>
            </a:r>
            <a:r>
              <a:rPr lang="cs-CZ" b="1" dirty="0"/>
              <a:t> </a:t>
            </a:r>
          </a:p>
          <a:p>
            <a:pPr lvl="1"/>
            <a:r>
              <a:rPr lang="cs-CZ" dirty="0"/>
              <a:t>…</a:t>
            </a:r>
          </a:p>
        </p:txBody>
      </p:sp>
      <p:sp>
        <p:nvSpPr>
          <p:cNvPr id="4" name="Šipka: dolů 3">
            <a:extLst>
              <a:ext uri="{FF2B5EF4-FFF2-40B4-BE49-F238E27FC236}">
                <a16:creationId xmlns:a16="http://schemas.microsoft.com/office/drawing/2014/main" id="{3350061E-0A85-498B-9021-51F5D8AC0B79}"/>
              </a:ext>
            </a:extLst>
          </p:cNvPr>
          <p:cNvSpPr/>
          <p:nvPr/>
        </p:nvSpPr>
        <p:spPr>
          <a:xfrm rot="3702925">
            <a:off x="3947532" y="1656457"/>
            <a:ext cx="615176" cy="11597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a:extLst>
              <a:ext uri="{FF2B5EF4-FFF2-40B4-BE49-F238E27FC236}">
                <a16:creationId xmlns:a16="http://schemas.microsoft.com/office/drawing/2014/main" id="{980C07A1-6DAC-4E22-BE9D-DD53AC356758}"/>
              </a:ext>
            </a:extLst>
          </p:cNvPr>
          <p:cNvPicPr>
            <a:picLocks noChangeAspect="1"/>
          </p:cNvPicPr>
          <p:nvPr/>
        </p:nvPicPr>
        <p:blipFill rotWithShape="1">
          <a:blip r:embed="rId2"/>
          <a:srcRect b="32167"/>
          <a:stretch/>
        </p:blipFill>
        <p:spPr>
          <a:xfrm>
            <a:off x="5698896" y="0"/>
            <a:ext cx="6493104" cy="5875020"/>
          </a:xfrm>
          <a:prstGeom prst="rect">
            <a:avLst/>
          </a:prstGeom>
        </p:spPr>
      </p:pic>
    </p:spTree>
    <p:extLst>
      <p:ext uri="{BB962C8B-B14F-4D97-AF65-F5344CB8AC3E}">
        <p14:creationId xmlns:p14="http://schemas.microsoft.com/office/powerpoint/2010/main" val="2930589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9A9853-B04F-6701-0D7E-FF883DD8D08B}"/>
              </a:ext>
            </a:extLst>
          </p:cNvPr>
          <p:cNvSpPr>
            <a:spLocks noGrp="1"/>
          </p:cNvSpPr>
          <p:nvPr>
            <p:ph type="title"/>
          </p:nvPr>
        </p:nvSpPr>
        <p:spPr>
          <a:xfrm>
            <a:off x="436547" y="151480"/>
            <a:ext cx="10515600" cy="1325563"/>
          </a:xfrm>
        </p:spPr>
        <p:txBody>
          <a:bodyPr/>
          <a:lstStyle/>
          <a:p>
            <a:r>
              <a:rPr lang="cs-CZ" i="1" dirty="0" err="1"/>
              <a:t>Musse</a:t>
            </a:r>
            <a:r>
              <a:rPr lang="cs-CZ" i="1" dirty="0"/>
              <a:t> </a:t>
            </a:r>
            <a:r>
              <a:rPr lang="cs-CZ" i="1" dirty="0" err="1"/>
              <a:t>und</a:t>
            </a:r>
            <a:r>
              <a:rPr lang="cs-CZ" i="1" dirty="0"/>
              <a:t> Kult (by Josef </a:t>
            </a:r>
            <a:r>
              <a:rPr lang="cs-CZ" i="1" dirty="0" err="1"/>
              <a:t>Pieper</a:t>
            </a:r>
            <a:r>
              <a:rPr lang="cs-CZ" i="1" dirty="0"/>
              <a:t>)</a:t>
            </a:r>
          </a:p>
        </p:txBody>
      </p:sp>
      <p:sp>
        <p:nvSpPr>
          <p:cNvPr id="3" name="Zástupný obsah 2">
            <a:extLst>
              <a:ext uri="{FF2B5EF4-FFF2-40B4-BE49-F238E27FC236}">
                <a16:creationId xmlns:a16="http://schemas.microsoft.com/office/drawing/2014/main" id="{EC1F4DC9-12F1-58E5-FBF8-E3481C14EEEB}"/>
              </a:ext>
            </a:extLst>
          </p:cNvPr>
          <p:cNvSpPr>
            <a:spLocks noGrp="1"/>
          </p:cNvSpPr>
          <p:nvPr>
            <p:ph idx="1"/>
          </p:nvPr>
        </p:nvSpPr>
        <p:spPr>
          <a:xfrm>
            <a:off x="316194" y="1324598"/>
            <a:ext cx="11562460" cy="5460763"/>
          </a:xfrm>
        </p:spPr>
        <p:txBody>
          <a:bodyPr>
            <a:normAutofit fontScale="70000" lnSpcReduction="20000"/>
          </a:bodyPr>
          <a:lstStyle/>
          <a:p>
            <a:r>
              <a:rPr lang="cs-CZ" dirty="0" err="1"/>
              <a:t>Original</a:t>
            </a:r>
            <a:r>
              <a:rPr lang="cs-CZ" dirty="0"/>
              <a:t> in German, </a:t>
            </a:r>
            <a:r>
              <a:rPr lang="cs-CZ" dirty="0" err="1"/>
              <a:t>English</a:t>
            </a:r>
            <a:r>
              <a:rPr lang="cs-CZ" dirty="0"/>
              <a:t>: </a:t>
            </a:r>
            <a:r>
              <a:rPr lang="cs-CZ" dirty="0" err="1"/>
              <a:t>book</a:t>
            </a:r>
            <a:r>
              <a:rPr lang="cs-CZ" dirty="0"/>
              <a:t>: </a:t>
            </a:r>
            <a:r>
              <a:rPr lang="en-US" i="1" dirty="0">
                <a:hlinkClick r:id="rId2"/>
              </a:rPr>
              <a:t>Leisure</a:t>
            </a:r>
            <a:r>
              <a:rPr lang="cs-CZ" i="1" dirty="0">
                <a:hlinkClick r:id="rId2"/>
              </a:rPr>
              <a:t>. T</a:t>
            </a:r>
            <a:r>
              <a:rPr lang="en-US" i="1" dirty="0">
                <a:hlinkClick r:id="rId2"/>
              </a:rPr>
              <a:t>he Basis of Culture</a:t>
            </a:r>
            <a:endParaRPr lang="cs-CZ" i="1" dirty="0"/>
          </a:p>
          <a:p>
            <a:pPr marL="0" indent="0">
              <a:buNone/>
            </a:pPr>
            <a:r>
              <a:rPr lang="en-CA" dirty="0">
                <a:hlinkClick r:id="rId2"/>
              </a:rPr>
              <a:t>https://books.google.cz/books?id=VKbcnmvM7N8C&amp;lpg=PA9&amp;pg=PP1#v=onepage&amp;q&amp;f=false</a:t>
            </a:r>
            <a:endParaRPr lang="cs-CZ" dirty="0"/>
          </a:p>
          <a:p>
            <a:pPr marL="0" indent="0">
              <a:buNone/>
            </a:pPr>
            <a:r>
              <a:rPr lang="en-CA" dirty="0">
                <a:hlinkClick r:id="rId3"/>
              </a:rPr>
              <a:t>https://www.academia.edu/4182734/leisure_the_basis_of_culture</a:t>
            </a:r>
            <a:endParaRPr lang="cs-CZ" dirty="0"/>
          </a:p>
          <a:p>
            <a:pPr marL="0" indent="0">
              <a:buNone/>
            </a:pPr>
            <a:r>
              <a:rPr lang="cs-CZ" dirty="0" err="1"/>
              <a:t>literature</a:t>
            </a:r>
            <a:r>
              <a:rPr lang="cs-CZ" dirty="0"/>
              <a:t>: </a:t>
            </a:r>
            <a:r>
              <a:rPr lang="cs-CZ" dirty="0">
                <a:hlinkClick r:id="rId4"/>
              </a:rPr>
              <a:t>https://www.citacepro.com/slozka/Za8sEwPT</a:t>
            </a:r>
            <a:endParaRPr lang="cs-CZ" dirty="0"/>
          </a:p>
          <a:p>
            <a:r>
              <a:rPr lang="cs-CZ" i="1" dirty="0" err="1"/>
              <a:t>Musse</a:t>
            </a:r>
            <a:r>
              <a:rPr lang="cs-CZ" dirty="0"/>
              <a:t> – </a:t>
            </a:r>
            <a:r>
              <a:rPr lang="cs-CZ" dirty="0" err="1"/>
              <a:t>from</a:t>
            </a:r>
            <a:r>
              <a:rPr lang="cs-CZ" dirty="0"/>
              <a:t> </a:t>
            </a:r>
            <a:r>
              <a:rPr lang="cs-CZ" dirty="0" err="1"/>
              <a:t>Muses</a:t>
            </a:r>
            <a:endParaRPr lang="cs-CZ" dirty="0"/>
          </a:p>
          <a:p>
            <a:pPr marL="0" indent="0">
              <a:buNone/>
            </a:pPr>
            <a:r>
              <a:rPr lang="en-CA" sz="2400" dirty="0"/>
              <a:t>The first m</a:t>
            </a:r>
            <a:r>
              <a:rPr lang="cs-CZ" sz="2400" dirty="0" err="1"/>
              <a:t>otto</a:t>
            </a:r>
            <a:r>
              <a:rPr lang="en-CA" sz="2400" dirty="0"/>
              <a:t> from </a:t>
            </a:r>
            <a:r>
              <a:rPr lang="cs-CZ" sz="2400" dirty="0"/>
              <a:t>Plato, </a:t>
            </a:r>
            <a:r>
              <a:rPr lang="cs-CZ" sz="2400" dirty="0" err="1"/>
              <a:t>Laws</a:t>
            </a:r>
            <a:r>
              <a:rPr lang="cs-CZ" sz="2400" dirty="0"/>
              <a:t> (653 c-d)</a:t>
            </a:r>
            <a:r>
              <a:rPr lang="en-CA" sz="2400" dirty="0"/>
              <a:t>:</a:t>
            </a:r>
            <a:endParaRPr lang="cs-CZ" sz="2400" dirty="0"/>
          </a:p>
          <a:p>
            <a:pPr marL="0" indent="0">
              <a:buNone/>
            </a:pPr>
            <a:r>
              <a:rPr lang="en-CA" dirty="0"/>
              <a:t> </a:t>
            </a:r>
            <a:r>
              <a:rPr lang="cs-CZ" dirty="0"/>
              <a:t> </a:t>
            </a:r>
            <a:r>
              <a:rPr lang="en-CA" dirty="0"/>
              <a:t>“</a:t>
            </a:r>
            <a:r>
              <a:rPr lang="en-US" dirty="0"/>
              <a:t>But the gods, taking pity on </a:t>
            </a:r>
            <a:r>
              <a:rPr lang="en-US" dirty="0">
                <a:highlight>
                  <a:srgbClr val="00FFFF"/>
                </a:highlight>
              </a:rPr>
              <a:t>mankind, born to work</a:t>
            </a:r>
            <a:r>
              <a:rPr lang="en-US" dirty="0"/>
              <a:t>, laid down the succession of recurring </a:t>
            </a:r>
            <a:r>
              <a:rPr lang="en-US" dirty="0">
                <a:highlight>
                  <a:srgbClr val="FFFF00"/>
                </a:highlight>
              </a:rPr>
              <a:t>Feasts</a:t>
            </a:r>
            <a:r>
              <a:rPr lang="en-US" dirty="0"/>
              <a:t> to </a:t>
            </a:r>
            <a:r>
              <a:rPr lang="en-US" dirty="0">
                <a:solidFill>
                  <a:srgbClr val="FF0000"/>
                </a:solidFill>
              </a:rPr>
              <a:t>restore</a:t>
            </a:r>
            <a:r>
              <a:rPr lang="en-US" dirty="0"/>
              <a:t> them from their fatigue, and gave them the </a:t>
            </a:r>
            <a:r>
              <a:rPr lang="en-US" dirty="0">
                <a:highlight>
                  <a:srgbClr val="FFFF00"/>
                </a:highlight>
              </a:rPr>
              <a:t>Muses</a:t>
            </a:r>
            <a:r>
              <a:rPr lang="en-US" dirty="0"/>
              <a:t>, and Apollo their leader, and Dionysus, as companions in their Feasts, so that nourishing themselves in festive companionship with the gods, they should again </a:t>
            </a:r>
            <a:r>
              <a:rPr lang="en-US" dirty="0">
                <a:highlight>
                  <a:srgbClr val="FFFF00"/>
                </a:highlight>
              </a:rPr>
              <a:t>stand upright</a:t>
            </a:r>
            <a:r>
              <a:rPr lang="en-US" dirty="0"/>
              <a:t> and erect.</a:t>
            </a:r>
            <a:r>
              <a:rPr lang="en-CA" dirty="0"/>
              <a:t>” </a:t>
            </a:r>
            <a:r>
              <a:rPr lang="cs-CZ" dirty="0"/>
              <a:t>(</a:t>
            </a:r>
            <a:r>
              <a:rPr lang="cs-CZ" dirty="0" err="1"/>
              <a:t>from</a:t>
            </a:r>
            <a:r>
              <a:rPr lang="cs-CZ" dirty="0"/>
              <a:t> </a:t>
            </a:r>
            <a:r>
              <a:rPr lang="cs-CZ" dirty="0" err="1"/>
              <a:t>the</a:t>
            </a:r>
            <a:r>
              <a:rPr lang="cs-CZ" dirty="0"/>
              <a:t> </a:t>
            </a:r>
            <a:r>
              <a:rPr lang="cs-CZ" dirty="0" err="1"/>
              <a:t>book</a:t>
            </a:r>
            <a:r>
              <a:rPr lang="cs-CZ" dirty="0"/>
              <a:t>, 2009)</a:t>
            </a:r>
            <a:endParaRPr lang="en-CA" dirty="0"/>
          </a:p>
          <a:p>
            <a:pPr marL="0" indent="0">
              <a:buNone/>
            </a:pPr>
            <a:r>
              <a:rPr lang="en-CA" dirty="0"/>
              <a:t>“</a:t>
            </a:r>
            <a:r>
              <a:rPr lang="en-US" dirty="0"/>
              <a:t>so the gods, in pity for the </a:t>
            </a:r>
            <a:r>
              <a:rPr lang="en-US" dirty="0">
                <a:highlight>
                  <a:srgbClr val="00FFFF"/>
                </a:highlight>
              </a:rPr>
              <a:t>human race thus born to misery</a:t>
            </a:r>
            <a:r>
              <a:rPr lang="en-US" dirty="0"/>
              <a:t>, have ordained the </a:t>
            </a:r>
            <a:r>
              <a:rPr lang="en-US" dirty="0">
                <a:highlight>
                  <a:srgbClr val="FFFF00"/>
                </a:highlight>
              </a:rPr>
              <a:t>feasts of thanksgiving</a:t>
            </a:r>
            <a:r>
              <a:rPr lang="en-US" dirty="0"/>
              <a:t> as periods of </a:t>
            </a:r>
            <a:r>
              <a:rPr lang="en-US" dirty="0">
                <a:solidFill>
                  <a:srgbClr val="FF0000"/>
                </a:solidFill>
              </a:rPr>
              <a:t>respite</a:t>
            </a:r>
            <a:r>
              <a:rPr lang="en-US" dirty="0"/>
              <a:t> from their troubles; and they have granted them as companions in their feasts the </a:t>
            </a:r>
            <a:r>
              <a:rPr lang="en-US" dirty="0">
                <a:highlight>
                  <a:srgbClr val="FFFF00"/>
                </a:highlight>
              </a:rPr>
              <a:t>Muses</a:t>
            </a:r>
            <a:r>
              <a:rPr lang="en-US" dirty="0"/>
              <a:t> and Apollo the master of music, and Dionysus, that they may at least </a:t>
            </a:r>
            <a:r>
              <a:rPr lang="en-US" dirty="0">
                <a:highlight>
                  <a:srgbClr val="FFFF00"/>
                </a:highlight>
              </a:rPr>
              <a:t>set right again their modes of discipline by associating in their feasts with gods</a:t>
            </a:r>
            <a:r>
              <a:rPr lang="en-US" dirty="0"/>
              <a:t>.</a:t>
            </a:r>
            <a:r>
              <a:rPr lang="en-CA" dirty="0"/>
              <a:t>” </a:t>
            </a:r>
            <a:r>
              <a:rPr lang="en-CA" sz="1300" dirty="0"/>
              <a:t>Plato, </a:t>
            </a:r>
            <a:r>
              <a:rPr lang="en-CA" sz="1300" i="1" dirty="0"/>
              <a:t>Laws</a:t>
            </a:r>
            <a:r>
              <a:rPr lang="en-CA" sz="1300" dirty="0"/>
              <a:t> (653 c-d) in: </a:t>
            </a:r>
            <a:r>
              <a:rPr lang="en-US" sz="1300" dirty="0"/>
              <a:t>Plato. </a:t>
            </a:r>
            <a:r>
              <a:rPr lang="en-US" sz="1300" i="1" dirty="0"/>
              <a:t>Plato in Twelve Volumes</a:t>
            </a:r>
            <a:r>
              <a:rPr lang="en-US" sz="1300" dirty="0"/>
              <a:t>, Vols. 10 &amp; 11 translated by R.G. Bury. Cambridge, MA, Harvard University Press; London, William Heinemann Ltd. 1967 &amp; 1968. </a:t>
            </a:r>
            <a:r>
              <a:rPr lang="en-US" sz="1300" dirty="0">
                <a:hlinkClick r:id="rId5"/>
              </a:rPr>
              <a:t>http://data.perseus.org/citations/urn:cts:greekLit:tlg0059.tlg034.perseus-eng1:2.653</a:t>
            </a:r>
            <a:endParaRPr lang="en-US" sz="1300" dirty="0"/>
          </a:p>
          <a:p>
            <a:pPr marL="0" indent="0">
              <a:lnSpc>
                <a:spcPct val="120000"/>
              </a:lnSpc>
              <a:buNone/>
            </a:pPr>
            <a:r>
              <a:rPr lang="el-GR" sz="2400" dirty="0"/>
              <a:t>θεοὶ [653δ] δὲ οἰκτίραντες τὸ τῶν ἀνθρώπων </a:t>
            </a:r>
            <a:r>
              <a:rPr lang="el-GR" sz="2400" dirty="0">
                <a:highlight>
                  <a:srgbClr val="00FFFF"/>
                </a:highlight>
              </a:rPr>
              <a:t>ἐπίπονον</a:t>
            </a:r>
            <a:r>
              <a:rPr lang="en-CA" sz="2400" dirty="0"/>
              <a:t> [</a:t>
            </a:r>
            <a:r>
              <a:rPr lang="en-CA" sz="2400" dirty="0">
                <a:solidFill>
                  <a:srgbClr val="0070C0"/>
                </a:solidFill>
              </a:rPr>
              <a:t>painful</a:t>
            </a:r>
            <a:r>
              <a:rPr lang="en-CA" sz="2400" dirty="0"/>
              <a:t>]</a:t>
            </a:r>
            <a:r>
              <a:rPr lang="el-GR" sz="2400" dirty="0"/>
              <a:t> πεφυκὸς γένος, </a:t>
            </a:r>
            <a:r>
              <a:rPr lang="el-GR" sz="2400" dirty="0">
                <a:highlight>
                  <a:srgbClr val="FFFF00"/>
                </a:highlight>
              </a:rPr>
              <a:t>ἀναπαύλας</a:t>
            </a:r>
            <a:r>
              <a:rPr lang="el-GR" sz="2400" dirty="0"/>
              <a:t> [</a:t>
            </a:r>
            <a:r>
              <a:rPr lang="en-CA" sz="2400" dirty="0">
                <a:solidFill>
                  <a:srgbClr val="0070C0"/>
                </a:solidFill>
              </a:rPr>
              <a:t>rest, repose</a:t>
            </a:r>
            <a:r>
              <a:rPr lang="el-GR" sz="2400" dirty="0"/>
              <a:t>]</a:t>
            </a:r>
            <a:r>
              <a:rPr lang="en-CA" sz="2400" dirty="0"/>
              <a:t> </a:t>
            </a:r>
            <a:r>
              <a:rPr lang="el-GR" sz="2400" dirty="0"/>
              <a:t>τε αὐτοῖς τῶν </a:t>
            </a:r>
            <a:r>
              <a:rPr lang="el-GR" sz="2400" dirty="0">
                <a:highlight>
                  <a:srgbClr val="FFFF00"/>
                </a:highlight>
              </a:rPr>
              <a:t>πόνων</a:t>
            </a:r>
            <a:r>
              <a:rPr lang="el-GR" sz="2400" dirty="0"/>
              <a:t> [</a:t>
            </a:r>
            <a:r>
              <a:rPr lang="en-CA" sz="2400" dirty="0">
                <a:solidFill>
                  <a:srgbClr val="0070C0"/>
                </a:solidFill>
              </a:rPr>
              <a:t>work</a:t>
            </a:r>
            <a:r>
              <a:rPr lang="el-GR" sz="2400" dirty="0"/>
              <a:t>]</a:t>
            </a:r>
            <a:r>
              <a:rPr lang="en-CA" sz="2400" dirty="0"/>
              <a:t> </a:t>
            </a:r>
            <a:r>
              <a:rPr lang="el-GR" sz="2400" dirty="0"/>
              <a:t>ἐτάξαντο τὰς τῶν </a:t>
            </a:r>
            <a:r>
              <a:rPr lang="el-GR" sz="2400" dirty="0">
                <a:highlight>
                  <a:srgbClr val="FFFF00"/>
                </a:highlight>
              </a:rPr>
              <a:t>ἑορτῶν</a:t>
            </a:r>
            <a:r>
              <a:rPr lang="el-GR" sz="2400" dirty="0"/>
              <a:t> [</a:t>
            </a:r>
            <a:r>
              <a:rPr lang="en-CA" sz="2400" dirty="0">
                <a:solidFill>
                  <a:srgbClr val="0070C0"/>
                </a:solidFill>
              </a:rPr>
              <a:t>keep festival</a:t>
            </a:r>
            <a:r>
              <a:rPr lang="el-GR" sz="2400" dirty="0"/>
              <a:t>]</a:t>
            </a:r>
            <a:r>
              <a:rPr lang="en-CA" sz="2400" dirty="0"/>
              <a:t> </a:t>
            </a:r>
            <a:r>
              <a:rPr lang="el-GR" sz="2400" dirty="0"/>
              <a:t>ἀμοιβὰς τοῖς θεοῖς, καὶ </a:t>
            </a:r>
            <a:r>
              <a:rPr lang="el-GR" sz="2400" dirty="0">
                <a:highlight>
                  <a:srgbClr val="FFFF00"/>
                </a:highlight>
              </a:rPr>
              <a:t>μούσας</a:t>
            </a:r>
            <a:r>
              <a:rPr lang="el-GR" sz="2400" dirty="0"/>
              <a:t> Ἀπόλλωνά τε μουσηγέτην καὶ Διόνυσον </a:t>
            </a:r>
            <a:r>
              <a:rPr lang="el-GR" sz="2400" dirty="0">
                <a:highlight>
                  <a:srgbClr val="FFFF00"/>
                </a:highlight>
              </a:rPr>
              <a:t>συνεορταστὰς</a:t>
            </a:r>
            <a:r>
              <a:rPr lang="el-GR" sz="2400" dirty="0"/>
              <a:t> [</a:t>
            </a:r>
            <a:r>
              <a:rPr lang="cs-CZ" sz="2400" dirty="0" err="1">
                <a:solidFill>
                  <a:srgbClr val="0070C0"/>
                </a:solidFill>
              </a:rPr>
              <a:t>sharer</a:t>
            </a:r>
            <a:r>
              <a:rPr lang="cs-CZ" sz="2400" dirty="0">
                <a:solidFill>
                  <a:srgbClr val="0070C0"/>
                </a:solidFill>
              </a:rPr>
              <a:t> in a festival</a:t>
            </a:r>
            <a:r>
              <a:rPr lang="el-GR" sz="2400" dirty="0"/>
              <a:t>]</a:t>
            </a:r>
            <a:r>
              <a:rPr lang="en-CA" sz="2400" dirty="0"/>
              <a:t> </a:t>
            </a:r>
            <a:r>
              <a:rPr lang="el-GR" sz="2400" dirty="0"/>
              <a:t>ἔδοσαν, ἵν᾽ </a:t>
            </a:r>
            <a:r>
              <a:rPr lang="el-GR" sz="2400" dirty="0">
                <a:highlight>
                  <a:srgbClr val="FFFF00"/>
                </a:highlight>
              </a:rPr>
              <a:t>ἐπανορθῶνται</a:t>
            </a:r>
            <a:r>
              <a:rPr lang="en-CA" sz="2400" dirty="0">
                <a:highlight>
                  <a:srgbClr val="FFFF00"/>
                </a:highlight>
              </a:rPr>
              <a:t> </a:t>
            </a:r>
            <a:r>
              <a:rPr lang="el-GR" sz="2400" dirty="0"/>
              <a:t>[</a:t>
            </a:r>
            <a:r>
              <a:rPr lang="cs-CZ" sz="2400" dirty="0">
                <a:solidFill>
                  <a:srgbClr val="0070C0"/>
                </a:solidFill>
              </a:rPr>
              <a:t>set up </a:t>
            </a:r>
            <a:r>
              <a:rPr lang="cs-CZ" sz="2400" dirty="0" err="1">
                <a:solidFill>
                  <a:srgbClr val="0070C0"/>
                </a:solidFill>
              </a:rPr>
              <a:t>again</a:t>
            </a:r>
            <a:r>
              <a:rPr lang="cs-CZ" sz="2400" dirty="0">
                <a:solidFill>
                  <a:srgbClr val="0070C0"/>
                </a:solidFill>
              </a:rPr>
              <a:t>, </a:t>
            </a:r>
            <a:r>
              <a:rPr lang="cs-CZ" sz="2400" dirty="0" err="1">
                <a:solidFill>
                  <a:srgbClr val="0070C0"/>
                </a:solidFill>
              </a:rPr>
              <a:t>restore</a:t>
            </a:r>
            <a:r>
              <a:rPr lang="el-GR" sz="2400" dirty="0"/>
              <a:t>], τάς τε τροφὰς γενομένας ἐν ταῖς </a:t>
            </a:r>
            <a:r>
              <a:rPr lang="el-GR" sz="2400" dirty="0">
                <a:highlight>
                  <a:srgbClr val="FFFF00"/>
                </a:highlight>
              </a:rPr>
              <a:t>ἑορταῖς</a:t>
            </a:r>
            <a:r>
              <a:rPr lang="el-GR" sz="2400" dirty="0"/>
              <a:t> [</a:t>
            </a:r>
            <a:r>
              <a:rPr lang="cs-CZ" sz="2400" dirty="0" err="1">
                <a:solidFill>
                  <a:srgbClr val="0070C0"/>
                </a:solidFill>
              </a:rPr>
              <a:t>keep</a:t>
            </a:r>
            <a:r>
              <a:rPr lang="cs-CZ" sz="2400" dirty="0">
                <a:solidFill>
                  <a:srgbClr val="0070C0"/>
                </a:solidFill>
              </a:rPr>
              <a:t> festival</a:t>
            </a:r>
            <a:r>
              <a:rPr lang="el-GR" sz="2400" dirty="0"/>
              <a:t>]</a:t>
            </a:r>
            <a:r>
              <a:rPr lang="en-CA" sz="2400" dirty="0"/>
              <a:t> </a:t>
            </a:r>
            <a:r>
              <a:rPr lang="el-GR" sz="2400" dirty="0"/>
              <a:t>μετὰ θεῶν.</a:t>
            </a:r>
            <a:r>
              <a:rPr lang="en-CA" sz="2400" dirty="0"/>
              <a:t> </a:t>
            </a:r>
            <a:r>
              <a:rPr lang="en-US" sz="1300" dirty="0"/>
              <a:t>Plato, </a:t>
            </a:r>
            <a:r>
              <a:rPr lang="en-US" sz="1300" i="1" dirty="0"/>
              <a:t>Laws</a:t>
            </a:r>
            <a:r>
              <a:rPr lang="en-US" sz="1300" dirty="0"/>
              <a:t>, in: Plato. </a:t>
            </a:r>
            <a:r>
              <a:rPr lang="en-US" sz="1300" i="1" dirty="0" err="1"/>
              <a:t>Platonis</a:t>
            </a:r>
            <a:r>
              <a:rPr lang="en-US" sz="1300" i="1" dirty="0"/>
              <a:t> Opera</a:t>
            </a:r>
            <a:r>
              <a:rPr lang="en-US" sz="1300" dirty="0"/>
              <a:t>, ed. John Burnet. Oxford University Press. 1903. </a:t>
            </a:r>
            <a:r>
              <a:rPr lang="en-CA" sz="1300" dirty="0">
                <a:hlinkClick r:id="rId6"/>
              </a:rPr>
              <a:t>http://data.perseus.org/citations/urn:cts:greekLit:tlg0059.tlg034.perseus-grc1:2.653</a:t>
            </a:r>
            <a:endParaRPr lang="en-CA" sz="1300" dirty="0"/>
          </a:p>
        </p:txBody>
      </p:sp>
    </p:spTree>
    <p:extLst>
      <p:ext uri="{BB962C8B-B14F-4D97-AF65-F5344CB8AC3E}">
        <p14:creationId xmlns:p14="http://schemas.microsoft.com/office/powerpoint/2010/main" val="4155015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39074-7F90-AA92-9DEB-74E399F420F2}"/>
              </a:ext>
            </a:extLst>
          </p:cNvPr>
          <p:cNvSpPr>
            <a:spLocks noGrp="1"/>
          </p:cNvSpPr>
          <p:nvPr>
            <p:ph type="title"/>
          </p:nvPr>
        </p:nvSpPr>
        <p:spPr/>
        <p:txBody>
          <a:bodyPr/>
          <a:lstStyle/>
          <a:p>
            <a:r>
              <a:rPr lang="en-CA" dirty="0"/>
              <a:t>Leisure</a:t>
            </a:r>
          </a:p>
        </p:txBody>
      </p:sp>
      <p:sp>
        <p:nvSpPr>
          <p:cNvPr id="3" name="Zástupný obsah 2">
            <a:extLst>
              <a:ext uri="{FF2B5EF4-FFF2-40B4-BE49-F238E27FC236}">
                <a16:creationId xmlns:a16="http://schemas.microsoft.com/office/drawing/2014/main" id="{8BFEDDA7-58D2-557A-6739-38886C69940D}"/>
              </a:ext>
            </a:extLst>
          </p:cNvPr>
          <p:cNvSpPr>
            <a:spLocks noGrp="1"/>
          </p:cNvSpPr>
          <p:nvPr>
            <p:ph idx="1"/>
          </p:nvPr>
        </p:nvSpPr>
        <p:spPr>
          <a:xfrm>
            <a:off x="838200" y="1350236"/>
            <a:ext cx="10515600" cy="5067656"/>
          </a:xfrm>
        </p:spPr>
        <p:txBody>
          <a:bodyPr>
            <a:normAutofit fontScale="77500" lnSpcReduction="20000"/>
          </a:bodyPr>
          <a:lstStyle/>
          <a:p>
            <a:pPr marL="0" indent="0">
              <a:lnSpc>
                <a:spcPct val="120000"/>
              </a:lnSpc>
              <a:buNone/>
            </a:pPr>
            <a:r>
              <a:rPr lang="en-US" dirty="0"/>
              <a:t>“Leisure ... is a </a:t>
            </a:r>
            <a:r>
              <a:rPr lang="en-US" dirty="0">
                <a:highlight>
                  <a:srgbClr val="00FFFF"/>
                </a:highlight>
              </a:rPr>
              <a:t>mental</a:t>
            </a:r>
            <a:r>
              <a:rPr lang="en-US" dirty="0">
                <a:highlight>
                  <a:srgbClr val="FFFF00"/>
                </a:highlight>
              </a:rPr>
              <a:t> and </a:t>
            </a:r>
            <a:r>
              <a:rPr lang="en-US" dirty="0">
                <a:highlight>
                  <a:srgbClr val="00FFFF"/>
                </a:highlight>
              </a:rPr>
              <a:t>spiritual</a:t>
            </a:r>
            <a:r>
              <a:rPr lang="en-US" dirty="0">
                <a:highlight>
                  <a:srgbClr val="FFFF00"/>
                </a:highlight>
              </a:rPr>
              <a:t> attitude</a:t>
            </a:r>
            <a:r>
              <a:rPr lang="en-US" dirty="0"/>
              <a:t> – it is not simply the result of external factors, it is not the inevitable result of spare time, a holiday, a week-end or a vacation. It is </a:t>
            </a:r>
            <a:r>
              <a:rPr lang="en-US" dirty="0">
                <a:highlight>
                  <a:srgbClr val="FFFF00"/>
                </a:highlight>
              </a:rPr>
              <a:t>an attitude of </a:t>
            </a:r>
            <a:r>
              <a:rPr lang="en-US" dirty="0">
                <a:highlight>
                  <a:srgbClr val="00FFFF"/>
                </a:highlight>
              </a:rPr>
              <a:t>mind</a:t>
            </a:r>
            <a:r>
              <a:rPr lang="en-US" dirty="0"/>
              <a:t>, a </a:t>
            </a:r>
            <a:r>
              <a:rPr lang="en-US" dirty="0">
                <a:highlight>
                  <a:srgbClr val="FFFF00"/>
                </a:highlight>
              </a:rPr>
              <a:t>condition of the </a:t>
            </a:r>
            <a:r>
              <a:rPr lang="en-US" dirty="0">
                <a:highlight>
                  <a:srgbClr val="00FFFF"/>
                </a:highlight>
              </a:rPr>
              <a:t>soul</a:t>
            </a:r>
            <a:r>
              <a:rPr lang="en-US" dirty="0"/>
              <a:t>.... leisure implies (in the first place) an attitude of </a:t>
            </a:r>
            <a:r>
              <a:rPr lang="en-US" dirty="0">
                <a:highlight>
                  <a:srgbClr val="FFFF00"/>
                </a:highlight>
              </a:rPr>
              <a:t>non-activity</a:t>
            </a:r>
            <a:r>
              <a:rPr lang="en-US" dirty="0"/>
              <a:t>, of </a:t>
            </a:r>
            <a:r>
              <a:rPr lang="en-US" dirty="0">
                <a:highlight>
                  <a:srgbClr val="FFFF00"/>
                </a:highlight>
              </a:rPr>
              <a:t>inward calm</a:t>
            </a:r>
            <a:r>
              <a:rPr lang="en-US" dirty="0"/>
              <a:t>, of </a:t>
            </a:r>
            <a:r>
              <a:rPr lang="en-US" dirty="0">
                <a:highlight>
                  <a:srgbClr val="FFFF00"/>
                </a:highlight>
              </a:rPr>
              <a:t>silence</a:t>
            </a:r>
            <a:r>
              <a:rPr lang="en-US" dirty="0"/>
              <a:t>; it means not being 'busy,' but </a:t>
            </a:r>
            <a:r>
              <a:rPr lang="en-US" dirty="0">
                <a:highlight>
                  <a:srgbClr val="FFFF00"/>
                </a:highlight>
              </a:rPr>
              <a:t>letting things happen</a:t>
            </a:r>
            <a:r>
              <a:rPr lang="en-US" dirty="0"/>
              <a:t>” </a:t>
            </a:r>
          </a:p>
          <a:p>
            <a:pPr marL="0" indent="0">
              <a:lnSpc>
                <a:spcPct val="120000"/>
              </a:lnSpc>
              <a:buNone/>
            </a:pPr>
            <a:r>
              <a:rPr lang="en-US" dirty="0"/>
              <a:t>“Leisure, then, as a </a:t>
            </a:r>
            <a:r>
              <a:rPr lang="en-US" dirty="0">
                <a:highlight>
                  <a:srgbClr val="FFFF00"/>
                </a:highlight>
              </a:rPr>
              <a:t>condition of the soul</a:t>
            </a:r>
            <a:r>
              <a:rPr lang="en-US" dirty="0"/>
              <a:t> – (and we must firmly keep to this assumption, since leisure is not necessarily present in all the external things like "breaks," "time off," "weekend," "vacation," and so on – it is a condition of the soul) – leisure is precisely the </a:t>
            </a:r>
            <a:r>
              <a:rPr lang="en-US" dirty="0">
                <a:highlight>
                  <a:srgbClr val="FFFF00"/>
                </a:highlight>
              </a:rPr>
              <a:t>counterpoise to the image of the "worker," </a:t>
            </a:r>
            <a:r>
              <a:rPr lang="en-US" dirty="0"/>
              <a:t>and we can now see how this pertains to all three aspects we have dealt with: work as activity, work as effort, work as social function. … Leisure is a form of that </a:t>
            </a:r>
            <a:r>
              <a:rPr lang="en-US" dirty="0">
                <a:highlight>
                  <a:srgbClr val="FFFF00"/>
                </a:highlight>
              </a:rPr>
              <a:t>stillness</a:t>
            </a:r>
            <a:r>
              <a:rPr lang="en-US" dirty="0"/>
              <a:t> that is the necessary preparation for </a:t>
            </a:r>
            <a:r>
              <a:rPr lang="en-US" dirty="0">
                <a:highlight>
                  <a:srgbClr val="FFFF00"/>
                </a:highlight>
              </a:rPr>
              <a:t>accepting</a:t>
            </a:r>
            <a:r>
              <a:rPr lang="en-US" dirty="0"/>
              <a:t> reality … Leisure is the disposition of </a:t>
            </a:r>
            <a:r>
              <a:rPr lang="en-US" dirty="0">
                <a:highlight>
                  <a:srgbClr val="FFFF00"/>
                </a:highlight>
              </a:rPr>
              <a:t>receptive understanding</a:t>
            </a:r>
            <a:r>
              <a:rPr lang="en-US" dirty="0"/>
              <a:t>, of </a:t>
            </a:r>
            <a:r>
              <a:rPr lang="en-US" dirty="0">
                <a:highlight>
                  <a:srgbClr val="FFFF00"/>
                </a:highlight>
              </a:rPr>
              <a:t>contemplative beholding</a:t>
            </a:r>
            <a:r>
              <a:rPr lang="en-US" dirty="0"/>
              <a:t>, and </a:t>
            </a:r>
            <a:r>
              <a:rPr lang="en-US" dirty="0">
                <a:highlight>
                  <a:srgbClr val="FFFF00"/>
                </a:highlight>
              </a:rPr>
              <a:t>immersion – in the real</a:t>
            </a:r>
            <a:r>
              <a:rPr lang="en-US" dirty="0"/>
              <a:t>.” [1952, p. 50]</a:t>
            </a:r>
          </a:p>
          <a:p>
            <a:pPr marL="0" indent="0">
              <a:lnSpc>
                <a:spcPct val="120000"/>
              </a:lnSpc>
              <a:buNone/>
            </a:pPr>
            <a:endParaRPr lang="en-US" dirty="0"/>
          </a:p>
        </p:txBody>
      </p:sp>
    </p:spTree>
    <p:extLst>
      <p:ext uri="{BB962C8B-B14F-4D97-AF65-F5344CB8AC3E}">
        <p14:creationId xmlns:p14="http://schemas.microsoft.com/office/powerpoint/2010/main" val="4130691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39074-7F90-AA92-9DEB-74E399F420F2}"/>
              </a:ext>
            </a:extLst>
          </p:cNvPr>
          <p:cNvSpPr>
            <a:spLocks noGrp="1"/>
          </p:cNvSpPr>
          <p:nvPr>
            <p:ph type="title"/>
          </p:nvPr>
        </p:nvSpPr>
        <p:spPr/>
        <p:txBody>
          <a:bodyPr/>
          <a:lstStyle/>
          <a:p>
            <a:r>
              <a:rPr lang="en-CA" dirty="0"/>
              <a:t>Leisure</a:t>
            </a:r>
          </a:p>
        </p:txBody>
      </p:sp>
      <p:sp>
        <p:nvSpPr>
          <p:cNvPr id="3" name="Zástupný obsah 2">
            <a:extLst>
              <a:ext uri="{FF2B5EF4-FFF2-40B4-BE49-F238E27FC236}">
                <a16:creationId xmlns:a16="http://schemas.microsoft.com/office/drawing/2014/main" id="{8BFEDDA7-58D2-557A-6739-38886C69940D}"/>
              </a:ext>
            </a:extLst>
          </p:cNvPr>
          <p:cNvSpPr>
            <a:spLocks noGrp="1"/>
          </p:cNvSpPr>
          <p:nvPr>
            <p:ph idx="1"/>
          </p:nvPr>
        </p:nvSpPr>
        <p:spPr>
          <a:xfrm>
            <a:off x="838200" y="1350236"/>
            <a:ext cx="10515600" cy="5067656"/>
          </a:xfrm>
        </p:spPr>
        <p:txBody>
          <a:bodyPr>
            <a:normAutofit fontScale="70000" lnSpcReduction="20000"/>
          </a:bodyPr>
          <a:lstStyle/>
          <a:p>
            <a:pPr marL="0" indent="0">
              <a:lnSpc>
                <a:spcPct val="120000"/>
              </a:lnSpc>
              <a:buNone/>
            </a:pPr>
            <a:r>
              <a:rPr lang="en-US" dirty="0"/>
              <a:t>Leisure is not the attitude of the one who intervenes but of the one who </a:t>
            </a:r>
            <a:r>
              <a:rPr lang="en-US" dirty="0">
                <a:highlight>
                  <a:srgbClr val="FFFF00"/>
                </a:highlight>
              </a:rPr>
              <a:t>opens himself</a:t>
            </a:r>
            <a:r>
              <a:rPr lang="en-US" dirty="0"/>
              <a:t>; not of someone who seizes but of one who </a:t>
            </a:r>
            <a:r>
              <a:rPr lang="en-US" dirty="0">
                <a:highlight>
                  <a:srgbClr val="FFFF00"/>
                </a:highlight>
              </a:rPr>
              <a:t>lets go</a:t>
            </a:r>
            <a:r>
              <a:rPr lang="en-US" dirty="0"/>
              <a:t>, who lets himself go, and "go under," almost </a:t>
            </a:r>
            <a:r>
              <a:rPr lang="en-US" dirty="0">
                <a:highlight>
                  <a:srgbClr val="FFFF00"/>
                </a:highlight>
              </a:rPr>
              <a:t>as someone who falls asleep</a:t>
            </a:r>
            <a:r>
              <a:rPr lang="en-US" dirty="0"/>
              <a:t> must let him self go (you cannot sleep, unless you do so). And in fact, just as sleeplessness and restlessness are in a special way mutually related, just so the man at leisure is related to someone sleeping; as Heraclitus said of those who sleep, that they "are active and </a:t>
            </a:r>
            <a:r>
              <a:rPr lang="en-US" dirty="0">
                <a:highlight>
                  <a:srgbClr val="FFFF00"/>
                </a:highlight>
              </a:rPr>
              <a:t>cooperative</a:t>
            </a:r>
            <a:r>
              <a:rPr lang="en-US" dirty="0"/>
              <a:t> in the business of the world." The surge of new life that </a:t>
            </a:r>
            <a:r>
              <a:rPr lang="en-US" dirty="0">
                <a:highlight>
                  <a:srgbClr val="FFFF00"/>
                </a:highlight>
              </a:rPr>
              <a:t>flows out to us</a:t>
            </a:r>
            <a:r>
              <a:rPr lang="en-US" dirty="0"/>
              <a:t> when we </a:t>
            </a:r>
            <a:r>
              <a:rPr lang="en-US" dirty="0">
                <a:highlight>
                  <a:srgbClr val="FFFF00"/>
                </a:highlight>
              </a:rPr>
              <a:t>give ourselves to the contemplation</a:t>
            </a:r>
            <a:r>
              <a:rPr lang="en-US" dirty="0"/>
              <a:t> of a blossoming rose, a sleeping child, or of a divine mystery -- is this not like the surge of life that comes from deep, dreamless sleep? And as it is written in the Book of Job: "God gives us songs in the middle of the night" (35, 10), and as wise people know, God gives His blessings to his own, and what rejoices them, in sleep - in just the same way, do the greatest, </a:t>
            </a:r>
            <a:r>
              <a:rPr lang="en-US" dirty="0">
                <a:highlight>
                  <a:srgbClr val="FFFF00"/>
                </a:highlight>
              </a:rPr>
              <a:t>most</a:t>
            </a:r>
            <a:r>
              <a:rPr lang="en-US" dirty="0"/>
              <a:t> </a:t>
            </a:r>
            <a:r>
              <a:rPr lang="en-US" dirty="0">
                <a:highlight>
                  <a:srgbClr val="FFFF00"/>
                </a:highlight>
              </a:rPr>
              <a:t>blessed insights</a:t>
            </a:r>
            <a:r>
              <a:rPr lang="en-US" dirty="0"/>
              <a:t>, the kind that could never be tracked down, come to us above all in the time of leisure. In such </a:t>
            </a:r>
            <a:r>
              <a:rPr lang="en-US" dirty="0">
                <a:highlight>
                  <a:srgbClr val="FFFF00"/>
                </a:highlight>
              </a:rPr>
              <a:t>silent openness of the soul</a:t>
            </a:r>
            <a:r>
              <a:rPr lang="en-US" dirty="0"/>
              <a:t>, it may be granted to man for only an instant to know "what the world /holds in its innermost," so that afterwards </a:t>
            </a:r>
            <a:r>
              <a:rPr lang="en-US" dirty="0">
                <a:highlight>
                  <a:srgbClr val="FFFF00"/>
                </a:highlight>
              </a:rPr>
              <a:t>the insights of that happy moment</a:t>
            </a:r>
            <a:r>
              <a:rPr lang="en-US" dirty="0"/>
              <a:t> have to be re-discovered through the effort of "labor.“[1952, p. 52]</a:t>
            </a:r>
          </a:p>
          <a:p>
            <a:pPr marL="0" indent="0">
              <a:lnSpc>
                <a:spcPct val="120000"/>
              </a:lnSpc>
              <a:buNone/>
            </a:pPr>
            <a:endParaRPr lang="en-CA" dirty="0"/>
          </a:p>
        </p:txBody>
      </p:sp>
    </p:spTree>
    <p:extLst>
      <p:ext uri="{BB962C8B-B14F-4D97-AF65-F5344CB8AC3E}">
        <p14:creationId xmlns:p14="http://schemas.microsoft.com/office/powerpoint/2010/main" val="2155728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39074-7F90-AA92-9DEB-74E399F420F2}"/>
              </a:ext>
            </a:extLst>
          </p:cNvPr>
          <p:cNvSpPr>
            <a:spLocks noGrp="1"/>
          </p:cNvSpPr>
          <p:nvPr>
            <p:ph type="title"/>
          </p:nvPr>
        </p:nvSpPr>
        <p:spPr/>
        <p:txBody>
          <a:bodyPr/>
          <a:lstStyle/>
          <a:p>
            <a:r>
              <a:rPr lang="en-CA" dirty="0"/>
              <a:t>Leisure</a:t>
            </a:r>
          </a:p>
        </p:txBody>
      </p:sp>
      <p:sp>
        <p:nvSpPr>
          <p:cNvPr id="3" name="Zástupný obsah 2">
            <a:extLst>
              <a:ext uri="{FF2B5EF4-FFF2-40B4-BE49-F238E27FC236}">
                <a16:creationId xmlns:a16="http://schemas.microsoft.com/office/drawing/2014/main" id="{8BFEDDA7-58D2-557A-6739-38886C69940D}"/>
              </a:ext>
            </a:extLst>
          </p:cNvPr>
          <p:cNvSpPr>
            <a:spLocks noGrp="1"/>
          </p:cNvSpPr>
          <p:nvPr>
            <p:ph idx="1"/>
          </p:nvPr>
        </p:nvSpPr>
        <p:spPr>
          <a:xfrm>
            <a:off x="838200" y="1350236"/>
            <a:ext cx="10515600" cy="5067656"/>
          </a:xfrm>
        </p:spPr>
        <p:txBody>
          <a:bodyPr>
            <a:normAutofit/>
          </a:bodyPr>
          <a:lstStyle/>
          <a:p>
            <a:pPr marL="0" indent="0">
              <a:lnSpc>
                <a:spcPct val="120000"/>
              </a:lnSpc>
              <a:buNone/>
            </a:pPr>
            <a:r>
              <a:rPr lang="en-US" dirty="0"/>
              <a:t>“The point and the </a:t>
            </a:r>
            <a:r>
              <a:rPr lang="en-US" dirty="0">
                <a:highlight>
                  <a:srgbClr val="808000"/>
                </a:highlight>
              </a:rPr>
              <a:t>justification of leisure</a:t>
            </a:r>
            <a:r>
              <a:rPr lang="en-US" dirty="0"/>
              <a:t> are not that the functionary should function faultlessly and without a breakdown, but that the functionary should </a:t>
            </a:r>
            <a:r>
              <a:rPr lang="en-US" dirty="0">
                <a:highlight>
                  <a:srgbClr val="FF0000"/>
                </a:highlight>
              </a:rPr>
              <a:t>continue</a:t>
            </a:r>
            <a:r>
              <a:rPr lang="en-US" dirty="0">
                <a:highlight>
                  <a:srgbClr val="00FF00"/>
                </a:highlight>
              </a:rPr>
              <a:t> to be a man</a:t>
            </a:r>
            <a:r>
              <a:rPr lang="en-US" dirty="0"/>
              <a:t> – and that means that he should not be wholly absorbed in the clear-cut milieu of his strictly limited function; the point is also that he should </a:t>
            </a:r>
            <a:r>
              <a:rPr lang="en-US" dirty="0">
                <a:highlight>
                  <a:srgbClr val="FF0000"/>
                </a:highlight>
              </a:rPr>
              <a:t>continue</a:t>
            </a:r>
            <a:r>
              <a:rPr lang="en-US" dirty="0">
                <a:highlight>
                  <a:srgbClr val="FFFF00"/>
                </a:highlight>
              </a:rPr>
              <a:t> to be capable of seeing life as a whole and the world as a whole</a:t>
            </a:r>
            <a:r>
              <a:rPr lang="en-US" dirty="0"/>
              <a:t>; that he should </a:t>
            </a:r>
            <a:r>
              <a:rPr lang="en-US" dirty="0">
                <a:highlight>
                  <a:srgbClr val="00FF00"/>
                </a:highlight>
              </a:rPr>
              <a:t>fulfil himself</a:t>
            </a:r>
            <a:r>
              <a:rPr lang="en-US" dirty="0"/>
              <a:t>, and </a:t>
            </a:r>
            <a:r>
              <a:rPr lang="en-US" dirty="0">
                <a:highlight>
                  <a:srgbClr val="00FF00"/>
                </a:highlight>
              </a:rPr>
              <a:t>come to full possession of his faculties</a:t>
            </a:r>
            <a:r>
              <a:rPr lang="en-US" dirty="0"/>
              <a:t>, face to face with </a:t>
            </a:r>
            <a:r>
              <a:rPr lang="en-US" dirty="0">
                <a:highlight>
                  <a:srgbClr val="FFFF00"/>
                </a:highlight>
              </a:rPr>
              <a:t>being as a whole</a:t>
            </a:r>
            <a:r>
              <a:rPr lang="en-US" dirty="0"/>
              <a:t>” [1952, p. 57].</a:t>
            </a:r>
            <a:endParaRPr lang="en-CA" dirty="0"/>
          </a:p>
        </p:txBody>
      </p:sp>
    </p:spTree>
    <p:extLst>
      <p:ext uri="{BB962C8B-B14F-4D97-AF65-F5344CB8AC3E}">
        <p14:creationId xmlns:p14="http://schemas.microsoft.com/office/powerpoint/2010/main" val="519355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34A9CF-621D-06AD-A020-03D93775B394}"/>
              </a:ext>
            </a:extLst>
          </p:cNvPr>
          <p:cNvSpPr>
            <a:spLocks noGrp="1"/>
          </p:cNvSpPr>
          <p:nvPr>
            <p:ph type="title"/>
          </p:nvPr>
        </p:nvSpPr>
        <p:spPr/>
        <p:txBody>
          <a:bodyPr/>
          <a:lstStyle/>
          <a:p>
            <a:r>
              <a:rPr lang="en-CA" dirty="0"/>
              <a:t>Seeing what </a:t>
            </a:r>
            <a:r>
              <a:rPr lang="en-CA" dirty="0">
                <a:highlight>
                  <a:srgbClr val="FFFF00"/>
                </a:highlight>
              </a:rPr>
              <a:t>is</a:t>
            </a:r>
            <a:r>
              <a:rPr lang="en-CA" dirty="0"/>
              <a:t> simply as </a:t>
            </a:r>
            <a:r>
              <a:rPr lang="en-CA" dirty="0">
                <a:highlight>
                  <a:srgbClr val="FFFF00"/>
                </a:highlight>
              </a:rPr>
              <a:t>being</a:t>
            </a:r>
          </a:p>
        </p:txBody>
      </p:sp>
      <p:sp>
        <p:nvSpPr>
          <p:cNvPr id="3" name="Zástupný obsah 2">
            <a:extLst>
              <a:ext uri="{FF2B5EF4-FFF2-40B4-BE49-F238E27FC236}">
                <a16:creationId xmlns:a16="http://schemas.microsoft.com/office/drawing/2014/main" id="{2AC32047-8627-F93B-AF40-F411EAFD07FC}"/>
              </a:ext>
            </a:extLst>
          </p:cNvPr>
          <p:cNvSpPr>
            <a:spLocks noGrp="1"/>
          </p:cNvSpPr>
          <p:nvPr>
            <p:ph idx="1"/>
          </p:nvPr>
        </p:nvSpPr>
        <p:spPr/>
        <p:txBody>
          <a:bodyPr/>
          <a:lstStyle/>
          <a:p>
            <a:pPr marL="0" indent="0">
              <a:buNone/>
            </a:pPr>
            <a:r>
              <a:rPr lang="en-US" dirty="0"/>
              <a:t>“man's real wealth consists, not in satisfying his needs, not in becoming "the master and owner of nature," but in seeing what is and the whole of what is, in seeing things not as useful or useless, serviceable or not, but simply as being. The basis of this conception of philosophy is the conviction that the greatness of man consists in his being </a:t>
            </a:r>
            <a:r>
              <a:rPr lang="en-US" i="1" dirty="0"/>
              <a:t>capax universe</a:t>
            </a:r>
            <a:r>
              <a:rPr lang="en-US" dirty="0"/>
              <a:t>” [1952, p. 107].</a:t>
            </a:r>
            <a:endParaRPr lang="en-CA" dirty="0"/>
          </a:p>
        </p:txBody>
      </p:sp>
    </p:spTree>
    <p:extLst>
      <p:ext uri="{BB962C8B-B14F-4D97-AF65-F5344CB8AC3E}">
        <p14:creationId xmlns:p14="http://schemas.microsoft.com/office/powerpoint/2010/main" val="3539236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796F31-DA6C-6089-9611-9E4DCE5C0940}"/>
              </a:ext>
            </a:extLst>
          </p:cNvPr>
          <p:cNvSpPr>
            <a:spLocks noGrp="1"/>
          </p:cNvSpPr>
          <p:nvPr>
            <p:ph type="title"/>
          </p:nvPr>
        </p:nvSpPr>
        <p:spPr/>
        <p:txBody>
          <a:bodyPr/>
          <a:lstStyle/>
          <a:p>
            <a:r>
              <a:rPr lang="en-CA" dirty="0"/>
              <a:t>Ratio and </a:t>
            </a:r>
            <a:r>
              <a:rPr lang="en-CA" dirty="0" err="1"/>
              <a:t>intellectus</a:t>
            </a:r>
            <a:br>
              <a:rPr lang="en-CA" dirty="0"/>
            </a:br>
            <a:r>
              <a:rPr lang="en-CA" dirty="0"/>
              <a:t>Active and passive/receptive thought</a:t>
            </a:r>
          </a:p>
        </p:txBody>
      </p:sp>
      <p:sp>
        <p:nvSpPr>
          <p:cNvPr id="3" name="Zástupný obsah 2">
            <a:extLst>
              <a:ext uri="{FF2B5EF4-FFF2-40B4-BE49-F238E27FC236}">
                <a16:creationId xmlns:a16="http://schemas.microsoft.com/office/drawing/2014/main" id="{40F4E725-1B2F-97F9-47D2-CE0FEC90C2EF}"/>
              </a:ext>
            </a:extLst>
          </p:cNvPr>
          <p:cNvSpPr>
            <a:spLocks noGrp="1"/>
          </p:cNvSpPr>
          <p:nvPr>
            <p:ph idx="1"/>
          </p:nvPr>
        </p:nvSpPr>
        <p:spPr/>
        <p:txBody>
          <a:bodyPr/>
          <a:lstStyle/>
          <a:p>
            <a:pPr marL="0" indent="0">
              <a:buNone/>
            </a:pPr>
            <a:r>
              <a:rPr lang="en-CA" i="1" dirty="0"/>
              <a:t>ratio</a:t>
            </a:r>
            <a:r>
              <a:rPr lang="en-CA" dirty="0"/>
              <a:t> or “</a:t>
            </a:r>
            <a:r>
              <a:rPr lang="en-US" dirty="0"/>
              <a:t>the mode of discursive thought is accompanied and impregnated by an effortless awareness, the contemplative vision of the </a:t>
            </a:r>
            <a:r>
              <a:rPr lang="en-US" i="1" dirty="0" err="1"/>
              <a:t>intellectus</a:t>
            </a:r>
            <a:r>
              <a:rPr lang="en-US" dirty="0"/>
              <a:t>, which is not active but passive, or rather receptive</a:t>
            </a:r>
            <a:r>
              <a:rPr lang="en-CA" dirty="0"/>
              <a:t>”</a:t>
            </a:r>
          </a:p>
        </p:txBody>
      </p:sp>
    </p:spTree>
    <p:extLst>
      <p:ext uri="{BB962C8B-B14F-4D97-AF65-F5344CB8AC3E}">
        <p14:creationId xmlns:p14="http://schemas.microsoft.com/office/powerpoint/2010/main" val="4034106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8E6FDA7-0F22-44C7-8245-ED1021372889}"/>
              </a:ext>
            </a:extLst>
          </p:cNvPr>
          <p:cNvSpPr>
            <a:spLocks noGrp="1"/>
          </p:cNvSpPr>
          <p:nvPr>
            <p:ph type="title"/>
          </p:nvPr>
        </p:nvSpPr>
        <p:spPr/>
        <p:txBody>
          <a:bodyPr/>
          <a:lstStyle/>
          <a:p>
            <a:r>
              <a:rPr lang="cs-CZ" dirty="0" err="1"/>
              <a:t>Sources</a:t>
            </a:r>
            <a:endParaRPr lang="cs-CZ" dirty="0"/>
          </a:p>
        </p:txBody>
      </p:sp>
      <p:sp>
        <p:nvSpPr>
          <p:cNvPr id="5" name="Zástupný obsah 4">
            <a:extLst>
              <a:ext uri="{FF2B5EF4-FFF2-40B4-BE49-F238E27FC236}">
                <a16:creationId xmlns:a16="http://schemas.microsoft.com/office/drawing/2014/main" id="{8C02824B-5814-4686-ADF6-051DE601373E}"/>
              </a:ext>
            </a:extLst>
          </p:cNvPr>
          <p:cNvSpPr>
            <a:spLocks noGrp="1"/>
          </p:cNvSpPr>
          <p:nvPr>
            <p:ph idx="1"/>
          </p:nvPr>
        </p:nvSpPr>
        <p:spPr/>
        <p:txBody>
          <a:bodyPr>
            <a:normAutofit lnSpcReduction="10000"/>
          </a:bodyPr>
          <a:lstStyle/>
          <a:p>
            <a:r>
              <a:rPr lang="cs-CZ" dirty="0">
                <a:hlinkClick r:id="rId2"/>
              </a:rPr>
              <a:t>https://www.greatspatownsofeurope.eu/</a:t>
            </a:r>
            <a:endParaRPr lang="en-CA" dirty="0"/>
          </a:p>
          <a:p>
            <a:r>
              <a:rPr lang="cs-CZ" dirty="0">
                <a:hlinkClick r:id="rId3"/>
              </a:rPr>
              <a:t>https://whc.unesco.org/en/list/1613/</a:t>
            </a:r>
            <a:endParaRPr lang="en-CA" dirty="0"/>
          </a:p>
          <a:p>
            <a:endParaRPr lang="cs-CZ" dirty="0"/>
          </a:p>
          <a:p>
            <a:r>
              <a:rPr lang="en-US" i="1" dirty="0">
                <a:hlinkClick r:id="rId4"/>
              </a:rPr>
              <a:t>Leisure</a:t>
            </a:r>
            <a:r>
              <a:rPr lang="cs-CZ" i="1" dirty="0">
                <a:hlinkClick r:id="rId4"/>
              </a:rPr>
              <a:t>. T</a:t>
            </a:r>
            <a:r>
              <a:rPr lang="en-US" i="1" dirty="0">
                <a:hlinkClick r:id="rId4"/>
              </a:rPr>
              <a:t>he Basis of Culture</a:t>
            </a:r>
            <a:endParaRPr lang="cs-CZ" i="1" dirty="0"/>
          </a:p>
          <a:p>
            <a:pPr marL="0" indent="0">
              <a:buNone/>
            </a:pPr>
            <a:r>
              <a:rPr lang="en-CA" dirty="0">
                <a:hlinkClick r:id="rId4"/>
              </a:rPr>
              <a:t>https://books.google.cz/books?id=VKbcnmvM7N8C&amp;lpg=PA9&amp;pg=PP1#v=onepage&amp;q&amp;f=false</a:t>
            </a:r>
            <a:endParaRPr lang="cs-CZ" dirty="0"/>
          </a:p>
          <a:p>
            <a:pPr marL="0" indent="0">
              <a:buNone/>
            </a:pPr>
            <a:r>
              <a:rPr lang="en-CA" dirty="0">
                <a:hlinkClick r:id="rId5"/>
              </a:rPr>
              <a:t>https://www.academia.edu/4182734/leisure_the_basis_of_culture</a:t>
            </a:r>
            <a:endParaRPr lang="cs-CZ" dirty="0"/>
          </a:p>
          <a:p>
            <a:pPr marL="0" indent="0">
              <a:buNone/>
            </a:pPr>
            <a:endParaRPr lang="cs-CZ" dirty="0"/>
          </a:p>
          <a:p>
            <a:r>
              <a:rPr lang="cs-CZ" dirty="0">
                <a:hlinkClick r:id="rId6"/>
              </a:rPr>
              <a:t>https://www.citacepro.com/slozka/Za8sEwPT</a:t>
            </a:r>
            <a:endParaRPr lang="cs-CZ" dirty="0"/>
          </a:p>
          <a:p>
            <a:endParaRPr lang="cs-CZ" dirty="0"/>
          </a:p>
        </p:txBody>
      </p:sp>
    </p:spTree>
    <p:extLst>
      <p:ext uri="{BB962C8B-B14F-4D97-AF65-F5344CB8AC3E}">
        <p14:creationId xmlns:p14="http://schemas.microsoft.com/office/powerpoint/2010/main" val="2121282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C7D852-20B3-8E65-FF12-79A9D4FC9F6A}"/>
              </a:ext>
            </a:extLst>
          </p:cNvPr>
          <p:cNvSpPr>
            <a:spLocks noGrp="1"/>
          </p:cNvSpPr>
          <p:nvPr>
            <p:ph type="title"/>
          </p:nvPr>
        </p:nvSpPr>
        <p:spPr/>
        <p:txBody>
          <a:bodyPr/>
          <a:lstStyle/>
          <a:p>
            <a:r>
              <a:rPr lang="en-CA" dirty="0"/>
              <a:t>Bibliography</a:t>
            </a:r>
          </a:p>
        </p:txBody>
      </p:sp>
      <p:sp>
        <p:nvSpPr>
          <p:cNvPr id="3" name="Zástupný obsah 2">
            <a:extLst>
              <a:ext uri="{FF2B5EF4-FFF2-40B4-BE49-F238E27FC236}">
                <a16:creationId xmlns:a16="http://schemas.microsoft.com/office/drawing/2014/main" id="{76C16D3A-D272-6AF2-FB4E-9C79B370D248}"/>
              </a:ext>
            </a:extLst>
          </p:cNvPr>
          <p:cNvSpPr>
            <a:spLocks noGrp="1"/>
          </p:cNvSpPr>
          <p:nvPr>
            <p:ph idx="1"/>
          </p:nvPr>
        </p:nvSpPr>
        <p:spPr/>
        <p:txBody>
          <a:bodyPr>
            <a:normAutofit fontScale="70000" lnSpcReduction="20000"/>
          </a:bodyPr>
          <a:lstStyle/>
          <a:p>
            <a:r>
              <a:rPr lang="en-US" dirty="0"/>
              <a:t>Reid, Louis Arnaud. 1952. “Leisure the Basis of Culture.” </a:t>
            </a:r>
            <a:r>
              <a:rPr lang="en-US" i="1" dirty="0"/>
              <a:t>British Journal of Educational Studies</a:t>
            </a:r>
            <a:r>
              <a:rPr lang="en-US" dirty="0"/>
              <a:t> 1 (1): 85-88. </a:t>
            </a:r>
            <a:r>
              <a:rPr lang="en-US" dirty="0">
                <a:hlinkClick r:id="rId2"/>
              </a:rPr>
              <a:t>https://doi.org/10.2307/3119448</a:t>
            </a:r>
            <a:r>
              <a:rPr lang="en-US" dirty="0"/>
              <a:t>.</a:t>
            </a:r>
          </a:p>
          <a:p>
            <a:r>
              <a:rPr lang="en-US" dirty="0"/>
              <a:t>Hill, E. F. F. 1953. “Leisure the Basis of Culture.” </a:t>
            </a:r>
            <a:r>
              <a:rPr lang="en-US" i="1" dirty="0"/>
              <a:t>The Philosophical Quarterly</a:t>
            </a:r>
            <a:r>
              <a:rPr lang="en-US" dirty="0"/>
              <a:t> (1950-) 3 (11): 192-192. </a:t>
            </a:r>
            <a:r>
              <a:rPr lang="en-US" dirty="0">
                <a:hlinkClick r:id="rId3"/>
              </a:rPr>
              <a:t>https://doi.org/10.2307/2216896</a:t>
            </a:r>
            <a:r>
              <a:rPr lang="en-US" dirty="0"/>
              <a:t>.</a:t>
            </a:r>
          </a:p>
          <a:p>
            <a:r>
              <a:rPr lang="en-US" dirty="0" err="1"/>
              <a:t>Yolton</a:t>
            </a:r>
            <a:r>
              <a:rPr lang="en-US" dirty="0"/>
              <a:t>, John W. 1953. “Leisure the Basis of Culture.” </a:t>
            </a:r>
            <a:r>
              <a:rPr lang="en-US" i="1" dirty="0"/>
              <a:t>The Philosophical Review </a:t>
            </a:r>
            <a:r>
              <a:rPr lang="en-US" dirty="0"/>
              <a:t>62 (1): 151-153. </a:t>
            </a:r>
            <a:r>
              <a:rPr lang="en-US" dirty="0">
                <a:hlinkClick r:id="rId4"/>
              </a:rPr>
              <a:t>https://doi.org/10.2307/2182736</a:t>
            </a:r>
            <a:r>
              <a:rPr lang="en-US" dirty="0"/>
              <a:t>.</a:t>
            </a:r>
          </a:p>
          <a:p>
            <a:r>
              <a:rPr lang="en-US" dirty="0"/>
              <a:t>Review. Pieper, Josef. "Leisure, the Basis of Culture." </a:t>
            </a:r>
            <a:r>
              <a:rPr lang="en-US" i="1" dirty="0"/>
              <a:t>Books &amp; Culture</a:t>
            </a:r>
            <a:r>
              <a:rPr lang="en-US" dirty="0"/>
              <a:t>, January-February 2010, 39. Gale Literature Resource Center. (https://cuni.primo.exlibrisgroup.com/permalink/420CKIS_INST/1pop0hq/cdi_gale_lrcgauss_A218068790) </a:t>
            </a:r>
            <a:r>
              <a:rPr lang="en-US" dirty="0">
                <a:hlinkClick r:id="rId5"/>
              </a:rPr>
              <a:t>https://link-gale-com.ezproxy.is.cuni.cz/apps/doc/A218068790/GLS?u=karlova&amp;sid=bookmark-GLS&amp;xid=be676fae</a:t>
            </a:r>
            <a:r>
              <a:rPr lang="en-US" dirty="0"/>
              <a:t>.</a:t>
            </a:r>
          </a:p>
          <a:p>
            <a:r>
              <a:rPr lang="en-US" dirty="0"/>
              <a:t>Ildefonso, </a:t>
            </a:r>
            <a:r>
              <a:rPr lang="en-US" dirty="0" err="1"/>
              <a:t>Givanni</a:t>
            </a:r>
            <a:r>
              <a:rPr lang="en-US" dirty="0"/>
              <a:t> M. Review of Not a Laughing Matter: The Value of Leisure in Education, by Josef Pieper and Alexander Dru. </a:t>
            </a:r>
            <a:r>
              <a:rPr lang="en-US" i="1" dirty="0"/>
              <a:t>Curriculum Inquiry </a:t>
            </a:r>
            <a:r>
              <a:rPr lang="en-US" dirty="0"/>
              <a:t>41, no. 1 (2011): 48–56. </a:t>
            </a:r>
            <a:r>
              <a:rPr lang="en-US" dirty="0">
                <a:hlinkClick r:id="rId6"/>
              </a:rPr>
              <a:t>http://www.jstor.org/stable/41238065</a:t>
            </a:r>
            <a:r>
              <a:rPr lang="en-US" dirty="0"/>
              <a:t>.</a:t>
            </a:r>
          </a:p>
          <a:p>
            <a:r>
              <a:rPr lang="en-US" dirty="0"/>
              <a:t>Hartland-Swann, J. </a:t>
            </a:r>
            <a:r>
              <a:rPr lang="en-US" i="1" dirty="0"/>
              <a:t>Philosophy</a:t>
            </a:r>
            <a:r>
              <a:rPr lang="en-US" dirty="0"/>
              <a:t> 28, no. 105 (1953): 177–80. </a:t>
            </a:r>
            <a:r>
              <a:rPr lang="en-US" dirty="0">
                <a:hlinkClick r:id="rId7"/>
              </a:rPr>
              <a:t>http://www.jstor.org/stable/3747348</a:t>
            </a:r>
            <a:r>
              <a:rPr lang="en-US" dirty="0"/>
              <a:t>.</a:t>
            </a:r>
          </a:p>
          <a:p>
            <a:r>
              <a:rPr lang="en-US" dirty="0"/>
              <a:t>Hill, Roland. </a:t>
            </a:r>
            <a:r>
              <a:rPr lang="en-US" i="1" dirty="0"/>
              <a:t>Blackfriars</a:t>
            </a:r>
            <a:r>
              <a:rPr lang="en-US" dirty="0"/>
              <a:t> 33, no. 385 (1952): 187–88. </a:t>
            </a:r>
            <a:r>
              <a:rPr lang="en-US" dirty="0">
                <a:hlinkClick r:id="rId8"/>
              </a:rPr>
              <a:t>http://www.jstor.org/stable/43814132</a:t>
            </a:r>
            <a:r>
              <a:rPr lang="en-US" dirty="0"/>
              <a:t>.</a:t>
            </a:r>
          </a:p>
          <a:p>
            <a:endParaRPr lang="en-US" dirty="0"/>
          </a:p>
          <a:p>
            <a:endParaRPr lang="en-US" dirty="0"/>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274952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94537"/>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5358946"/>
          </a:xfrm>
        </p:spPr>
        <p:txBody>
          <a:bodyPr>
            <a:normAutofit fontScale="47500" lnSpcReduction="20000"/>
          </a:bodyPr>
          <a:lstStyle/>
          <a:p>
            <a:pPr marL="0" indent="0">
              <a:buNone/>
            </a:pPr>
            <a:r>
              <a:rPr lang="en-US" b="1" dirty="0"/>
              <a:t>Syllabus</a:t>
            </a:r>
            <a:r>
              <a:rPr lang="cs-CZ" dirty="0"/>
              <a:t>: </a:t>
            </a:r>
          </a:p>
          <a:p>
            <a:r>
              <a:rPr lang="en-US" dirty="0"/>
              <a:t>Examples of the oldest remains of material culture, their symbols and interpretations.</a:t>
            </a:r>
          </a:p>
          <a:p>
            <a:r>
              <a:rPr lang="en-US" dirty="0"/>
              <a:t>The seeking for personality and integrity in different cultures.</a:t>
            </a:r>
          </a:p>
          <a:p>
            <a:r>
              <a:rPr lang="en-US" dirty="0"/>
              <a:t>Critical periods in life, examples of ritualization and symbolic expressions.</a:t>
            </a:r>
          </a:p>
          <a:p>
            <a:r>
              <a:rPr lang="en-US" dirty="0"/>
              <a:t>Theatre as a manifestation of care of the soul.</a:t>
            </a:r>
          </a:p>
          <a:p>
            <a:r>
              <a:rPr lang="en-US" b="1" dirty="0"/>
              <a:t>Spa as an expression of care for a good and beautiful life.</a:t>
            </a:r>
          </a:p>
          <a:p>
            <a:pPr marL="0" indent="0">
              <a:buNone/>
            </a:pPr>
            <a:r>
              <a:rPr lang="en-US" dirty="0"/>
              <a:t>Learning resources - Moodle: https://dl1.cuni.cz/course/view.php?id=16377</a:t>
            </a:r>
          </a:p>
          <a:p>
            <a:pPr marL="0" indent="0">
              <a:buNone/>
            </a:pPr>
            <a:r>
              <a:rPr lang="en-US" dirty="0"/>
              <a:t>MS Teams: https://teams.microsoft.com/l/team/19%3aW70bEVcamrlLOG6V9FgovqmNVQo-Wf8uff3vIal8ZGw1%40thread.tacv2/conversations?groupId=2b9b36ce-8617-449e-b3dd-9cc70566e7ec&amp;tenantId=e09276da-f934-4086-bf08-8816a20414a2</a:t>
            </a:r>
          </a:p>
          <a:p>
            <a:pPr marL="0" indent="0">
              <a:buNone/>
            </a:pPr>
            <a:r>
              <a:rPr lang="en-US" b="1" dirty="0"/>
              <a:t>Schedule</a:t>
            </a:r>
            <a:r>
              <a:rPr lang="en-US" dirty="0"/>
              <a:t> for the winter semester 2024–2025:</a:t>
            </a:r>
          </a:p>
          <a:p>
            <a:r>
              <a:rPr lang="en-US" dirty="0"/>
              <a:t>October 22, 18-19:30</a:t>
            </a:r>
          </a:p>
          <a:p>
            <a:r>
              <a:rPr lang="en-US" dirty="0"/>
              <a:t>November 5, 18-19:30</a:t>
            </a:r>
          </a:p>
          <a:p>
            <a:r>
              <a:rPr lang="en-US" dirty="0"/>
              <a:t>November 19, 18-19:30</a:t>
            </a:r>
          </a:p>
          <a:p>
            <a:r>
              <a:rPr lang="en-US" dirty="0"/>
              <a:t>December 10, 18-19:30</a:t>
            </a:r>
          </a:p>
          <a:p>
            <a:r>
              <a:rPr lang="en-US" b="1" dirty="0"/>
              <a:t>January 7, 18-19:30</a:t>
            </a:r>
          </a:p>
          <a:p>
            <a:r>
              <a:rPr lang="en-US" dirty="0"/>
              <a:t>In these days and hours</a:t>
            </a:r>
            <a:r>
              <a:rPr lang="cs-CZ" dirty="0"/>
              <a:t> (</a:t>
            </a:r>
            <a:r>
              <a:rPr lang="cs-CZ" dirty="0" err="1"/>
              <a:t>at</a:t>
            </a:r>
            <a:r>
              <a:rPr lang="cs-CZ" dirty="0"/>
              <a:t> least 3 </a:t>
            </a:r>
            <a:r>
              <a:rPr lang="cs-CZ" dirty="0" err="1"/>
              <a:t>of</a:t>
            </a:r>
            <a:r>
              <a:rPr lang="cs-CZ" dirty="0"/>
              <a:t> </a:t>
            </a:r>
            <a:r>
              <a:rPr lang="cs-CZ" dirty="0" err="1"/>
              <a:t>them</a:t>
            </a:r>
            <a:r>
              <a:rPr lang="cs-CZ" dirty="0"/>
              <a:t>)</a:t>
            </a:r>
            <a:r>
              <a:rPr lang="en-US" dirty="0"/>
              <a:t>, connect to: </a:t>
            </a:r>
          </a:p>
          <a:p>
            <a:r>
              <a:rPr lang="en-US" dirty="0"/>
              <a:t>https://teams.microsoft.com/l/meetup-join/19%3aW70bEVcamrlLOG6V9FgovqmNVQo-Wf8uff3vIal8ZGw1%40thread.tacv2/1718882985968?context=%7b%22Tid%22%3a%22e09276da-f934-4086-bf08-8816a20414a2%22%2c%22Oid%22%3a%22da59b418-9bdf-4c0e-b401-2e81c8f22ed6%22%7d</a:t>
            </a:r>
          </a:p>
          <a:p>
            <a:r>
              <a:rPr lang="en-US" dirty="0"/>
              <a:t>Minimal requirements, prerequisites, conditions for selection and enrolment of students: Students can use the internet for MS Teams video meetings, have English as a spoken language - minimum level: B1 - "Can understand the main points of clear standard input on familiar matters regularly encountered in work, school, leisure, etc. Can deal with most situations likely to arise whilst travelling in an area where the language is spoken. Can produce simple connected text on topics which are familiar or of personal interest. Can describe experiences and events, dreams, hopes &amp; ambitions and briefly give reasons and explanations for opinions and plans."</a:t>
            </a:r>
          </a:p>
        </p:txBody>
      </p:sp>
    </p:spTree>
    <p:extLst>
      <p:ext uri="{BB962C8B-B14F-4D97-AF65-F5344CB8AC3E}">
        <p14:creationId xmlns:p14="http://schemas.microsoft.com/office/powerpoint/2010/main" val="270058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F31B9-B4BF-4D9C-89C5-0A38623968A1}"/>
              </a:ext>
            </a:extLst>
          </p:cNvPr>
          <p:cNvSpPr>
            <a:spLocks noGrp="1"/>
          </p:cNvSpPr>
          <p:nvPr>
            <p:ph type="title"/>
          </p:nvPr>
        </p:nvSpPr>
        <p:spPr/>
        <p:txBody>
          <a:bodyPr/>
          <a:lstStyle/>
          <a:p>
            <a:r>
              <a:rPr lang="cs-CZ" dirty="0"/>
              <a:t>R</a:t>
            </a:r>
            <a:r>
              <a:rPr lang="en-US" dirty="0" err="1"/>
              <a:t>easons</a:t>
            </a:r>
            <a:r>
              <a:rPr lang="en-US" dirty="0"/>
              <a:t> to visit a </a:t>
            </a:r>
            <a:r>
              <a:rPr lang="cs-CZ" dirty="0" err="1"/>
              <a:t>spa</a:t>
            </a:r>
            <a:endParaRPr lang="cs-CZ" dirty="0"/>
          </a:p>
        </p:txBody>
      </p:sp>
      <p:sp>
        <p:nvSpPr>
          <p:cNvPr id="4" name="Zástupný obsah 3">
            <a:extLst>
              <a:ext uri="{FF2B5EF4-FFF2-40B4-BE49-F238E27FC236}">
                <a16:creationId xmlns:a16="http://schemas.microsoft.com/office/drawing/2014/main" id="{DA280EEB-A581-4B03-9621-9BAEAF4445F5}"/>
              </a:ext>
            </a:extLst>
          </p:cNvPr>
          <p:cNvSpPr>
            <a:spLocks noGrp="1"/>
          </p:cNvSpPr>
          <p:nvPr>
            <p:ph idx="1"/>
          </p:nvPr>
        </p:nvSpPr>
        <p:spPr/>
        <p:txBody>
          <a:bodyPr/>
          <a:lstStyle/>
          <a:p>
            <a:pPr marL="0" indent="0">
              <a:buNone/>
            </a:pPr>
            <a:r>
              <a:rPr lang="cs-CZ" dirty="0"/>
              <a:t> </a:t>
            </a:r>
          </a:p>
        </p:txBody>
      </p:sp>
    </p:spTree>
    <p:extLst>
      <p:ext uri="{BB962C8B-B14F-4D97-AF65-F5344CB8AC3E}">
        <p14:creationId xmlns:p14="http://schemas.microsoft.com/office/powerpoint/2010/main" val="269427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68DD973-9DE4-4601-8428-D8936BF6C683}"/>
              </a:ext>
            </a:extLst>
          </p:cNvPr>
          <p:cNvPicPr>
            <a:picLocks noChangeAspect="1"/>
          </p:cNvPicPr>
          <p:nvPr/>
        </p:nvPicPr>
        <p:blipFill rotWithShape="1">
          <a:blip r:embed="rId3"/>
          <a:srcRect l="20823" t="21500" b="35000"/>
          <a:stretch/>
        </p:blipFill>
        <p:spPr>
          <a:xfrm>
            <a:off x="2833800" y="0"/>
            <a:ext cx="9358200" cy="6858000"/>
          </a:xfrm>
          <a:prstGeom prst="rect">
            <a:avLst/>
          </a:prstGeom>
        </p:spPr>
      </p:pic>
      <p:sp>
        <p:nvSpPr>
          <p:cNvPr id="5" name="TextovéPole 4">
            <a:extLst>
              <a:ext uri="{FF2B5EF4-FFF2-40B4-BE49-F238E27FC236}">
                <a16:creationId xmlns:a16="http://schemas.microsoft.com/office/drawing/2014/main" id="{156E348D-FA71-494C-BE89-A86091B5ACA4}"/>
              </a:ext>
            </a:extLst>
          </p:cNvPr>
          <p:cNvSpPr txBox="1"/>
          <p:nvPr/>
        </p:nvSpPr>
        <p:spPr>
          <a:xfrm>
            <a:off x="793692" y="3802886"/>
            <a:ext cx="4903470" cy="1200329"/>
          </a:xfrm>
          <a:prstGeom prst="rect">
            <a:avLst/>
          </a:prstGeom>
          <a:noFill/>
        </p:spPr>
        <p:txBody>
          <a:bodyPr wrap="square" rtlCol="0">
            <a:spAutoFit/>
          </a:bodyPr>
          <a:lstStyle/>
          <a:p>
            <a:r>
              <a:rPr lang="cs-CZ" dirty="0">
                <a:hlinkClick r:id="rId4"/>
              </a:rPr>
              <a:t>https://www.greatspatownsofeurope.eu/</a:t>
            </a:r>
            <a:endParaRPr lang="en-CA" dirty="0"/>
          </a:p>
          <a:p>
            <a:r>
              <a:rPr lang="cs-CZ" dirty="0">
                <a:hlinkClick r:id="rId5"/>
              </a:rPr>
              <a:t>https://whc.unesco.org/en/list/1613/</a:t>
            </a:r>
            <a:endParaRPr lang="en-CA" dirty="0"/>
          </a:p>
          <a:p>
            <a:endParaRPr lang="cs-CZ" dirty="0"/>
          </a:p>
          <a:p>
            <a:endParaRPr lang="cs-CZ" dirty="0"/>
          </a:p>
        </p:txBody>
      </p:sp>
      <p:sp>
        <p:nvSpPr>
          <p:cNvPr id="7" name="TextovéPole 6">
            <a:extLst>
              <a:ext uri="{FF2B5EF4-FFF2-40B4-BE49-F238E27FC236}">
                <a16:creationId xmlns:a16="http://schemas.microsoft.com/office/drawing/2014/main" id="{33D7A7E7-0C1C-44DA-8C05-ACE5D5E72884}"/>
              </a:ext>
            </a:extLst>
          </p:cNvPr>
          <p:cNvSpPr txBox="1"/>
          <p:nvPr/>
        </p:nvSpPr>
        <p:spPr>
          <a:xfrm>
            <a:off x="171450" y="411301"/>
            <a:ext cx="6320790" cy="369332"/>
          </a:xfrm>
          <a:prstGeom prst="rect">
            <a:avLst/>
          </a:prstGeom>
          <a:noFill/>
        </p:spPr>
        <p:txBody>
          <a:bodyPr wrap="square" rtlCol="0">
            <a:spAutoFit/>
          </a:bodyPr>
          <a:lstStyle/>
          <a:p>
            <a:pPr algn="ctr"/>
            <a:r>
              <a:rPr lang="en-CA" b="1" dirty="0">
                <a:solidFill>
                  <a:srgbClr val="7030A0"/>
                </a:solidFill>
              </a:rPr>
              <a:t> </a:t>
            </a:r>
            <a:endParaRPr lang="cs-CZ" b="1" dirty="0">
              <a:solidFill>
                <a:srgbClr val="7030A0"/>
              </a:solidFill>
            </a:endParaRPr>
          </a:p>
        </p:txBody>
      </p:sp>
    </p:spTree>
    <p:extLst>
      <p:ext uri="{BB962C8B-B14F-4D97-AF65-F5344CB8AC3E}">
        <p14:creationId xmlns:p14="http://schemas.microsoft.com/office/powerpoint/2010/main" val="81632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429DF5F-5A2A-44EE-AE64-A3BBB125794F}"/>
              </a:ext>
            </a:extLst>
          </p:cNvPr>
          <p:cNvSpPr txBox="1"/>
          <p:nvPr/>
        </p:nvSpPr>
        <p:spPr>
          <a:xfrm>
            <a:off x="133350" y="982176"/>
            <a:ext cx="12058650" cy="4893647"/>
          </a:xfrm>
          <a:prstGeom prst="rect">
            <a:avLst/>
          </a:prstGeom>
          <a:noFill/>
        </p:spPr>
        <p:txBody>
          <a:bodyPr wrap="square">
            <a:spAutoFit/>
          </a:bodyPr>
          <a:lstStyle/>
          <a:p>
            <a:r>
              <a:rPr lang="cs-CZ" sz="2400" b="1" i="0" dirty="0">
                <a:effectLst/>
                <a:latin typeface="Google Sans Text"/>
              </a:rPr>
              <a:t>Baden </a:t>
            </a:r>
            <a:r>
              <a:rPr lang="cs-CZ" sz="2400" b="1" i="0" dirty="0" err="1">
                <a:effectLst/>
                <a:latin typeface="Google Sans Text"/>
              </a:rPr>
              <a:t>bei</a:t>
            </a:r>
            <a:r>
              <a:rPr lang="cs-CZ" sz="2400" b="1" i="0" dirty="0">
                <a:effectLst/>
                <a:latin typeface="Google Sans Text"/>
              </a:rPr>
              <a:t> </a:t>
            </a:r>
            <a:r>
              <a:rPr lang="cs-CZ" sz="2400" b="1" i="0" dirty="0" err="1">
                <a:effectLst/>
                <a:latin typeface="Google Sans Text"/>
              </a:rPr>
              <a:t>Wien</a:t>
            </a:r>
            <a:r>
              <a:rPr lang="cs-CZ" sz="2400" b="0" i="0" dirty="0">
                <a:effectLst/>
                <a:latin typeface="Google Sans Text"/>
              </a:rPr>
              <a:t> (</a:t>
            </a:r>
            <a:r>
              <a:rPr lang="cs-CZ" sz="2400" b="0" i="0" dirty="0" err="1">
                <a:effectLst/>
                <a:latin typeface="Google Sans Text"/>
              </a:rPr>
              <a:t>Austria</a:t>
            </a:r>
            <a:r>
              <a:rPr lang="cs-CZ" sz="2400" b="0" i="0" dirty="0">
                <a:effectLst/>
                <a:latin typeface="Google Sans Text"/>
              </a:rPr>
              <a:t>):</a:t>
            </a:r>
            <a:r>
              <a:rPr lang="cs-CZ" sz="2400" b="1" i="0" dirty="0">
                <a:effectLst/>
                <a:latin typeface="Google Sans Text"/>
              </a:rPr>
              <a:t> </a:t>
            </a:r>
            <a:r>
              <a:rPr lang="cs-CZ" sz="2400" b="0" i="0" dirty="0">
                <a:effectLst/>
                <a:latin typeface="Google Sans Text"/>
                <a:hlinkClick r:id="rId2"/>
              </a:rPr>
              <a:t>www.baden.at</a:t>
            </a:r>
            <a:br>
              <a:rPr lang="cs-CZ" sz="2400" dirty="0"/>
            </a:br>
            <a:r>
              <a:rPr lang="cs-CZ" sz="2400" b="1" i="0" dirty="0">
                <a:effectLst/>
                <a:latin typeface="Google Sans Text"/>
              </a:rPr>
              <a:t>Spa </a:t>
            </a:r>
            <a:r>
              <a:rPr lang="cs-CZ" sz="2400" b="0" i="0" dirty="0">
                <a:effectLst/>
                <a:latin typeface="Google Sans Text"/>
              </a:rPr>
              <a:t>(</a:t>
            </a:r>
            <a:r>
              <a:rPr lang="cs-CZ" sz="2400" b="0" i="0" dirty="0" err="1">
                <a:effectLst/>
                <a:latin typeface="Google Sans Text"/>
              </a:rPr>
              <a:t>Belgium</a:t>
            </a:r>
            <a:r>
              <a:rPr lang="cs-CZ" sz="2400" b="0" i="0" dirty="0">
                <a:effectLst/>
                <a:latin typeface="Google Sans Text"/>
              </a:rPr>
              <a:t>): </a:t>
            </a:r>
            <a:r>
              <a:rPr lang="cs-CZ" sz="2400" b="0" i="0" dirty="0">
                <a:effectLst/>
                <a:latin typeface="Google Sans Text"/>
                <a:hlinkClick r:id="rId3"/>
              </a:rPr>
              <a:t>www.villedespa.be</a:t>
            </a:r>
            <a:br>
              <a:rPr lang="cs-CZ" sz="2400" dirty="0"/>
            </a:br>
            <a:r>
              <a:rPr lang="cs-CZ" sz="2400" b="1" i="0" dirty="0">
                <a:effectLst/>
                <a:latin typeface="Google Sans Text"/>
              </a:rPr>
              <a:t>Františkovy Lázně </a:t>
            </a:r>
            <a:r>
              <a:rPr lang="cs-CZ" sz="2400" b="0" i="0" dirty="0">
                <a:effectLst/>
                <a:latin typeface="Google Sans Text"/>
              </a:rPr>
              <a:t>(Czech Republic): </a:t>
            </a:r>
            <a:r>
              <a:rPr lang="cs-CZ" sz="2400" b="0" i="0" dirty="0">
                <a:effectLst/>
                <a:latin typeface="Google Sans Text"/>
                <a:hlinkClick r:id="rId4"/>
              </a:rPr>
              <a:t>www.frantiskovy-lazne.info/en</a:t>
            </a:r>
            <a:br>
              <a:rPr lang="cs-CZ" sz="2400" dirty="0"/>
            </a:br>
            <a:r>
              <a:rPr lang="cs-CZ" sz="2400" b="1" i="0" dirty="0">
                <a:effectLst/>
                <a:latin typeface="Google Sans Text"/>
              </a:rPr>
              <a:t>Karlovy Vary </a:t>
            </a:r>
            <a:r>
              <a:rPr lang="cs-CZ" sz="2400" b="0" i="0" dirty="0">
                <a:effectLst/>
                <a:latin typeface="Google Sans Text"/>
              </a:rPr>
              <a:t>(Czech Republic): </a:t>
            </a:r>
            <a:r>
              <a:rPr lang="cs-CZ" sz="2400" b="0" i="0" dirty="0">
                <a:effectLst/>
                <a:latin typeface="Google Sans Text"/>
                <a:hlinkClick r:id="rId5"/>
              </a:rPr>
              <a:t>www.karlovyvary.cz/en</a:t>
            </a:r>
            <a:br>
              <a:rPr lang="cs-CZ" sz="2400" dirty="0"/>
            </a:br>
            <a:r>
              <a:rPr lang="cs-CZ" sz="2400" b="1" i="0" dirty="0">
                <a:effectLst/>
                <a:latin typeface="Google Sans Text"/>
              </a:rPr>
              <a:t>Mariánské Lázně </a:t>
            </a:r>
            <a:r>
              <a:rPr lang="cs-CZ" sz="2400" b="0" i="0" dirty="0">
                <a:effectLst/>
                <a:latin typeface="Google Sans Text"/>
              </a:rPr>
              <a:t>(Czech Republic): </a:t>
            </a:r>
            <a:r>
              <a:rPr lang="cs-CZ" sz="2400" b="0" i="0" dirty="0">
                <a:effectLst/>
                <a:latin typeface="Google Sans Text"/>
                <a:hlinkClick r:id="rId6"/>
              </a:rPr>
              <a:t>www.marianskelazne.cz/en</a:t>
            </a:r>
            <a:br>
              <a:rPr lang="cs-CZ" sz="2400" dirty="0"/>
            </a:br>
            <a:r>
              <a:rPr lang="cs-CZ" sz="2400" b="1" i="0" dirty="0">
                <a:effectLst/>
                <a:latin typeface="Google Sans Text"/>
              </a:rPr>
              <a:t>Vichy </a:t>
            </a:r>
            <a:r>
              <a:rPr lang="cs-CZ" sz="2400" b="0" i="0" dirty="0">
                <a:effectLst/>
                <a:latin typeface="Google Sans Text"/>
              </a:rPr>
              <a:t>(France): </a:t>
            </a:r>
            <a:r>
              <a:rPr lang="cs-CZ" sz="2400" b="0" i="0" dirty="0">
                <a:effectLst/>
                <a:latin typeface="Google Sans Text"/>
                <a:hlinkClick r:id="rId7"/>
              </a:rPr>
              <a:t>www.vichy-patrimoine-mondial.com</a:t>
            </a:r>
            <a:br>
              <a:rPr lang="cs-CZ" sz="2400" dirty="0"/>
            </a:br>
            <a:r>
              <a:rPr lang="cs-CZ" sz="2400" b="1" i="0" dirty="0" err="1">
                <a:effectLst/>
                <a:latin typeface="Google Sans Text"/>
              </a:rPr>
              <a:t>Bad</a:t>
            </a:r>
            <a:r>
              <a:rPr lang="cs-CZ" sz="2400" b="1" i="0" dirty="0">
                <a:effectLst/>
                <a:latin typeface="Google Sans Text"/>
              </a:rPr>
              <a:t> Ems </a:t>
            </a:r>
            <a:r>
              <a:rPr lang="cs-CZ" sz="2400" b="0" i="0" dirty="0">
                <a:effectLst/>
                <a:latin typeface="Google Sans Text"/>
              </a:rPr>
              <a:t>(Germany): </a:t>
            </a:r>
            <a:r>
              <a:rPr lang="cs-CZ" sz="2400" b="0" i="0" dirty="0">
                <a:effectLst/>
                <a:latin typeface="Google Sans Text"/>
                <a:hlinkClick r:id="rId8"/>
              </a:rPr>
              <a:t>www.vgben.de</a:t>
            </a:r>
            <a:br>
              <a:rPr lang="cs-CZ" sz="2400" dirty="0"/>
            </a:br>
            <a:r>
              <a:rPr lang="cs-CZ" sz="2400" b="1" i="0" dirty="0">
                <a:effectLst/>
                <a:latin typeface="Google Sans Text"/>
              </a:rPr>
              <a:t>Baden-Baden </a:t>
            </a:r>
            <a:r>
              <a:rPr lang="cs-CZ" sz="2400" b="0" i="0" dirty="0">
                <a:effectLst/>
                <a:latin typeface="Google Sans Text"/>
              </a:rPr>
              <a:t>(Germany):</a:t>
            </a:r>
            <a:r>
              <a:rPr lang="cs-CZ" sz="2400" b="1" i="0" dirty="0">
                <a:effectLst/>
                <a:latin typeface="Google Sans Text"/>
              </a:rPr>
              <a:t> </a:t>
            </a:r>
            <a:r>
              <a:rPr lang="cs-CZ" sz="2400" b="0" i="0" dirty="0">
                <a:effectLst/>
                <a:latin typeface="Google Sans Text"/>
                <a:hlinkClick r:id="rId9"/>
              </a:rPr>
              <a:t>www.baden-baden.de</a:t>
            </a:r>
            <a:br>
              <a:rPr lang="cs-CZ" sz="2400" dirty="0"/>
            </a:br>
            <a:r>
              <a:rPr lang="cs-CZ" sz="2400" b="1" i="0" dirty="0" err="1">
                <a:effectLst/>
                <a:latin typeface="Google Sans Text"/>
              </a:rPr>
              <a:t>Bad</a:t>
            </a:r>
            <a:r>
              <a:rPr lang="cs-CZ" sz="2400" b="1" i="0" dirty="0">
                <a:effectLst/>
                <a:latin typeface="Google Sans Text"/>
              </a:rPr>
              <a:t> </a:t>
            </a:r>
            <a:r>
              <a:rPr lang="cs-CZ" sz="2400" b="1" i="0" dirty="0" err="1">
                <a:effectLst/>
                <a:latin typeface="Google Sans Text"/>
              </a:rPr>
              <a:t>Kissingen</a:t>
            </a:r>
            <a:r>
              <a:rPr lang="cs-CZ" sz="2400" b="1" i="0" dirty="0">
                <a:effectLst/>
                <a:latin typeface="Google Sans Text"/>
              </a:rPr>
              <a:t> </a:t>
            </a:r>
            <a:r>
              <a:rPr lang="cs-CZ" sz="2400" b="0" i="0" dirty="0">
                <a:effectLst/>
                <a:latin typeface="Google Sans Text"/>
              </a:rPr>
              <a:t>(Germany): </a:t>
            </a:r>
            <a:r>
              <a:rPr lang="cs-CZ" sz="2400" b="0" i="0" dirty="0">
                <a:effectLst/>
                <a:latin typeface="Google Sans Text"/>
                <a:hlinkClick r:id="rId10"/>
              </a:rPr>
              <a:t>www.badkissingen.de</a:t>
            </a:r>
            <a:br>
              <a:rPr lang="cs-CZ" sz="2400" dirty="0"/>
            </a:br>
            <a:r>
              <a:rPr lang="cs-CZ" sz="2400" b="1" i="0" dirty="0" err="1">
                <a:effectLst/>
                <a:latin typeface="Google Sans Text"/>
              </a:rPr>
              <a:t>Montecatini</a:t>
            </a:r>
            <a:r>
              <a:rPr lang="cs-CZ" sz="2400" b="1" i="0" dirty="0">
                <a:effectLst/>
                <a:latin typeface="Google Sans Text"/>
              </a:rPr>
              <a:t> Terme </a:t>
            </a:r>
            <a:r>
              <a:rPr lang="cs-CZ" sz="2400" b="0" i="0" dirty="0">
                <a:effectLst/>
                <a:latin typeface="Google Sans Text"/>
              </a:rPr>
              <a:t>(Italy): </a:t>
            </a:r>
            <a:r>
              <a:rPr lang="cs-CZ" sz="2400" b="0" i="0" dirty="0">
                <a:effectLst/>
                <a:latin typeface="Google Sans Text"/>
                <a:hlinkClick r:id="rId11"/>
              </a:rPr>
              <a:t>www.comune.montecatini-terme.pt.it</a:t>
            </a:r>
            <a:br>
              <a:rPr lang="cs-CZ" sz="2400" dirty="0"/>
            </a:br>
            <a:r>
              <a:rPr lang="cs-CZ" sz="2400" b="1" i="0" dirty="0">
                <a:effectLst/>
                <a:latin typeface="Google Sans Text"/>
              </a:rPr>
              <a:t>City </a:t>
            </a:r>
            <a:r>
              <a:rPr lang="cs-CZ" sz="2400" b="1" i="0" dirty="0" err="1">
                <a:effectLst/>
                <a:latin typeface="Google Sans Text"/>
              </a:rPr>
              <a:t>of</a:t>
            </a:r>
            <a:r>
              <a:rPr lang="cs-CZ" sz="2400" b="1" i="0" dirty="0">
                <a:effectLst/>
                <a:latin typeface="Google Sans Text"/>
              </a:rPr>
              <a:t> </a:t>
            </a:r>
            <a:r>
              <a:rPr lang="cs-CZ" sz="2400" b="1" i="0" dirty="0" err="1">
                <a:effectLst/>
                <a:latin typeface="Google Sans Text"/>
              </a:rPr>
              <a:t>Bath</a:t>
            </a:r>
            <a:r>
              <a:rPr lang="cs-CZ" sz="2400" b="1" i="0" dirty="0">
                <a:effectLst/>
                <a:latin typeface="Google Sans Text"/>
              </a:rPr>
              <a:t> </a:t>
            </a:r>
            <a:r>
              <a:rPr lang="cs-CZ" sz="2400" b="0" i="0" dirty="0">
                <a:effectLst/>
                <a:latin typeface="Google Sans Text"/>
              </a:rPr>
              <a:t>(United </a:t>
            </a:r>
            <a:r>
              <a:rPr lang="cs-CZ" sz="2400" b="0" i="0" dirty="0" err="1">
                <a:effectLst/>
                <a:latin typeface="Google Sans Text"/>
              </a:rPr>
              <a:t>Kingdom</a:t>
            </a:r>
            <a:r>
              <a:rPr lang="cs-CZ" sz="2400" b="0" i="0" dirty="0">
                <a:effectLst/>
                <a:latin typeface="Google Sans Text"/>
              </a:rPr>
              <a:t>): </a:t>
            </a:r>
            <a:r>
              <a:rPr lang="cs-CZ" sz="2400" b="0" i="0" dirty="0">
                <a:effectLst/>
                <a:latin typeface="Google Sans Text"/>
                <a:hlinkClick r:id="rId12"/>
              </a:rPr>
              <a:t>www.bathworldheritage.org.uk</a:t>
            </a:r>
            <a:br>
              <a:rPr lang="cs-CZ" sz="2400" dirty="0"/>
            </a:br>
            <a:br>
              <a:rPr lang="cs-CZ" sz="2400" dirty="0"/>
            </a:br>
            <a:r>
              <a:rPr lang="cs-CZ" sz="2400" b="0" i="0" dirty="0">
                <a:effectLst/>
                <a:latin typeface="Google Sans Text"/>
              </a:rPr>
              <a:t>More on </a:t>
            </a:r>
            <a:r>
              <a:rPr lang="cs-CZ" sz="2400" b="0" i="0" dirty="0" err="1">
                <a:effectLst/>
                <a:latin typeface="Google Sans Text"/>
              </a:rPr>
              <a:t>The</a:t>
            </a:r>
            <a:r>
              <a:rPr lang="cs-CZ" sz="2400" b="0" i="0" dirty="0">
                <a:effectLst/>
                <a:latin typeface="Google Sans Text"/>
              </a:rPr>
              <a:t> Great Spa </a:t>
            </a:r>
            <a:r>
              <a:rPr lang="cs-CZ" sz="2400" b="0" i="0" dirty="0" err="1">
                <a:effectLst/>
                <a:latin typeface="Google Sans Text"/>
              </a:rPr>
              <a:t>Towns</a:t>
            </a:r>
            <a:r>
              <a:rPr lang="cs-CZ" sz="2400" b="0" i="0" dirty="0">
                <a:effectLst/>
                <a:latin typeface="Google Sans Text"/>
              </a:rPr>
              <a:t> </a:t>
            </a:r>
            <a:r>
              <a:rPr lang="cs-CZ" sz="2400" b="0" i="0" dirty="0" err="1">
                <a:effectLst/>
                <a:latin typeface="Google Sans Text"/>
              </a:rPr>
              <a:t>of</a:t>
            </a:r>
            <a:r>
              <a:rPr lang="cs-CZ" sz="2400" b="0" i="0" dirty="0">
                <a:effectLst/>
                <a:latin typeface="Google Sans Text"/>
              </a:rPr>
              <a:t> </a:t>
            </a:r>
            <a:r>
              <a:rPr lang="cs-CZ" sz="2400" b="0" i="0" dirty="0" err="1">
                <a:effectLst/>
                <a:latin typeface="Google Sans Text"/>
              </a:rPr>
              <a:t>Europe</a:t>
            </a:r>
            <a:r>
              <a:rPr lang="cs-CZ" sz="2400" b="0" i="0" dirty="0">
                <a:effectLst/>
                <a:latin typeface="Google Sans Text"/>
              </a:rPr>
              <a:t> and </a:t>
            </a:r>
            <a:r>
              <a:rPr lang="cs-CZ" sz="2400" b="0" i="0" dirty="0" err="1">
                <a:effectLst/>
                <a:latin typeface="Google Sans Text"/>
              </a:rPr>
              <a:t>World</a:t>
            </a:r>
            <a:r>
              <a:rPr lang="cs-CZ" sz="2400" b="0" i="0" dirty="0">
                <a:effectLst/>
                <a:latin typeface="Google Sans Text"/>
              </a:rPr>
              <a:t> </a:t>
            </a:r>
            <a:r>
              <a:rPr lang="cs-CZ" sz="2400" b="0" i="0" dirty="0" err="1">
                <a:effectLst/>
                <a:latin typeface="Google Sans Text"/>
              </a:rPr>
              <a:t>Heritage</a:t>
            </a:r>
            <a:r>
              <a:rPr lang="cs-CZ" sz="2400" b="0" i="0" dirty="0">
                <a:effectLst/>
                <a:latin typeface="Google Sans Text"/>
              </a:rPr>
              <a:t>: </a:t>
            </a:r>
            <a:r>
              <a:rPr lang="cs-CZ" sz="2400" b="0" i="0" dirty="0">
                <a:effectLst/>
                <a:latin typeface="Google Sans Text"/>
                <a:hlinkClick r:id="rId13"/>
              </a:rPr>
              <a:t>whc.unesco.org/en/list/1613</a:t>
            </a:r>
            <a:endParaRPr lang="cs-CZ" sz="2400" dirty="0"/>
          </a:p>
        </p:txBody>
      </p:sp>
    </p:spTree>
    <p:extLst>
      <p:ext uri="{BB962C8B-B14F-4D97-AF65-F5344CB8AC3E}">
        <p14:creationId xmlns:p14="http://schemas.microsoft.com/office/powerpoint/2010/main" val="229773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68DD973-9DE4-4601-8428-D8936BF6C683}"/>
              </a:ext>
            </a:extLst>
          </p:cNvPr>
          <p:cNvPicPr>
            <a:picLocks noChangeAspect="1"/>
          </p:cNvPicPr>
          <p:nvPr/>
        </p:nvPicPr>
        <p:blipFill rotWithShape="1">
          <a:blip r:embed="rId3"/>
          <a:srcRect l="37180" t="21500" r="-1" b="35000"/>
          <a:stretch/>
        </p:blipFill>
        <p:spPr>
          <a:xfrm>
            <a:off x="5447657" y="0"/>
            <a:ext cx="6744343" cy="6229350"/>
          </a:xfrm>
          <a:prstGeom prst="rect">
            <a:avLst/>
          </a:prstGeom>
        </p:spPr>
      </p:pic>
      <p:sp>
        <p:nvSpPr>
          <p:cNvPr id="5" name="TextovéPole 4">
            <a:extLst>
              <a:ext uri="{FF2B5EF4-FFF2-40B4-BE49-F238E27FC236}">
                <a16:creationId xmlns:a16="http://schemas.microsoft.com/office/drawing/2014/main" id="{156E348D-FA71-494C-BE89-A86091B5ACA4}"/>
              </a:ext>
            </a:extLst>
          </p:cNvPr>
          <p:cNvSpPr txBox="1"/>
          <p:nvPr/>
        </p:nvSpPr>
        <p:spPr>
          <a:xfrm>
            <a:off x="279342" y="88136"/>
            <a:ext cx="4903470" cy="646331"/>
          </a:xfrm>
          <a:prstGeom prst="rect">
            <a:avLst/>
          </a:prstGeom>
          <a:noFill/>
        </p:spPr>
        <p:txBody>
          <a:bodyPr wrap="square" rtlCol="0">
            <a:spAutoFit/>
          </a:bodyPr>
          <a:lstStyle/>
          <a:p>
            <a:r>
              <a:rPr lang="cs-CZ" dirty="0">
                <a:hlinkClick r:id="rId4"/>
              </a:rPr>
              <a:t>https://www.greatspatownsofeurope.eu/</a:t>
            </a:r>
            <a:endParaRPr lang="cs-CZ" dirty="0"/>
          </a:p>
          <a:p>
            <a:endParaRPr lang="cs-CZ" dirty="0"/>
          </a:p>
        </p:txBody>
      </p:sp>
      <p:sp>
        <p:nvSpPr>
          <p:cNvPr id="7" name="TextovéPole 6">
            <a:extLst>
              <a:ext uri="{FF2B5EF4-FFF2-40B4-BE49-F238E27FC236}">
                <a16:creationId xmlns:a16="http://schemas.microsoft.com/office/drawing/2014/main" id="{33D7A7E7-0C1C-44DA-8C05-ACE5D5E72884}"/>
              </a:ext>
            </a:extLst>
          </p:cNvPr>
          <p:cNvSpPr txBox="1"/>
          <p:nvPr/>
        </p:nvSpPr>
        <p:spPr>
          <a:xfrm>
            <a:off x="171450" y="411300"/>
            <a:ext cx="5246370" cy="6446699"/>
          </a:xfrm>
          <a:prstGeom prst="rect">
            <a:avLst/>
          </a:prstGeom>
          <a:noFill/>
        </p:spPr>
        <p:txBody>
          <a:bodyPr wrap="square" rtlCol="0">
            <a:spAutoFit/>
          </a:bodyPr>
          <a:lstStyle/>
          <a:p>
            <a:pPr algn="ctr"/>
            <a:r>
              <a:rPr lang="en-US" sz="2000" b="1" dirty="0">
                <a:solidFill>
                  <a:srgbClr val="7030A0"/>
                </a:solidFill>
              </a:rPr>
              <a:t>The Great Spa Towns of Europe</a:t>
            </a:r>
          </a:p>
          <a:p>
            <a:r>
              <a:rPr lang="en-CA" b="1" dirty="0">
                <a:solidFill>
                  <a:srgbClr val="7030A0"/>
                </a:solidFill>
              </a:rPr>
              <a:t>“</a:t>
            </a:r>
            <a:r>
              <a:rPr lang="en-US" b="1" dirty="0">
                <a:solidFill>
                  <a:srgbClr val="7030A0"/>
                </a:solidFill>
              </a:rPr>
              <a:t>This transnational serial property comprises eleven spa towns, located in seven European countries …. All of these towns developed around natural mineral water springs. They bear witness to the international European spa culture that developed from the early 18th century to the 1930s, leading to the emergence of grand international resorts that impacted urban typology around ensembles of spa buildings such as baths, </a:t>
            </a:r>
            <a:r>
              <a:rPr lang="en-US" b="1" dirty="0" err="1">
                <a:solidFill>
                  <a:srgbClr val="7030A0"/>
                </a:solidFill>
              </a:rPr>
              <a:t>kurhaus</a:t>
            </a:r>
            <a:r>
              <a:rPr lang="en-US" b="1" dirty="0">
                <a:solidFill>
                  <a:srgbClr val="7030A0"/>
                </a:solidFill>
              </a:rPr>
              <a:t> and </a:t>
            </a:r>
            <a:r>
              <a:rPr lang="en-US" b="1" dirty="0" err="1">
                <a:solidFill>
                  <a:srgbClr val="7030A0"/>
                </a:solidFill>
              </a:rPr>
              <a:t>kursaal</a:t>
            </a:r>
            <a:r>
              <a:rPr lang="en-US" b="1" dirty="0">
                <a:solidFill>
                  <a:srgbClr val="7030A0"/>
                </a:solidFill>
              </a:rPr>
              <a:t> (buildings and rooms dedicated to therapy), pump rooms, drinking halls, colonnades and galleries designed to harness the natural mineral water resources and to allow their practical use for bathing and drinking. Related facilities include gardens, assembly rooms, casinos, theatres, hotels and villas, as well as spa-specific support infrastructure. These ensembles are all integrated into an overall urban context that includes a carefully managed recreational and therapeutic environment in a picturesque landscape. Together, these sites embody the significant interchange of human values and developments in medicine, science and balneology.</a:t>
            </a:r>
            <a:r>
              <a:rPr lang="en-CA" b="1" dirty="0">
                <a:solidFill>
                  <a:srgbClr val="7030A0"/>
                </a:solidFill>
              </a:rPr>
              <a:t>”</a:t>
            </a:r>
            <a:endParaRPr lang="cs-CZ" b="1" dirty="0">
              <a:solidFill>
                <a:srgbClr val="7030A0"/>
              </a:solidFill>
            </a:endParaRPr>
          </a:p>
        </p:txBody>
      </p:sp>
    </p:spTree>
    <p:extLst>
      <p:ext uri="{BB962C8B-B14F-4D97-AF65-F5344CB8AC3E}">
        <p14:creationId xmlns:p14="http://schemas.microsoft.com/office/powerpoint/2010/main" val="67499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81003B6-C1C7-498B-9313-CA77B6C870D8}"/>
              </a:ext>
            </a:extLst>
          </p:cNvPr>
          <p:cNvPicPr>
            <a:picLocks noChangeAspect="1"/>
          </p:cNvPicPr>
          <p:nvPr/>
        </p:nvPicPr>
        <p:blipFill rotWithShape="1">
          <a:blip r:embed="rId2"/>
          <a:srcRect l="3637" t="4833" r="4628" b="2948"/>
          <a:stretch/>
        </p:blipFill>
        <p:spPr>
          <a:xfrm>
            <a:off x="2800351" y="0"/>
            <a:ext cx="6800849" cy="6800849"/>
          </a:xfrm>
          <a:prstGeom prst="rect">
            <a:avLst/>
          </a:prstGeom>
        </p:spPr>
      </p:pic>
    </p:spTree>
    <p:extLst>
      <p:ext uri="{BB962C8B-B14F-4D97-AF65-F5344CB8AC3E}">
        <p14:creationId xmlns:p14="http://schemas.microsoft.com/office/powerpoint/2010/main" val="108062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81003B6-C1C7-498B-9313-CA77B6C870D8}"/>
              </a:ext>
            </a:extLst>
          </p:cNvPr>
          <p:cNvPicPr>
            <a:picLocks noChangeAspect="1"/>
          </p:cNvPicPr>
          <p:nvPr/>
        </p:nvPicPr>
        <p:blipFill rotWithShape="1">
          <a:blip r:embed="rId2"/>
          <a:srcRect l="3637" t="4833" r="4628" b="2948"/>
          <a:stretch/>
        </p:blipFill>
        <p:spPr>
          <a:xfrm>
            <a:off x="7825740" y="0"/>
            <a:ext cx="4366260" cy="4366260"/>
          </a:xfrm>
          <a:prstGeom prst="rect">
            <a:avLst/>
          </a:prstGeom>
        </p:spPr>
      </p:pic>
      <p:sp>
        <p:nvSpPr>
          <p:cNvPr id="3" name="TextovéPole 2">
            <a:extLst>
              <a:ext uri="{FF2B5EF4-FFF2-40B4-BE49-F238E27FC236}">
                <a16:creationId xmlns:a16="http://schemas.microsoft.com/office/drawing/2014/main" id="{85F82568-31CF-4B28-945E-721173A6DF2D}"/>
              </a:ext>
            </a:extLst>
          </p:cNvPr>
          <p:cNvSpPr txBox="1"/>
          <p:nvPr/>
        </p:nvSpPr>
        <p:spPr>
          <a:xfrm>
            <a:off x="377190" y="342900"/>
            <a:ext cx="7132320" cy="3139321"/>
          </a:xfrm>
          <a:prstGeom prst="rect">
            <a:avLst/>
          </a:prstGeom>
          <a:noFill/>
        </p:spPr>
        <p:txBody>
          <a:bodyPr wrap="square" rtlCol="0">
            <a:spAutoFit/>
          </a:bodyPr>
          <a:lstStyle/>
          <a:p>
            <a:r>
              <a:rPr lang="en-CA" dirty="0"/>
              <a:t>“</a:t>
            </a:r>
            <a:r>
              <a:rPr lang="en-US" dirty="0"/>
              <a:t>‘Taking the cure’, either externally (by bathing) or internally (by drinking, and inhaling) involved a highly structured and timed daily regime and a combination of medical aspects and leisure, including entertainment and social activities (e.g. gambling, theatre, music, dancing) as well as taking physical exercise within an outdoor therapeutic spa landscape.</a:t>
            </a:r>
          </a:p>
          <a:p>
            <a:endParaRPr lang="en-US" dirty="0"/>
          </a:p>
          <a:p>
            <a:r>
              <a:rPr lang="en-US" dirty="0"/>
              <a:t>These parameters directly influenced the spatial layout of spa towns and the form and function of spa buildings or ‘spa architecture’. Urban parks and promenades allowed people taking the cure “to see and be seen” by others.</a:t>
            </a:r>
            <a:r>
              <a:rPr lang="en-CA" dirty="0"/>
              <a:t>” </a:t>
            </a:r>
            <a:r>
              <a:rPr lang="en-CA" dirty="0">
                <a:hlinkClick r:id="rId3"/>
              </a:rPr>
              <a:t>https://whc.unesco.org/en/list/1613/</a:t>
            </a:r>
            <a:endParaRPr lang="en-CA" dirty="0"/>
          </a:p>
          <a:p>
            <a:endParaRPr lang="cs-CZ" dirty="0"/>
          </a:p>
        </p:txBody>
      </p:sp>
      <p:pic>
        <p:nvPicPr>
          <p:cNvPr id="4" name="Obrázek 3">
            <a:extLst>
              <a:ext uri="{FF2B5EF4-FFF2-40B4-BE49-F238E27FC236}">
                <a16:creationId xmlns:a16="http://schemas.microsoft.com/office/drawing/2014/main" id="{7786766C-C0AB-4E3F-A7F9-C5910135510D}"/>
              </a:ext>
            </a:extLst>
          </p:cNvPr>
          <p:cNvPicPr>
            <a:picLocks noChangeAspect="1"/>
          </p:cNvPicPr>
          <p:nvPr/>
        </p:nvPicPr>
        <p:blipFill rotWithShape="1">
          <a:blip r:embed="rId4"/>
          <a:srcRect l="40811" t="44500" b="-1"/>
          <a:stretch/>
        </p:blipFill>
        <p:spPr>
          <a:xfrm>
            <a:off x="4782587" y="3051810"/>
            <a:ext cx="3043153" cy="3806190"/>
          </a:xfrm>
          <a:prstGeom prst="rect">
            <a:avLst/>
          </a:prstGeom>
        </p:spPr>
      </p:pic>
      <p:pic>
        <p:nvPicPr>
          <p:cNvPr id="5" name="Obrázek 4">
            <a:extLst>
              <a:ext uri="{FF2B5EF4-FFF2-40B4-BE49-F238E27FC236}">
                <a16:creationId xmlns:a16="http://schemas.microsoft.com/office/drawing/2014/main" id="{50B9EDC4-4F3E-4FD8-A368-EA633712F633}"/>
              </a:ext>
            </a:extLst>
          </p:cNvPr>
          <p:cNvPicPr>
            <a:picLocks noChangeAspect="1"/>
          </p:cNvPicPr>
          <p:nvPr/>
        </p:nvPicPr>
        <p:blipFill rotWithShape="1">
          <a:blip r:embed="rId5"/>
          <a:srcRect l="31697" t="54224" r="40959" b="19484"/>
          <a:stretch/>
        </p:blipFill>
        <p:spPr>
          <a:xfrm>
            <a:off x="0" y="3182445"/>
            <a:ext cx="2045970" cy="2623995"/>
          </a:xfrm>
          <a:prstGeom prst="rect">
            <a:avLst/>
          </a:prstGeom>
        </p:spPr>
      </p:pic>
      <p:pic>
        <p:nvPicPr>
          <p:cNvPr id="6" name="Obrázek 5">
            <a:extLst>
              <a:ext uri="{FF2B5EF4-FFF2-40B4-BE49-F238E27FC236}">
                <a16:creationId xmlns:a16="http://schemas.microsoft.com/office/drawing/2014/main" id="{888FFB8E-DBBE-493E-9E42-F787AA23F3B6}"/>
              </a:ext>
            </a:extLst>
          </p:cNvPr>
          <p:cNvPicPr>
            <a:picLocks noChangeAspect="1"/>
          </p:cNvPicPr>
          <p:nvPr/>
        </p:nvPicPr>
        <p:blipFill rotWithShape="1">
          <a:blip r:embed="rId6"/>
          <a:srcRect l="24454" t="50776" r="43088" b="9724"/>
          <a:stretch/>
        </p:blipFill>
        <p:spPr>
          <a:xfrm>
            <a:off x="2269068" y="3139986"/>
            <a:ext cx="2290421" cy="3718014"/>
          </a:xfrm>
          <a:prstGeom prst="rect">
            <a:avLst/>
          </a:prstGeom>
        </p:spPr>
      </p:pic>
    </p:spTree>
    <p:extLst>
      <p:ext uri="{BB962C8B-B14F-4D97-AF65-F5344CB8AC3E}">
        <p14:creationId xmlns:p14="http://schemas.microsoft.com/office/powerpoint/2010/main" val="42478178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3093</TotalTime>
  <Words>3145</Words>
  <Application>Microsoft Office PowerPoint</Application>
  <PresentationFormat>Širokoúhlá obrazovka</PresentationFormat>
  <Paragraphs>131</Paragraphs>
  <Slides>28</Slides>
  <Notes>3</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28</vt:i4>
      </vt:variant>
    </vt:vector>
  </HeadingPairs>
  <TitlesOfParts>
    <vt:vector size="33" baseType="lpstr">
      <vt:lpstr>Arial</vt:lpstr>
      <vt:lpstr>Calibri</vt:lpstr>
      <vt:lpstr>Calibri Light</vt:lpstr>
      <vt:lpstr>Google Sans Text</vt:lpstr>
      <vt:lpstr>Motiv Office</vt:lpstr>
      <vt:lpstr>Care of the Soul: In Antiquity and Today 5 Spa as an expression of care for a good and beautiful life</vt:lpstr>
      <vt:lpstr>Basic information</vt:lpstr>
      <vt:lpstr>Basic information</vt:lpstr>
      <vt:lpstr>Reasons to visit a spa</vt:lpstr>
      <vt:lpstr>Prezentace aplikace PowerPoint</vt:lpstr>
      <vt:lpstr>Prezentace aplikace PowerPoint</vt:lpstr>
      <vt:lpstr>Prezentace aplikace PowerPoint</vt:lpstr>
      <vt:lpstr>Prezentace aplikace PowerPoint</vt:lpstr>
      <vt:lpstr>Prezentace aplikace PowerPoint</vt:lpstr>
      <vt:lpstr>Origin of ancient spa tradition</vt:lpstr>
      <vt:lpstr>Prezentace aplikace PowerPoint</vt:lpstr>
      <vt:lpstr>Origin of ancient spa tradition</vt:lpstr>
      <vt:lpstr>Prezentace aplikace PowerPoint</vt:lpstr>
      <vt:lpstr>Prezentace aplikace PowerPoint</vt:lpstr>
      <vt:lpstr>Prezentace aplikace PowerPoint</vt:lpstr>
      <vt:lpstr>Prezentace aplikace PowerPoint</vt:lpstr>
      <vt:lpstr>From spa tradition</vt:lpstr>
      <vt:lpstr> </vt:lpstr>
      <vt:lpstr>World Water Day: 22nd March</vt:lpstr>
      <vt:lpstr>Critical periods in life</vt:lpstr>
      <vt:lpstr>Musse und Kult (by Josef Pieper)</vt:lpstr>
      <vt:lpstr>Leisure</vt:lpstr>
      <vt:lpstr>Leisure</vt:lpstr>
      <vt:lpstr>Leisure</vt:lpstr>
      <vt:lpstr>Seeing what is simply as being</vt:lpstr>
      <vt:lpstr>Ratio and intellectus Active and passive/receptive thought</vt:lpstr>
      <vt:lpstr>Sources</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of the Soul: In Antiquity and Today 3 Critical periods in life, examples of ritualization and symbolic expressions</dc:title>
  <dc:creator>ZS</dc:creator>
  <cp:lastModifiedBy>doc. PhDr. Zuzana Svobodová, Ph.D.</cp:lastModifiedBy>
  <cp:revision>74</cp:revision>
  <dcterms:created xsi:type="dcterms:W3CDTF">2024-11-15T18:43:36Z</dcterms:created>
  <dcterms:modified xsi:type="dcterms:W3CDTF">2025-01-07T18:25:23Z</dcterms:modified>
</cp:coreProperties>
</file>