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59" r:id="rId6"/>
    <p:sldId id="257" r:id="rId7"/>
    <p:sldId id="258" r:id="rId8"/>
    <p:sldId id="269" r:id="rId9"/>
    <p:sldId id="271" r:id="rId10"/>
    <p:sldId id="270" r:id="rId11"/>
    <p:sldId id="265" r:id="rId12"/>
    <p:sldId id="261" r:id="rId13"/>
    <p:sldId id="273" r:id="rId14"/>
    <p:sldId id="274" r:id="rId15"/>
    <p:sldId id="275" r:id="rId16"/>
    <p:sldId id="262" r:id="rId17"/>
    <p:sldId id="264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659697-7EB2-4615-978B-7CEE808ECBA8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2EBD4EC-C82B-471A-A7B7-8907770575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Cenová strategie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Strategický management a marketing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Efekty cenových změn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54957807"/>
              </p:ext>
            </p:extLst>
          </p:nvPr>
        </p:nvGraphicFramePr>
        <p:xfrm>
          <a:off x="301625" y="1527175"/>
          <a:ext cx="8504238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Substituční efekt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Čím vyšší cena tím více kupují substitut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Veblenův</a:t>
                      </a:r>
                      <a:r>
                        <a:rPr lang="cs-CZ" baseline="0" dirty="0" smtClean="0"/>
                        <a:t> efekt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Čím vyšší cena tím pozitivnější efekt na luxusní zboží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Guttenbergův</a:t>
                      </a:r>
                      <a:r>
                        <a:rPr lang="cs-CZ" dirty="0" smtClean="0"/>
                        <a:t> efekt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Malé snížení ceny = žádná reakce; velké snížení ceny = hektická reakce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Spekulační efekt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Kupující nemusí reagovat na změny současně se změnou ceny,</a:t>
                      </a:r>
                      <a:r>
                        <a:rPr lang="cs-CZ" baseline="0" dirty="0" smtClean="0"/>
                        <a:t> ale až v budoucnosti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Atraktivní efekt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Porovnání</a:t>
                      </a:r>
                      <a:r>
                        <a:rPr lang="cs-CZ" baseline="0" dirty="0" smtClean="0"/>
                        <a:t> změny ceny k předchozí nebo k cenám a změnám cen ostatních produktů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3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-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Druhové</a:t>
            </a:r>
          </a:p>
          <a:p>
            <a:r>
              <a:rPr lang="cs-CZ" dirty="0" smtClean="0"/>
              <a:t>Funkční (dle funkcí ve firmě)</a:t>
            </a:r>
          </a:p>
          <a:p>
            <a:r>
              <a:rPr lang="cs-CZ" dirty="0" smtClean="0"/>
              <a:t>Podle vztahu k objemu výroby/prodeje</a:t>
            </a:r>
          </a:p>
          <a:p>
            <a:r>
              <a:rPr lang="cs-CZ" dirty="0" smtClean="0"/>
              <a:t>Podle vztahu k produktu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TC</a:t>
            </a:r>
          </a:p>
          <a:p>
            <a:r>
              <a:rPr lang="cs-CZ" dirty="0" smtClean="0"/>
              <a:t>VC</a:t>
            </a:r>
          </a:p>
          <a:p>
            <a:r>
              <a:rPr lang="cs-CZ" dirty="0" smtClean="0"/>
              <a:t>FC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1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Zvolení </a:t>
            </a:r>
            <a:r>
              <a:rPr lang="cs-CZ" dirty="0" err="1" smtClean="0"/>
              <a:t>pricingové</a:t>
            </a:r>
            <a:r>
              <a:rPr lang="cs-CZ" dirty="0" smtClean="0"/>
              <a:t>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Existuje minimálně šest metod na stanovení ceny: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Nákladově orientovaná cena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Přirážka k nákladům</a:t>
            </a:r>
          </a:p>
          <a:p>
            <a:pPr marL="788670" lvl="1" indent="-514350">
              <a:buFont typeface="+mj-lt"/>
              <a:buAutoNum type="arabicPeriod"/>
            </a:pPr>
            <a:r>
              <a:rPr lang="cs-CZ" dirty="0" smtClean="0"/>
              <a:t>Požadovaná návratnost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Vnímaná hodnota (skládá se z několika prvků)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Hodnota výrobku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Cena stanovená dle konkurence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Aukce (anglická - =</a:t>
            </a:r>
            <a:r>
              <a:rPr lang="en-US" dirty="0" smtClean="0"/>
              <a:t>&gt;</a:t>
            </a:r>
            <a:r>
              <a:rPr lang="cs-CZ" dirty="0" smtClean="0"/>
              <a:t> 1 prodávající a x kupujících; holandská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en-US" dirty="0" smtClean="0"/>
              <a:t> &lt;=</a:t>
            </a:r>
            <a:r>
              <a:rPr lang="cs-CZ" dirty="0" smtClean="0"/>
              <a:t> </a:t>
            </a:r>
            <a:r>
              <a:rPr lang="cs-CZ" dirty="0"/>
              <a:t>1 prodávající a x kupujících nebo </a:t>
            </a:r>
            <a:r>
              <a:rPr lang="cs-CZ" dirty="0" smtClean="0"/>
              <a:t>naopak</a:t>
            </a:r>
            <a:r>
              <a:rPr lang="cs-CZ" dirty="0"/>
              <a:t>;</a:t>
            </a:r>
            <a:r>
              <a:rPr lang="cs-CZ" dirty="0" smtClean="0"/>
              <a:t> obálková)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– jednoduchý kalkulační vzorec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</a:t>
            </a:r>
            <a:r>
              <a:rPr lang="cs-CZ" dirty="0" smtClean="0"/>
              <a:t>římý materiál</a:t>
            </a:r>
          </a:p>
          <a:p>
            <a:pPr marL="0" indent="0">
              <a:buNone/>
            </a:pPr>
            <a:r>
              <a:rPr lang="en-US" dirty="0"/>
              <a:t>+</a:t>
            </a:r>
            <a:r>
              <a:rPr lang="cs-CZ" dirty="0" smtClean="0"/>
              <a:t>Přímé mzdy</a:t>
            </a:r>
          </a:p>
          <a:p>
            <a:pPr marL="0" indent="0">
              <a:buNone/>
            </a:pPr>
            <a:r>
              <a:rPr lang="en-US" dirty="0" smtClean="0"/>
              <a:t>+</a:t>
            </a:r>
            <a:r>
              <a:rPr lang="cs-CZ" dirty="0" smtClean="0"/>
              <a:t>Ostatní přímé náklady</a:t>
            </a:r>
          </a:p>
          <a:p>
            <a:pPr marL="0" indent="0">
              <a:buNone/>
            </a:pPr>
            <a:r>
              <a:rPr lang="en-US" dirty="0" smtClean="0"/>
              <a:t>+</a:t>
            </a:r>
            <a:r>
              <a:rPr lang="cs-CZ" dirty="0" smtClean="0"/>
              <a:t>(Výrobní) </a:t>
            </a:r>
            <a:r>
              <a:rPr lang="cs-CZ" dirty="0"/>
              <a:t>provozní režie (např. odpisy strojů, </a:t>
            </a:r>
            <a:r>
              <a:rPr lang="cs-CZ" dirty="0" smtClean="0"/>
              <a:t>energie)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+</a:t>
            </a:r>
            <a:r>
              <a:rPr lang="cs-CZ" dirty="0" smtClean="0"/>
              <a:t>Správní režie (</a:t>
            </a:r>
            <a:r>
              <a:rPr lang="pl-PL" dirty="0" smtClean="0"/>
              <a:t>např</a:t>
            </a:r>
            <a:r>
              <a:rPr lang="pl-PL" dirty="0"/>
              <a:t>. řízení podniku jako </a:t>
            </a:r>
            <a:r>
              <a:rPr lang="pl-PL" dirty="0" smtClean="0"/>
              <a:t>celku)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+</a:t>
            </a:r>
            <a:r>
              <a:rPr lang="cs-CZ" dirty="0"/>
              <a:t>Odbytová režie (např. skladování, propagace, expedice)</a:t>
            </a:r>
            <a:endParaRPr lang="cs-CZ" dirty="0" smtClean="0"/>
          </a:p>
          <a:p>
            <a:pPr marL="0" indent="0">
              <a:buNone/>
            </a:pPr>
            <a:r>
              <a:rPr lang="en-US" u="sng" dirty="0" smtClean="0"/>
              <a:t>+</a:t>
            </a:r>
            <a:r>
              <a:rPr lang="cs-CZ" u="sng" dirty="0" smtClean="0"/>
              <a:t>Zisk (ztráta)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cs-CZ" b="1" dirty="0" smtClean="0">
                <a:solidFill>
                  <a:srgbClr val="FF0000"/>
                </a:solidFill>
              </a:rPr>
              <a:t>Cena výkonu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+</a:t>
            </a:r>
            <a:r>
              <a:rPr lang="cs-CZ" dirty="0" smtClean="0"/>
              <a:t>DPH a jiné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8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Cenové strategie rovnající se stanoveným </a:t>
            </a:r>
            <a:r>
              <a:rPr lang="cs-CZ" dirty="0" err="1" smtClean="0"/>
              <a:t>pricingovým</a:t>
            </a:r>
            <a:r>
              <a:rPr lang="cs-CZ" dirty="0" smtClean="0"/>
              <a:t> cílům firmy</a:t>
            </a:r>
          </a:p>
          <a:p>
            <a:endParaRPr lang="cs-CZ" dirty="0" smtClean="0"/>
          </a:p>
          <a:p>
            <a:r>
              <a:rPr lang="cs-CZ" dirty="0" smtClean="0"/>
              <a:t>U nových produktů:</a:t>
            </a:r>
          </a:p>
          <a:p>
            <a:pPr lvl="1"/>
            <a:r>
              <a:rPr lang="cs-CZ" dirty="0" smtClean="0"/>
              <a:t>Sbírání smetany (</a:t>
            </a:r>
            <a:r>
              <a:rPr lang="cs-CZ" dirty="0" err="1" smtClean="0"/>
              <a:t>skimming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Průnik (penetrace)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969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cenové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Strategie vysokých cen</a:t>
            </a:r>
          </a:p>
          <a:p>
            <a:pPr lvl="2"/>
            <a:r>
              <a:rPr lang="cs-CZ" dirty="0" smtClean="0"/>
              <a:t>Jedinečný produkt</a:t>
            </a:r>
          </a:p>
          <a:p>
            <a:pPr lvl="2"/>
            <a:r>
              <a:rPr lang="cs-CZ" dirty="0" smtClean="0"/>
              <a:t>Obtížná výroba</a:t>
            </a:r>
          </a:p>
          <a:p>
            <a:pPr lvl="2"/>
            <a:r>
              <a:rPr lang="cs-CZ" dirty="0" smtClean="0"/>
              <a:t>Příliš malý trh pro vstup nové konkurence</a:t>
            </a:r>
          </a:p>
          <a:p>
            <a:pPr lvl="2"/>
            <a:r>
              <a:rPr lang="cs-CZ" dirty="0" smtClean="0"/>
              <a:t>Vysoká cena neodrazuje zákazníky</a:t>
            </a:r>
          </a:p>
          <a:p>
            <a:pPr lvl="2"/>
            <a:r>
              <a:rPr lang="cs-CZ" dirty="0" smtClean="0"/>
              <a:t>Nutná vysoká kvalifikace zákazníka</a:t>
            </a:r>
          </a:p>
          <a:p>
            <a:r>
              <a:rPr lang="cs-CZ" dirty="0" smtClean="0"/>
              <a:t>Strategie nízkých cen (opačný princip jak u vysokých)</a:t>
            </a:r>
          </a:p>
          <a:p>
            <a:r>
              <a:rPr lang="cs-CZ" dirty="0" smtClean="0"/>
              <a:t>Strategie velkých a opakovatelných nákupů</a:t>
            </a:r>
          </a:p>
          <a:p>
            <a:pPr lvl="2"/>
            <a:r>
              <a:rPr lang="cs-CZ" dirty="0" smtClean="0"/>
              <a:t>Slevy, prémie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2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Úpravy cen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Geografický </a:t>
            </a:r>
            <a:r>
              <a:rPr lang="cs-CZ" dirty="0" err="1" smtClean="0"/>
              <a:t>pricing</a:t>
            </a:r>
            <a:r>
              <a:rPr lang="cs-CZ" dirty="0" smtClean="0"/>
              <a:t> (diskriminace </a:t>
            </a:r>
            <a:r>
              <a:rPr lang="cs-CZ" dirty="0" err="1" smtClean="0"/>
              <a:t>III.stupně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Slevy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Akční ceny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Diferencované ceny = podle podmínek směny nebo podle vlastností cílového produktu. Např. různá cena zeleniny na trhu ráno a odpoledne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diskriminace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Cenová </a:t>
            </a:r>
            <a:r>
              <a:rPr lang="cs-CZ" dirty="0"/>
              <a:t>diskriminace I. stupně je taková, kdy prodávající stanoví každému jednotlivému spotřebiteli maximální cenu, kterou je ochoten zaplatit za každou jednotlivou jednotku statku, tj. připraví ho o celý přebytek spotřebitele. </a:t>
            </a:r>
            <a:endParaRPr lang="cs-CZ" dirty="0" smtClean="0"/>
          </a:p>
          <a:p>
            <a:r>
              <a:rPr lang="cs-CZ" dirty="0" smtClean="0"/>
              <a:t>Cenová </a:t>
            </a:r>
            <a:r>
              <a:rPr lang="cs-CZ" dirty="0"/>
              <a:t>diskriminace II. stupně spočívá ve stanovení různých cen za různá kumulovaná množství daného statku (diskriminace v závislosti na prodaném množství). </a:t>
            </a:r>
            <a:r>
              <a:rPr lang="cs-CZ" dirty="0" smtClean="0"/>
              <a:t>Statky </a:t>
            </a:r>
            <a:r>
              <a:rPr lang="cs-CZ" dirty="0"/>
              <a:t>jsou prodávány po blocích s postupně se snižující </a:t>
            </a:r>
            <a:r>
              <a:rPr lang="cs-CZ" dirty="0" smtClean="0"/>
              <a:t>cenou.</a:t>
            </a:r>
          </a:p>
          <a:p>
            <a:r>
              <a:rPr lang="cs-CZ" dirty="0" smtClean="0"/>
              <a:t>Cenová </a:t>
            </a:r>
            <a:r>
              <a:rPr lang="cs-CZ" dirty="0"/>
              <a:t>diskriminace III. stupně spočívá v rozdělení spotřebitelů do několika skupin dle jejich poptávkové křivky a stanovení ceny pro každou skupinu samostatně.</a:t>
            </a:r>
          </a:p>
        </p:txBody>
      </p:sp>
    </p:spTree>
    <p:extLst>
      <p:ext uri="{BB962C8B-B14F-4D97-AF65-F5344CB8AC3E}">
        <p14:creationId xmlns:p14="http://schemas.microsoft.com/office/powerpoint/2010/main" val="236895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Velkoobchod nakupuje od výrobce zboží, které dále dodává do maloobchodu. Spotřebitelská cena na pultě je 310 000 Kč (neuvažujte DPH).</a:t>
            </a:r>
          </a:p>
          <a:p>
            <a:r>
              <a:rPr lang="cs-CZ" dirty="0" smtClean="0"/>
              <a:t>Maloobchodní rozpětí je 30% ze spotřebitelské ceny</a:t>
            </a:r>
          </a:p>
          <a:p>
            <a:r>
              <a:rPr lang="cs-CZ" dirty="0" smtClean="0"/>
              <a:t>Marže velkoobchodu je 12 % z ceny, kterou účtuje maloobchodu.</a:t>
            </a:r>
          </a:p>
          <a:p>
            <a:r>
              <a:rPr lang="cs-CZ" dirty="0" smtClean="0"/>
              <a:t>Výrobce poskytuje velkoobchodu slevy za roční prodej vypočítané na základě nákupní ceny velkoobchodu. Struktura:</a:t>
            </a:r>
          </a:p>
          <a:p>
            <a:pPr lvl="1"/>
            <a:r>
              <a:rPr lang="cs-CZ" dirty="0" smtClean="0"/>
              <a:t>1% na prvních 1000 000 Kč tržeb</a:t>
            </a:r>
          </a:p>
          <a:p>
            <a:pPr lvl="1"/>
            <a:r>
              <a:rPr lang="cs-CZ" dirty="0" smtClean="0"/>
              <a:t>2% na tržby mezi 100 001 Kč a 200 000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61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Cena je uchovatel a nositel hodnoty</a:t>
            </a:r>
          </a:p>
          <a:p>
            <a:r>
              <a:rPr lang="cs-CZ" dirty="0" smtClean="0"/>
              <a:t>Jako jediná z 4P produkuje zisk bez dalších nákladů/výdajů</a:t>
            </a:r>
          </a:p>
          <a:p>
            <a:r>
              <a:rPr lang="cs-CZ" dirty="0" smtClean="0"/>
              <a:t>Používá se k ovlivnění zákazníka</a:t>
            </a:r>
          </a:p>
          <a:p>
            <a:r>
              <a:rPr lang="cs-CZ" dirty="0" smtClean="0"/>
              <a:t>Má funkci: alokační</a:t>
            </a:r>
            <a:r>
              <a:rPr lang="cs-CZ" smtClean="0"/>
              <a:t>, informační</a:t>
            </a:r>
            <a:r>
              <a:rPr lang="cs-CZ" dirty="0" smtClean="0"/>
              <a:t>, evidenční</a:t>
            </a:r>
            <a:r>
              <a:rPr lang="cs-CZ" smtClean="0"/>
              <a:t>, kriteriální, aj.</a:t>
            </a:r>
            <a:endParaRPr lang="cs-CZ" dirty="0" smtClean="0"/>
          </a:p>
          <a:p>
            <a:r>
              <a:rPr lang="cs-CZ" dirty="0" smtClean="0"/>
              <a:t>Cenová politika podniku zahrnuje všechna rozhodnutí, které se promítají do stanovené ceny produktu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34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Konkurence (přímá, nepřímá, cenová, necenová)</a:t>
            </a:r>
          </a:p>
          <a:p>
            <a:r>
              <a:rPr lang="cs-CZ" dirty="0" smtClean="0"/>
              <a:t>Zákazníci</a:t>
            </a:r>
          </a:p>
          <a:p>
            <a:r>
              <a:rPr lang="cs-CZ" dirty="0" smtClean="0"/>
              <a:t>Charakter trhu (dokonalá konkurence, oligopol, monopol, monopolistická konkurence)</a:t>
            </a:r>
          </a:p>
          <a:p>
            <a:r>
              <a:rPr lang="cs-CZ" dirty="0" smtClean="0"/>
              <a:t>Charakter poptávky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40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34400" cy="758952"/>
          </a:xfrm>
        </p:spPr>
        <p:txBody>
          <a:bodyPr/>
          <a:lstStyle/>
          <a:p>
            <a:r>
              <a:rPr lang="cs-CZ" dirty="0" smtClean="0"/>
              <a:t>Interní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firmy</a:t>
            </a:r>
          </a:p>
          <a:p>
            <a:r>
              <a:rPr lang="cs-CZ" dirty="0" smtClean="0"/>
              <a:t>Marketingový mix</a:t>
            </a:r>
          </a:p>
          <a:p>
            <a:r>
              <a:rPr lang="cs-CZ" dirty="0" smtClean="0"/>
              <a:t>Organizace cenové politiky</a:t>
            </a:r>
          </a:p>
          <a:p>
            <a:r>
              <a:rPr lang="cs-CZ" dirty="0" smtClean="0"/>
              <a:t>Diferenciace nákladů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1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se tvoří cena v šesti krocích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Stanovení cílů </a:t>
            </a:r>
            <a:r>
              <a:rPr lang="cs-CZ" dirty="0" err="1" smtClean="0"/>
              <a:t>pricingu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Určení poptávky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Odhad nákladů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nákladů, cen a nabídek konkurence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Zvolení </a:t>
            </a:r>
            <a:r>
              <a:rPr lang="cs-CZ" dirty="0" err="1" smtClean="0"/>
              <a:t>pricingové</a:t>
            </a:r>
            <a:r>
              <a:rPr lang="cs-CZ" dirty="0" smtClean="0"/>
              <a:t> metody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Rozhodnutí o konečné ceně a výběr cenové strategie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cílů </a:t>
            </a:r>
            <a:r>
              <a:rPr lang="cs-CZ" dirty="0" err="1" smtClean="0"/>
              <a:t>pricingu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Kam se chce firma svou nabídkou </a:t>
            </a:r>
            <a:r>
              <a:rPr lang="cs-CZ" dirty="0" err="1" smtClean="0"/>
              <a:t>positiovat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jasnější cíle = snadnější stanovení ceny</a:t>
            </a:r>
          </a:p>
          <a:p>
            <a:r>
              <a:rPr lang="cs-CZ" dirty="0" smtClean="0"/>
              <a:t>5 hl. cílů:</a:t>
            </a:r>
          </a:p>
          <a:p>
            <a:pPr lvl="2"/>
            <a:r>
              <a:rPr lang="cs-CZ" dirty="0" smtClean="0"/>
              <a:t>Přežití</a:t>
            </a:r>
          </a:p>
          <a:p>
            <a:pPr lvl="2"/>
            <a:r>
              <a:rPr lang="cs-CZ" dirty="0" smtClean="0"/>
              <a:t>Maximalizace současného zisku</a:t>
            </a:r>
          </a:p>
          <a:p>
            <a:pPr lvl="2"/>
            <a:r>
              <a:rPr lang="cs-CZ" dirty="0" smtClean="0"/>
              <a:t>Maximalizace tržního podílu</a:t>
            </a:r>
          </a:p>
          <a:p>
            <a:pPr lvl="2"/>
            <a:r>
              <a:rPr lang="cs-CZ" dirty="0" smtClean="0"/>
              <a:t>Maximální sbírání smetany</a:t>
            </a:r>
          </a:p>
          <a:p>
            <a:pPr lvl="2"/>
            <a:r>
              <a:rPr lang="cs-CZ" dirty="0" smtClean="0"/>
              <a:t>Vedoucí postavení v oblasti kvality výrobku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Určení poptávky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Obecné pravidlo: čím větší cena, tím nižší poptávka</a:t>
            </a:r>
          </a:p>
          <a:p>
            <a:r>
              <a:rPr lang="cs-CZ" dirty="0" smtClean="0"/>
              <a:t>Citlivost na cenu: </a:t>
            </a:r>
          </a:p>
          <a:p>
            <a:pPr lvl="1"/>
            <a:r>
              <a:rPr lang="cs-CZ" dirty="0" smtClean="0"/>
              <a:t>Méně citliví zákazníci jsou na cenu levných </a:t>
            </a:r>
            <a:r>
              <a:rPr lang="cs-CZ" dirty="0"/>
              <a:t>p</a:t>
            </a:r>
            <a:r>
              <a:rPr lang="cs-CZ" dirty="0" smtClean="0"/>
              <a:t>oložek a těch co kupují zřídka</a:t>
            </a:r>
          </a:p>
          <a:p>
            <a:r>
              <a:rPr lang="cs-CZ" dirty="0" smtClean="0"/>
              <a:t>Odhad poptávky (dotazníky, cenové experimenty, statistická analýza)</a:t>
            </a:r>
          </a:p>
          <a:p>
            <a:r>
              <a:rPr lang="cs-CZ" dirty="0" smtClean="0"/>
              <a:t>Elasticita a její vliv na cenu a chování zákazníka?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Elasticita a její vliv </a:t>
            </a:r>
            <a:r>
              <a:rPr lang="cs-CZ" dirty="0" smtClean="0"/>
              <a:t>na </a:t>
            </a:r>
            <a:r>
              <a:rPr lang="cs-CZ" dirty="0"/>
              <a:t>chování zákazníka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Cenová elasticita</a:t>
            </a:r>
          </a:p>
          <a:p>
            <a:r>
              <a:rPr lang="cs-CZ" dirty="0" smtClean="0"/>
              <a:t>Důchodová elasticita</a:t>
            </a:r>
          </a:p>
          <a:p>
            <a:r>
              <a:rPr lang="cs-CZ" dirty="0" smtClean="0"/>
              <a:t>Křížová elasticita</a:t>
            </a:r>
          </a:p>
          <a:p>
            <a:endParaRPr lang="cs-CZ" dirty="0"/>
          </a:p>
          <a:p>
            <a:pPr lvl="1"/>
            <a:r>
              <a:rPr lang="cs-CZ" dirty="0" smtClean="0"/>
              <a:t>ES = procesní změna nabízeného množství výrobku/procesní 		     změna 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8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elasticita poptávky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27175"/>
            <a:ext cx="7704856" cy="5134626"/>
          </a:xfrm>
        </p:spPr>
      </p:pic>
    </p:spTree>
    <p:extLst>
      <p:ext uri="{BB962C8B-B14F-4D97-AF65-F5344CB8AC3E}">
        <p14:creationId xmlns:p14="http://schemas.microsoft.com/office/powerpoint/2010/main" val="19368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308</TotalTime>
  <Words>729</Words>
  <Application>Microsoft Office PowerPoint</Application>
  <PresentationFormat>Předvádění na obrazovce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Georgia</vt:lpstr>
      <vt:lpstr>Wingdings</vt:lpstr>
      <vt:lpstr>Wingdings 2</vt:lpstr>
      <vt:lpstr>Administrativní</vt:lpstr>
      <vt:lpstr>Strategický management a marketing</vt:lpstr>
      <vt:lpstr>Cena</vt:lpstr>
      <vt:lpstr>Externí faktory</vt:lpstr>
      <vt:lpstr>Interní faktory</vt:lpstr>
      <vt:lpstr>Jak se tvoří cena v šesti krocích</vt:lpstr>
      <vt:lpstr>Stanovení cílů pricingu</vt:lpstr>
      <vt:lpstr>Určení poptávky</vt:lpstr>
      <vt:lpstr>Elasticita a její vliv na chování zákazníka?</vt:lpstr>
      <vt:lpstr>Cenová elasticita poptávky</vt:lpstr>
      <vt:lpstr>Efekty cenových změn</vt:lpstr>
      <vt:lpstr>Náklady - členění</vt:lpstr>
      <vt:lpstr>Zvolení pricingové metody</vt:lpstr>
      <vt:lpstr>Náklady – jednoduchý kalkulační vzorec</vt:lpstr>
      <vt:lpstr>Cenové strategie</vt:lpstr>
      <vt:lpstr>Další cenové strategie</vt:lpstr>
      <vt:lpstr>Úpravy cen</vt:lpstr>
      <vt:lpstr>Cenová diskriminace</vt:lpstr>
      <vt:lpstr>Příklad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Petka</dc:creator>
  <cp:lastModifiedBy>Hewlett-Packard Company</cp:lastModifiedBy>
  <cp:revision>24</cp:revision>
  <dcterms:created xsi:type="dcterms:W3CDTF">2015-03-04T18:11:09Z</dcterms:created>
  <dcterms:modified xsi:type="dcterms:W3CDTF">2020-03-23T15:19:50Z</dcterms:modified>
</cp:coreProperties>
</file>