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63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29"/>
    <p:restoredTop sz="95064"/>
  </p:normalViewPr>
  <p:slideViewPr>
    <p:cSldViewPr snapToGrid="0" snapToObjects="1">
      <p:cViewPr varScale="1">
        <p:scale>
          <a:sx n="96" d="100"/>
          <a:sy n="96" d="100"/>
        </p:scale>
        <p:origin x="42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.cuni.cz/fakulta/zivotni-prostredi/seminare/prezentace-hostu/mendeley-vic-nez-jen-citacni-manazer-zdarma" TargetMode="External"/><Relationship Id="rId2" Type="http://schemas.openxmlformats.org/officeDocument/2006/relationships/hyperlink" Target="http://web2.mendelu.cz/cp_944_navody/Navody/m/Mendeley-navod_2016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otero.org/support/cs/quick_start_guide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.cuni.cz/fakulta/zivotni-prostredi/seminare/prezentace-hostu/mendeley-vic-nez-jen-citacni-manazer-zdarma" TargetMode="External"/><Relationship Id="rId2" Type="http://schemas.openxmlformats.org/officeDocument/2006/relationships/hyperlink" Target="http://web2.mendelu.cz/cp_944_navody/Navody/m/Mendeley-navod_2016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5AE15-79CF-484D-908D-6FFF396F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0719" y="2027582"/>
            <a:ext cx="8117924" cy="2613992"/>
          </a:xfrm>
        </p:spPr>
        <p:txBody>
          <a:bodyPr/>
          <a:lstStyle/>
          <a:p>
            <a:r>
              <a:rPr lang="cs-CZ" sz="6000" b="1" dirty="0"/>
              <a:t>Použití referenčního manažera literatury pro závěrečné práce</a:t>
            </a:r>
          </a:p>
        </p:txBody>
      </p:sp>
    </p:spTree>
    <p:extLst>
      <p:ext uri="{BB962C8B-B14F-4D97-AF65-F5344CB8AC3E}">
        <p14:creationId xmlns:p14="http://schemas.microsoft.com/office/powerpoint/2010/main" val="3973724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9BE12-1147-E447-9892-AD5596A9E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ED0987-2949-8645-8FD7-2C4AF344D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NIEDERLOVÁ, Petra. </a:t>
            </a:r>
            <a:r>
              <a:rPr lang="cs-CZ" i="1" dirty="0"/>
              <a:t>Citační manažery: funkční analýza a srovnání vybraných aplikací</a:t>
            </a:r>
            <a:r>
              <a:rPr lang="cs-CZ" dirty="0"/>
              <a:t>. Praha, 2016. Bakalářská práce. Univerzita Karlova, Filozofická fakulta, Ústav informačních studií a knihovnictví. Vedoucí práce </a:t>
            </a:r>
            <a:r>
              <a:rPr lang="cs-CZ" dirty="0" err="1"/>
              <a:t>Drobíková</a:t>
            </a:r>
            <a:r>
              <a:rPr lang="cs-CZ" dirty="0"/>
              <a:t>, Barbora.</a:t>
            </a:r>
          </a:p>
          <a:p>
            <a:r>
              <a:rPr lang="cs-CZ" i="1" dirty="0"/>
              <a:t>Mendeley citační manažer a sociální síť</a:t>
            </a:r>
            <a:r>
              <a:rPr lang="cs-CZ" dirty="0"/>
              <a:t> [online]. 2016 [cit. 2021-12-31]. Dostupné z: </a:t>
            </a:r>
            <a:r>
              <a:rPr lang="cs-CZ" dirty="0">
                <a:hlinkClick r:id="rId2"/>
              </a:rPr>
              <a:t>http://web2.mendelu.cz/cp_944_navody/Navody/m/Mendeley-navod_2016.pdf</a:t>
            </a:r>
            <a:endParaRPr lang="cs-CZ" dirty="0"/>
          </a:p>
          <a:p>
            <a:r>
              <a:rPr lang="cs-CZ" i="1" dirty="0"/>
              <a:t>Proč použít citační manažer</a:t>
            </a:r>
            <a:r>
              <a:rPr lang="cs-CZ" dirty="0"/>
              <a:t> [online]. [cit. 2021-12-31]. Dostupné z: </a:t>
            </a:r>
            <a:r>
              <a:rPr lang="cs-CZ" dirty="0">
                <a:hlinkClick r:id="rId3"/>
              </a:rPr>
              <a:t>https://www.natur.cuni.cz/fakulta/zivotni-prostredi/seminare/prezentace-hostu/mendeley-vic-nez-jen-citacni-manazer-zdarma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333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1A21B-9DB5-8249-9189-B938189C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 a průběh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73D79-0D0F-F144-B8C0-808219294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Cíl: Představit studentům možnosti využití citačních manažerů a jejich použití v praxi</a:t>
            </a:r>
          </a:p>
          <a:p>
            <a:r>
              <a:rPr lang="cs-CZ" dirty="0"/>
              <a:t>Průběh: Teoretické a praktické seznámení studentů s využitím citačních manažerů a následné použití programu Mendeley při tvorbě studentských prací</a:t>
            </a:r>
          </a:p>
        </p:txBody>
      </p:sp>
    </p:spTree>
    <p:extLst>
      <p:ext uri="{BB962C8B-B14F-4D97-AF65-F5344CB8AC3E}">
        <p14:creationId xmlns:p14="http://schemas.microsoft.com/office/powerpoint/2010/main" val="281402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65EEB8-5E3F-474A-8FA8-7556FE032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Co jsou to citační manažery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B5E8C0-2890-0D44-B317-4CDD5ED3A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nástroje pro generování a správu bibliografických citací</a:t>
            </a:r>
          </a:p>
          <a:p>
            <a:r>
              <a:rPr lang="cs-CZ" dirty="0"/>
              <a:t>umožňují: správu citací, importy z katalogů a databází, uchovávání poznámek i plných textů, automatické generování citací podle různých citačních stylů, třídění citací, spolupráce s textovým editorem, která umožňuje automatické vytváření odkazů přímo např. ve Wordu apod.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71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C0C0B3-9060-584E-82B6-0593977FF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Volně dostupné citační manažery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8021DF-5688-5D43-8A4D-594023DFA3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/>
              <a:t>Citace.com</a:t>
            </a:r>
          </a:p>
          <a:p>
            <a:r>
              <a:rPr lang="cs-CZ" dirty="0"/>
              <a:t>generátor citací podle aktuální verze normy ČSN ISO 690</a:t>
            </a:r>
          </a:p>
          <a:p>
            <a:r>
              <a:rPr lang="cs-CZ" dirty="0"/>
              <a:t>citace lze vytvářet prostým vyplněním formuláře nebo si je můžete automaticky vygenerovat dle ISBN, ISSN nebo DOI</a:t>
            </a:r>
          </a:p>
          <a:p>
            <a:r>
              <a:rPr lang="cs-CZ" dirty="0"/>
              <a:t>po přihlášení umožňuje správu citací a také jejich následný export (do Wordu nebo PDF)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49B6E68-F15D-1244-948D-F387C11EC4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/>
              <a:t>Zotero</a:t>
            </a:r>
          </a:p>
          <a:p>
            <a:r>
              <a:rPr lang="cs-CZ" dirty="0"/>
              <a:t>lze nainstalovat buď jako rozšíření internetového prohlížeče, nebo jako samostatnou aplikaci</a:t>
            </a:r>
          </a:p>
          <a:p>
            <a:r>
              <a:rPr lang="cs-CZ" dirty="0"/>
              <a:t>umožňuje vytváření citací v různých citačních stylech</a:t>
            </a:r>
          </a:p>
          <a:p>
            <a:r>
              <a:rPr lang="cs-CZ" dirty="0"/>
              <a:t>velkou výhodou je automatická extrakce údaje z aktuálně zobrazené webové stránky (včetně knihovních katalogů)</a:t>
            </a:r>
          </a:p>
          <a:p>
            <a:r>
              <a:rPr lang="cs-CZ" dirty="0"/>
              <a:t>návod naleznete </a:t>
            </a:r>
            <a:r>
              <a:rPr lang="cs-CZ" dirty="0">
                <a:hlinkClick r:id="rId2"/>
              </a:rPr>
              <a:t>zde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984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C0C0B3-9060-584E-82B6-0593977FF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Volně dostupné citační manažery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8021DF-5688-5D43-8A4D-594023DFA3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731855"/>
            <a:ext cx="4724400" cy="416086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b="1" dirty="0"/>
              <a:t>CiteULike</a:t>
            </a:r>
          </a:p>
          <a:p>
            <a:r>
              <a:rPr lang="cs-CZ" dirty="0"/>
              <a:t>umožňuje ukládat, sdílet a organizovat bibliografické odkazy na literaturu</a:t>
            </a:r>
          </a:p>
          <a:p>
            <a:r>
              <a:rPr lang="cs-CZ" dirty="0"/>
              <a:t>funguje jako online služba, není proto potřeba nic instalovat</a:t>
            </a:r>
          </a:p>
          <a:p>
            <a:r>
              <a:rPr lang="cs-CZ" dirty="0"/>
              <a:t>výstupní formáty: APA, Chicago, Elsevier, Harvard, MLA, </a:t>
            </a:r>
            <a:r>
              <a:rPr lang="cs-CZ" dirty="0" err="1"/>
              <a:t>Nature</a:t>
            </a:r>
            <a:r>
              <a:rPr lang="cs-CZ" dirty="0"/>
              <a:t>, Oxford, Science, </a:t>
            </a:r>
            <a:r>
              <a:rPr lang="cs-CZ" dirty="0" err="1"/>
              <a:t>Turabian</a:t>
            </a:r>
            <a:r>
              <a:rPr lang="cs-CZ" dirty="0"/>
              <a:t> nebo Vancouver</a:t>
            </a:r>
          </a:p>
          <a:p>
            <a:r>
              <a:rPr lang="cs-CZ" dirty="0"/>
              <a:t>citace je možné doplňovat o plné texty, označovat, sdílet atd.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49B6E68-F15D-1244-948D-F387C11EC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2616" y="1731855"/>
            <a:ext cx="5444073" cy="44167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b="1" dirty="0"/>
              <a:t>Mendeley</a:t>
            </a:r>
          </a:p>
          <a:p>
            <a:r>
              <a:rPr lang="cs-CZ" dirty="0"/>
              <a:t>správce citací a publikací, který umožňuje doplňovat, organizovat a sdílet osobní bibliografickou databázi</a:t>
            </a:r>
          </a:p>
          <a:p>
            <a:r>
              <a:rPr lang="cs-CZ" dirty="0"/>
              <a:t>funguje jako online služba s omezenými funkcionalitami, pro plné využití je potřeba si nainstalovat podpůrnou aplikaci (Mendeley Desktop)</a:t>
            </a:r>
          </a:p>
          <a:p>
            <a:r>
              <a:rPr lang="cs-CZ" dirty="0"/>
              <a:t>pro lokální použití na PC je možné využít volně dostupný citační manažer (Reference Manager); jeho doplněk Web Importer umožňuje přímý import citačních odkazů a dokumentů z velkého množství akademických databází i plnotextových zdrojů</a:t>
            </a:r>
          </a:p>
        </p:txBody>
      </p:sp>
    </p:spTree>
    <p:extLst>
      <p:ext uri="{BB962C8B-B14F-4D97-AF65-F5344CB8AC3E}">
        <p14:creationId xmlns:p14="http://schemas.microsoft.com/office/powerpoint/2010/main" val="1215838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C0C0B3-9060-584E-82B6-0593977FF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Komerční citační manažery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8021DF-5688-5D43-8A4D-594023DFA3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1638299"/>
            <a:ext cx="5905321" cy="49126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b="1" dirty="0"/>
              <a:t>EndNote Basic</a:t>
            </a:r>
          </a:p>
          <a:p>
            <a:r>
              <a:rPr lang="cs-CZ" dirty="0"/>
              <a:t>online nadstavba desktopového programu EndNote, která je od roku 2013 dostupná zdarma, pro uživatele Web of Science je dostupná rozšířená verze EndNote Basic</a:t>
            </a:r>
          </a:p>
          <a:p>
            <a:r>
              <a:rPr lang="cs-CZ" dirty="0"/>
              <a:t>jak získáte přístup: zaregistrujte se do EndNote Basic z IP adres univerzity nebo, pokud pracujete z domova, přihlaste se přes Vzdálený přístup (</a:t>
            </a:r>
            <a:r>
              <a:rPr lang="cs-CZ" dirty="0" err="1"/>
              <a:t>Shibboleth</a:t>
            </a:r>
            <a:r>
              <a:rPr lang="cs-CZ" dirty="0"/>
              <a:t>) a zaregistrujte se do EndNote Basic pak již můžete používat aplikaci z jakéhokoliv počítače (stačí se jenom přihlašovat k EndNote Basic) po dobu jednoho roku aby nedošlo k deaktivaci rozšířené verze, je po roce nutné se znovu k EndNote Basic připojit, a to buď na IP adresách UK (přímý přístup), nebo přes Vzdálený přístup (</a:t>
            </a:r>
            <a:r>
              <a:rPr lang="cs-CZ" dirty="0" err="1"/>
              <a:t>Shibboleth</a:t>
            </a:r>
            <a:r>
              <a:rPr lang="cs-CZ" dirty="0"/>
              <a:t>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49B6E68-F15D-1244-948D-F387C11EC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03326" y="1638299"/>
            <a:ext cx="4611170" cy="49126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/>
              <a:t>Citace Pro</a:t>
            </a:r>
          </a:p>
          <a:p>
            <a:r>
              <a:rPr lang="cs-CZ" dirty="0"/>
              <a:t>komerční produkt od tvůrců Citace.com</a:t>
            </a:r>
          </a:p>
          <a:p>
            <a:r>
              <a:rPr lang="cs-CZ" dirty="0"/>
              <a:t>podporuje přes 6000 citačních stylů včetně ČSN ISO 690</a:t>
            </a:r>
          </a:p>
          <a:p>
            <a:r>
              <a:rPr lang="cs-CZ" dirty="0"/>
              <a:t>nabízí rozšíření pro Google Chrome a </a:t>
            </a:r>
            <a:r>
              <a:rPr lang="cs-CZ" dirty="0" err="1"/>
              <a:t>Mozilla</a:t>
            </a:r>
            <a:r>
              <a:rPr lang="cs-CZ" dirty="0"/>
              <a:t> </a:t>
            </a:r>
            <a:r>
              <a:rPr lang="cs-CZ" dirty="0" err="1"/>
              <a:t>Firefox</a:t>
            </a:r>
            <a:r>
              <a:rPr lang="cs-CZ" dirty="0"/>
              <a:t> a rozšíření pro Word</a:t>
            </a:r>
          </a:p>
          <a:p>
            <a:r>
              <a:rPr lang="cs-CZ" dirty="0"/>
              <a:t>systém je přístupný pro studenty a zaměstnance FF, FHS i FSV UK, přihlášení zde - použijte</a:t>
            </a:r>
          </a:p>
          <a:p>
            <a:r>
              <a:rPr lang="cs-CZ" dirty="0"/>
              <a:t>přihlašovací údaje do CAS/SIS</a:t>
            </a:r>
          </a:p>
        </p:txBody>
      </p:sp>
    </p:spTree>
    <p:extLst>
      <p:ext uri="{BB962C8B-B14F-4D97-AF65-F5344CB8AC3E}">
        <p14:creationId xmlns:p14="http://schemas.microsoft.com/office/powerpoint/2010/main" val="3677210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4FB4AF-5940-C04E-9914-FABDB7006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Citační manažer Mendeley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85AA53-F1F1-7348-94C5-7F33AB1C7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volně dostupná služba</a:t>
            </a:r>
          </a:p>
          <a:p>
            <a:r>
              <a:rPr lang="cs-CZ" dirty="0"/>
              <a:t>je k dispozici jako desktopová aplikace, zároveň je uživateli založen webový účet (existuje i aplikace pro mobilní zařízení)</a:t>
            </a:r>
          </a:p>
          <a:p>
            <a:r>
              <a:rPr lang="cs-CZ" dirty="0"/>
              <a:t>v r. 2012 byla služba Mendeley zakoupena společností Elsevier, díky čemuž má uživatel možnost přímých exportů z licencovaných databází Science Direct a Scopus, patřící právě producentovi Elsevier.</a:t>
            </a:r>
          </a:p>
          <a:p>
            <a:r>
              <a:rPr lang="cs-CZ" dirty="0"/>
              <a:t>silnou stránkou Mendeley je práce s PDF dokumenty, ve kterých lze psát poznámky, anotovat, prohledávat a z PDF dokumentů se automaticky extrahují metadata (</a:t>
            </a:r>
            <a:r>
              <a:rPr lang="cs-CZ" dirty="0" err="1"/>
              <a:t>BibTex</a:t>
            </a:r>
            <a:r>
              <a:rPr lang="cs-CZ" dirty="0"/>
              <a:t>) k vytvoření záznamů.</a:t>
            </a:r>
          </a:p>
        </p:txBody>
      </p:sp>
    </p:spTree>
    <p:extLst>
      <p:ext uri="{BB962C8B-B14F-4D97-AF65-F5344CB8AC3E}">
        <p14:creationId xmlns:p14="http://schemas.microsoft.com/office/powerpoint/2010/main" val="2744350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4FB4AF-5940-C04E-9914-FABDB7006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Citační manažer Mendeley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85AA53-F1F1-7348-94C5-7F33AB1C7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17510"/>
            <a:ext cx="9601200" cy="3581400"/>
          </a:xfrm>
        </p:spPr>
        <p:txBody>
          <a:bodyPr>
            <a:normAutofit/>
          </a:bodyPr>
          <a:lstStyle/>
          <a:p>
            <a:r>
              <a:rPr lang="cs-CZ" dirty="0"/>
              <a:t>Podrobný </a:t>
            </a:r>
            <a:r>
              <a:rPr lang="cs-CZ" dirty="0">
                <a:hlinkClick r:id="rId2"/>
              </a:rPr>
              <a:t>návod instalace </a:t>
            </a:r>
            <a:r>
              <a:rPr lang="cs-CZ" dirty="0"/>
              <a:t>a popis </a:t>
            </a:r>
            <a:r>
              <a:rPr lang="cs-CZ" dirty="0">
                <a:hlinkClick r:id="rId3"/>
              </a:rPr>
              <a:t>použití programu</a:t>
            </a:r>
            <a:endParaRPr lang="cs-CZ" dirty="0"/>
          </a:p>
          <a:p>
            <a:r>
              <a:rPr lang="cs-CZ" dirty="0"/>
              <a:t>Společné provedení:</a:t>
            </a:r>
          </a:p>
          <a:p>
            <a:pPr>
              <a:buFontTx/>
              <a:buChar char="-"/>
            </a:pPr>
            <a:r>
              <a:rPr lang="cs-CZ" dirty="0"/>
              <a:t>instalace programu Mendeley</a:t>
            </a:r>
          </a:p>
          <a:p>
            <a:pPr>
              <a:buFontTx/>
              <a:buChar char="-"/>
            </a:pPr>
            <a:r>
              <a:rPr lang="cs-CZ" dirty="0"/>
              <a:t>ukázka vyhledání a uložení odborné publikace do citačního manažeru</a:t>
            </a:r>
          </a:p>
          <a:p>
            <a:pPr>
              <a:buFontTx/>
              <a:buChar char="-"/>
            </a:pPr>
            <a:r>
              <a:rPr lang="cs-CZ" dirty="0"/>
              <a:t>instalace rozšíření programu Mendeley do MS Word a použití programu v praxi na názorném příkladu.</a:t>
            </a:r>
          </a:p>
        </p:txBody>
      </p:sp>
    </p:spTree>
    <p:extLst>
      <p:ext uri="{BB962C8B-B14F-4D97-AF65-F5344CB8AC3E}">
        <p14:creationId xmlns:p14="http://schemas.microsoft.com/office/powerpoint/2010/main" val="1311749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Co je to citační manažer?</a:t>
            </a:r>
          </a:p>
          <a:p>
            <a:pPr marL="0" indent="0">
              <a:buNone/>
            </a:pPr>
            <a:r>
              <a:rPr lang="cs-CZ" dirty="0"/>
              <a:t>Jaké znáte volně dostupné citační manažery?</a:t>
            </a:r>
          </a:p>
          <a:p>
            <a:pPr marL="0" indent="0">
              <a:buNone/>
            </a:pPr>
            <a:r>
              <a:rPr lang="cs-CZ" dirty="0"/>
              <a:t>Jaké znáte komerční citační manažery?</a:t>
            </a:r>
          </a:p>
          <a:p>
            <a:pPr marL="0" indent="0">
              <a:buNone/>
            </a:pPr>
            <a:r>
              <a:rPr lang="cs-CZ" dirty="0"/>
              <a:t>Lze si v citačním manažeru Mendeley vkládat poznámky do vybraných odborných publikací?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520969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594</TotalTime>
  <Words>776</Words>
  <Application>Microsoft Macintosh PowerPoint</Application>
  <PresentationFormat>Širokoúhlá obrazovka</PresentationFormat>
  <Paragraphs>58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Franklin Gothic Book</vt:lpstr>
      <vt:lpstr>Oříznutí</vt:lpstr>
      <vt:lpstr>Použití referenčního manažera literatury pro závěrečné práce</vt:lpstr>
      <vt:lpstr>Cíl a průběh</vt:lpstr>
      <vt:lpstr>Co jsou to citační manažery</vt:lpstr>
      <vt:lpstr>Volně dostupné citační manažery</vt:lpstr>
      <vt:lpstr>Volně dostupné citační manažery</vt:lpstr>
      <vt:lpstr>Komerční citační manažery</vt:lpstr>
      <vt:lpstr>Citační manažer Mendeley</vt:lpstr>
      <vt:lpstr>Citační manažer Mendeley</vt:lpstr>
      <vt:lpstr>Otázky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zdrojů odborné literatury  (vyhledávání studií)</dc:title>
  <dc:creator>Jan Maleček</dc:creator>
  <cp:lastModifiedBy>Jan Maleček</cp:lastModifiedBy>
  <cp:revision>7</cp:revision>
  <dcterms:created xsi:type="dcterms:W3CDTF">2021-12-28T14:12:37Z</dcterms:created>
  <dcterms:modified xsi:type="dcterms:W3CDTF">2022-01-02T18:30:24Z</dcterms:modified>
</cp:coreProperties>
</file>