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61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Přinášejí </a:t>
            </a:r>
            <a:r>
              <a:rPr lang="cs-CZ" dirty="0"/>
              <a:t>peníze štěstí?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708544"/>
          </a:xfrm>
        </p:spPr>
        <p:txBody>
          <a:bodyPr>
            <a:noAutofit/>
          </a:bodyPr>
          <a:lstStyle/>
          <a:p>
            <a:r>
              <a:rPr lang="cs-CZ" sz="1400" b="1" dirty="0" smtClean="0"/>
              <a:t>PhDr. Jana Řádková</a:t>
            </a:r>
            <a:r>
              <a:rPr lang="cs-CZ" sz="1400" b="1" dirty="0"/>
              <a:t/>
            </a:r>
            <a:br>
              <a:rPr lang="cs-CZ" sz="1400" b="1" dirty="0"/>
            </a:br>
            <a:endParaRPr lang="cs-CZ" sz="1400" b="1" dirty="0" smtClean="0"/>
          </a:p>
          <a:p>
            <a:r>
              <a:rPr lang="cs-CZ" sz="1400" dirty="0" smtClean="0"/>
              <a:t>Mezinárodní </a:t>
            </a:r>
            <a:r>
              <a:rPr lang="cs-CZ" sz="1400" dirty="0"/>
              <a:t>den </a:t>
            </a:r>
            <a:r>
              <a:rPr lang="cs-CZ" sz="1400" dirty="0" smtClean="0"/>
              <a:t>štěstí: </a:t>
            </a:r>
            <a:r>
              <a:rPr lang="cs-CZ" sz="1400" dirty="0"/>
              <a:t>16. března 2021</a:t>
            </a:r>
            <a:r>
              <a:rPr lang="cs-CZ" sz="900" dirty="0"/>
              <a:t/>
            </a:r>
            <a:br>
              <a:rPr lang="cs-CZ" sz="900" dirty="0"/>
            </a:b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197168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</a:t>
            </a:r>
            <a:r>
              <a:rPr lang="cs-CZ" b="1" dirty="0" smtClean="0"/>
              <a:t>osažení </a:t>
            </a:r>
            <a:r>
              <a:rPr lang="cs-CZ" b="1" dirty="0"/>
              <a:t>cíle </a:t>
            </a:r>
            <a:r>
              <a:rPr lang="cs-CZ" b="1" dirty="0" smtClean="0"/>
              <a:t>= intenzivní </a:t>
            </a:r>
            <a:r>
              <a:rPr lang="cs-CZ" b="1" dirty="0"/>
              <a:t>pozitivní </a:t>
            </a:r>
            <a:r>
              <a:rPr lang="cs-CZ" b="1" dirty="0" smtClean="0"/>
              <a:t>emoce, ale…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01440" y="2103120"/>
            <a:ext cx="7223760" cy="3931920"/>
          </a:xfrm>
        </p:spPr>
        <p:txBody>
          <a:bodyPr>
            <a:normAutofit/>
          </a:bodyPr>
          <a:lstStyle/>
          <a:p>
            <a:endParaRPr lang="cs-CZ" b="1" dirty="0" smtClean="0"/>
          </a:p>
          <a:p>
            <a:r>
              <a:rPr lang="cs-CZ" b="1" dirty="0" err="1" smtClean="0"/>
              <a:t>Tal</a:t>
            </a:r>
            <a:r>
              <a:rPr lang="cs-CZ" b="1" dirty="0" smtClean="0"/>
              <a:t> </a:t>
            </a:r>
            <a:r>
              <a:rPr lang="cs-CZ" b="1" dirty="0"/>
              <a:t>Ben </a:t>
            </a:r>
            <a:r>
              <a:rPr lang="cs-CZ" b="1" dirty="0" err="1" smtClean="0"/>
              <a:t>Shahar</a:t>
            </a:r>
            <a:r>
              <a:rPr lang="cs-CZ" b="1" dirty="0" smtClean="0"/>
              <a:t>: </a:t>
            </a:r>
            <a:r>
              <a:rPr lang="cs-CZ" dirty="0"/>
              <a:t> </a:t>
            </a:r>
            <a:endParaRPr lang="cs-CZ" dirty="0" smtClean="0"/>
          </a:p>
          <a:p>
            <a:pPr lvl="1"/>
            <a:r>
              <a:rPr lang="cs-CZ" dirty="0" smtClean="0"/>
              <a:t>pocit </a:t>
            </a:r>
            <a:r>
              <a:rPr lang="cs-CZ" dirty="0"/>
              <a:t>naplnění a opravdového </a:t>
            </a:r>
            <a:r>
              <a:rPr lang="cs-CZ" dirty="0" smtClean="0"/>
              <a:t>štěstí = izraelský mistr </a:t>
            </a:r>
            <a:r>
              <a:rPr lang="cs-CZ" dirty="0"/>
              <a:t>republiky ve </a:t>
            </a:r>
            <a:r>
              <a:rPr lang="cs-CZ" dirty="0" smtClean="0"/>
              <a:t>squashi → titul </a:t>
            </a:r>
            <a:r>
              <a:rPr lang="cs-CZ" dirty="0"/>
              <a:t>mistra </a:t>
            </a:r>
            <a:r>
              <a:rPr lang="cs-CZ" dirty="0" smtClean="0"/>
              <a:t>světa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Hédonická adaptace </a:t>
            </a:r>
            <a:r>
              <a:rPr lang="cs-CZ" dirty="0"/>
              <a:t>(v anglickém jazyce </a:t>
            </a:r>
            <a:r>
              <a:rPr lang="cs-CZ" i="1" dirty="0" err="1"/>
              <a:t>hedonic</a:t>
            </a:r>
            <a:r>
              <a:rPr lang="cs-CZ" i="1" dirty="0"/>
              <a:t> </a:t>
            </a:r>
            <a:r>
              <a:rPr lang="cs-CZ" i="1" dirty="0" err="1" smtClean="0"/>
              <a:t>treadmill</a:t>
            </a:r>
            <a:r>
              <a:rPr lang="cs-CZ" dirty="0" smtClean="0"/>
              <a:t>):</a:t>
            </a:r>
          </a:p>
          <a:p>
            <a:pPr lvl="1"/>
            <a:r>
              <a:rPr lang="cs-CZ" dirty="0" smtClean="0"/>
              <a:t>psychologický proces </a:t>
            </a:r>
            <a:r>
              <a:rPr lang="cs-CZ" dirty="0"/>
              <a:t>emocionálního vyrovnávání, které spočívá v postupném odeznění pozitivních i negativních pocitů souvisejících se životními událostmi. Člověk si při dosažení předem vytyčeného cíle rychle zvykne, adaptuje se a událost sama o sobě přestane vytvářet další pozitivní či negativní emoce. Překvapivě to funguje obdobně i u událostí pro člověka nepříznivých.</a:t>
            </a:r>
          </a:p>
        </p:txBody>
      </p:sp>
      <p:pic>
        <p:nvPicPr>
          <p:cNvPr id="1026" name="Picture 2" descr="Tal Ben-Shahar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76" y="2539673"/>
            <a:ext cx="2326367" cy="349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702526" y="6229030"/>
            <a:ext cx="2346960" cy="22642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Zdroj: en.wikipedia.org</a:t>
            </a:r>
            <a:r>
              <a:rPr lang="cs-CZ" b="1" dirty="0" smtClean="0"/>
              <a:t> </a:t>
            </a:r>
            <a:r>
              <a:rPr lang="cs-CZ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597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Bohatství a štěstí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066800" y="1558834"/>
            <a:ext cx="10058400" cy="4937760"/>
          </a:xfrm>
        </p:spPr>
        <p:txBody>
          <a:bodyPr>
            <a:normAutofit/>
          </a:bodyPr>
          <a:lstStyle/>
          <a:p>
            <a:r>
              <a:rPr lang="cs-CZ" i="1" dirty="0" smtClean="0"/>
              <a:t>„Peníze </a:t>
            </a:r>
            <a:r>
              <a:rPr lang="cs-CZ" i="1" dirty="0"/>
              <a:t>jsou lepší než chudoba, už jen z finančních </a:t>
            </a:r>
            <a:r>
              <a:rPr lang="cs-CZ" i="1" dirty="0" smtClean="0"/>
              <a:t>důvodů.“</a:t>
            </a:r>
            <a:r>
              <a:rPr lang="cs-CZ" dirty="0" smtClean="0"/>
              <a:t> (</a:t>
            </a:r>
            <a:r>
              <a:rPr lang="cs-CZ" dirty="0" err="1" smtClean="0"/>
              <a:t>Woody</a:t>
            </a:r>
            <a:r>
              <a:rPr lang="cs-CZ" dirty="0" smtClean="0"/>
              <a:t> Allen)</a:t>
            </a:r>
          </a:p>
          <a:p>
            <a:endParaRPr lang="cs-CZ" dirty="0" smtClean="0"/>
          </a:p>
          <a:p>
            <a:r>
              <a:rPr lang="cs-CZ" dirty="0" smtClean="0"/>
              <a:t>materiální bohatství (peníze): luxus, lepší společenský status, respekt, zajímavá </a:t>
            </a:r>
            <a:r>
              <a:rPr lang="cs-CZ" dirty="0"/>
              <a:t>a naplňující </a:t>
            </a:r>
            <a:r>
              <a:rPr lang="cs-CZ" dirty="0" smtClean="0"/>
              <a:t>práce, lepší </a:t>
            </a:r>
            <a:r>
              <a:rPr lang="cs-CZ" dirty="0"/>
              <a:t>zdravotní </a:t>
            </a:r>
            <a:r>
              <a:rPr lang="cs-CZ" dirty="0" smtClean="0"/>
              <a:t>péče, pocit </a:t>
            </a:r>
            <a:r>
              <a:rPr lang="cs-CZ" dirty="0"/>
              <a:t>autonomie a </a:t>
            </a:r>
            <a:r>
              <a:rPr lang="cs-CZ" dirty="0" smtClean="0"/>
              <a:t>kontrola </a:t>
            </a:r>
            <a:r>
              <a:rPr lang="cs-CZ" dirty="0"/>
              <a:t>nad našimi </a:t>
            </a:r>
            <a:r>
              <a:rPr lang="cs-CZ" dirty="0" smtClean="0"/>
              <a:t>životy</a:t>
            </a:r>
          </a:p>
          <a:p>
            <a:endParaRPr lang="cs-CZ" dirty="0" smtClean="0"/>
          </a:p>
          <a:p>
            <a:r>
              <a:rPr lang="cs-CZ" dirty="0" smtClean="0"/>
              <a:t>určitá </a:t>
            </a:r>
            <a:r>
              <a:rPr lang="cs-CZ" dirty="0"/>
              <a:t>hranice, kdy větší příliv peněz nemá již na vaši spokojenost téměř žádný vliv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šťastní </a:t>
            </a:r>
            <a:r>
              <a:rPr lang="cs-CZ" dirty="0"/>
              <a:t>nebo </a:t>
            </a:r>
            <a:r>
              <a:rPr lang="cs-CZ" dirty="0" smtClean="0"/>
              <a:t>spokojení XXX šťastní nebo </a:t>
            </a:r>
            <a:r>
              <a:rPr lang="cs-CZ" dirty="0"/>
              <a:t>smutní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pocit </a:t>
            </a:r>
            <a:r>
              <a:rPr lang="cs-CZ" dirty="0"/>
              <a:t>štěstí pozitivně ovlivňuje pracovní výkon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bohatnou-li </a:t>
            </a:r>
            <a:r>
              <a:rPr lang="cs-CZ" dirty="0"/>
              <a:t>všichni, úroveň individuálního štěstí zůstává </a:t>
            </a:r>
            <a:r>
              <a:rPr lang="cs-CZ" dirty="0" smtClean="0"/>
              <a:t>stejná (př. Japonsko, experiment </a:t>
            </a:r>
            <a:r>
              <a:rPr lang="cs-CZ" dirty="0"/>
              <a:t>se studenty na </a:t>
            </a:r>
            <a:r>
              <a:rPr lang="cs-CZ" dirty="0" smtClean="0"/>
              <a:t>Harvardu)</a:t>
            </a:r>
            <a:endParaRPr lang="cs-CZ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60624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881360" cy="13716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Jak </a:t>
            </a:r>
            <a:r>
              <a:rPr lang="cs-CZ" b="1" dirty="0"/>
              <a:t>utrácet peníze, </a:t>
            </a:r>
            <a:r>
              <a:rPr lang="cs-CZ" b="1" dirty="0" smtClean="0"/>
              <a:t>abychom </a:t>
            </a:r>
            <a:r>
              <a:rPr lang="cs-CZ" b="1" dirty="0"/>
              <a:t>byli šťastnější</a:t>
            </a:r>
            <a:r>
              <a:rPr lang="cs-CZ" b="1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2103119"/>
            <a:ext cx="10881360" cy="4654732"/>
          </a:xfrm>
        </p:spPr>
        <p:txBody>
          <a:bodyPr>
            <a:normAutofit/>
          </a:bodyPr>
          <a:lstStyle/>
          <a:p>
            <a:endParaRPr lang="cs-CZ" i="1" dirty="0" smtClean="0"/>
          </a:p>
          <a:p>
            <a:r>
              <a:rPr lang="cs-CZ" i="1" dirty="0" smtClean="0"/>
              <a:t>„</a:t>
            </a:r>
            <a:r>
              <a:rPr lang="cs-CZ" i="1" dirty="0"/>
              <a:t>Pokud vám někdo tvrdí, že peníze nemohou přinášet štěstí, neumí je utrácet správným způsobem</a:t>
            </a:r>
            <a:r>
              <a:rPr lang="cs-CZ" i="1" dirty="0" smtClean="0"/>
              <a:t>!“</a:t>
            </a:r>
            <a:endParaRPr lang="cs-CZ" sz="1100" i="1" dirty="0" smtClean="0"/>
          </a:p>
          <a:p>
            <a:endParaRPr lang="cs-CZ" b="1" dirty="0" smtClean="0"/>
          </a:p>
          <a:p>
            <a:r>
              <a:rPr lang="cs-CZ" b="1" dirty="0" smtClean="0"/>
              <a:t>Investujte </a:t>
            </a:r>
            <a:r>
              <a:rPr lang="cs-CZ" b="1" dirty="0"/>
              <a:t>raději do zážitku než do </a:t>
            </a:r>
            <a:r>
              <a:rPr lang="cs-CZ" b="1" dirty="0" smtClean="0"/>
              <a:t>věcí: </a:t>
            </a:r>
            <a:r>
              <a:rPr lang="cs-CZ" dirty="0"/>
              <a:t>Zatímco věci stárnou a rozpadají se, příjemné vzpomínky mohou být zdroj potěšení a pozitivní energie po celý náš život.</a:t>
            </a:r>
            <a:endParaRPr lang="cs-CZ" b="1" dirty="0" smtClean="0"/>
          </a:p>
          <a:p>
            <a:endParaRPr lang="cs-CZ" dirty="0"/>
          </a:p>
          <a:p>
            <a:r>
              <a:rPr lang="cs-CZ" b="1" dirty="0"/>
              <a:t>Plaťte hned, užívejte si </a:t>
            </a:r>
            <a:r>
              <a:rPr lang="cs-CZ" b="1" dirty="0" smtClean="0"/>
              <a:t>později: </a:t>
            </a:r>
            <a:r>
              <a:rPr lang="cs-CZ" dirty="0"/>
              <a:t>Těšení se je totiž zdrojem mnoha pozitivních emocí. </a:t>
            </a:r>
          </a:p>
          <a:p>
            <a:endParaRPr lang="cs-CZ" b="1" dirty="0" smtClean="0"/>
          </a:p>
          <a:p>
            <a:r>
              <a:rPr lang="cs-CZ" b="1" dirty="0" smtClean="0"/>
              <a:t>Neutrácejte </a:t>
            </a:r>
            <a:r>
              <a:rPr lang="cs-CZ" b="1" dirty="0"/>
              <a:t>peníze pro sebe, ale pro </a:t>
            </a:r>
            <a:r>
              <a:rPr lang="cs-CZ" b="1" dirty="0" smtClean="0"/>
              <a:t>ostatní: </a:t>
            </a:r>
            <a:r>
              <a:rPr lang="cs-CZ" dirty="0"/>
              <a:t>Dobrá zpráva je, že nezáleží, kolik darujete, pokud dáváte ze správných důvodů.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8539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Peníze vám mohou přinést štěstí, když víte, jak je správně používat.</a:t>
            </a:r>
            <a:endParaRPr lang="cs-CZ" dirty="0"/>
          </a:p>
        </p:txBody>
      </p:sp>
      <p:pic>
        <p:nvPicPr>
          <p:cNvPr id="2050" name="Picture 2" descr="Strýček Skrblí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27" y="2155689"/>
            <a:ext cx="3799819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6942909" y="6229421"/>
            <a:ext cx="1217023" cy="223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Zdroj: ČT24</a:t>
            </a:r>
            <a:r>
              <a:rPr lang="cs-CZ" b="1" dirty="0" smtClean="0"/>
              <a:t> </a:t>
            </a:r>
            <a:r>
              <a:rPr lang="cs-CZ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14650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139</TotalTime>
  <Words>233</Words>
  <Application>Microsoft Office PowerPoint</Application>
  <PresentationFormat>Širokoúhlá obrazovka</PresentationFormat>
  <Paragraphs>34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Garamond</vt:lpstr>
      <vt:lpstr>Savon</vt:lpstr>
      <vt:lpstr>Přinášejí peníze štěstí? </vt:lpstr>
      <vt:lpstr>Dosažení cíle = intenzivní pozitivní emoce, ale…</vt:lpstr>
      <vt:lpstr>Bohatství a štěstí </vt:lpstr>
      <vt:lpstr>Jak utrácet peníze, abychom byli šťastnější?</vt:lpstr>
      <vt:lpstr>Peníze vám mohou přinést štěstí, když víte, jak je správně používat.</vt:lpstr>
    </vt:vector>
  </TitlesOfParts>
  <Company>Filozofická fakulta, Univerzita Karlova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Přinášejí peníze štěstí? </dc:title>
  <dc:creator>PMV</dc:creator>
  <cp:lastModifiedBy>PMV</cp:lastModifiedBy>
  <cp:revision>9</cp:revision>
  <dcterms:created xsi:type="dcterms:W3CDTF">2021-03-15T11:23:11Z</dcterms:created>
  <dcterms:modified xsi:type="dcterms:W3CDTF">2021-03-15T13:42:19Z</dcterms:modified>
</cp:coreProperties>
</file>