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68" r:id="rId2"/>
    <p:sldId id="270" r:id="rId3"/>
    <p:sldId id="257" r:id="rId4"/>
    <p:sldId id="265" r:id="rId5"/>
    <p:sldId id="258" r:id="rId6"/>
    <p:sldId id="259" r:id="rId7"/>
    <p:sldId id="260" r:id="rId8"/>
    <p:sldId id="267" r:id="rId9"/>
    <p:sldId id="266" r:id="rId10"/>
    <p:sldId id="263" r:id="rId11"/>
  </p:sldIdLst>
  <p:sldSz cx="9144000" cy="6858000" type="screen4x3"/>
  <p:notesSz cx="6735763" cy="98663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00" autoAdjust="0"/>
  </p:normalViewPr>
  <p:slideViewPr>
    <p:cSldViewPr>
      <p:cViewPr varScale="1">
        <p:scale>
          <a:sx n="99" d="100"/>
          <a:sy n="99" d="100"/>
        </p:scale>
        <p:origin x="19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18830" cy="493316"/>
          </a:xfrm>
          <a:prstGeom prst="rect">
            <a:avLst/>
          </a:prstGeom>
        </p:spPr>
        <p:txBody>
          <a:bodyPr vert="horz" lIns="90763" tIns="45382" rIns="90763" bIns="45382" rtlCol="0"/>
          <a:lstStyle>
            <a:lvl1pPr algn="l">
              <a:defRPr sz="1200"/>
            </a:lvl1pPr>
          </a:lstStyle>
          <a:p>
            <a:endParaRPr lang="cs-CZ"/>
          </a:p>
        </p:txBody>
      </p:sp>
      <p:sp>
        <p:nvSpPr>
          <p:cNvPr id="3" name="Zástupný symbol pro datum 2"/>
          <p:cNvSpPr>
            <a:spLocks noGrp="1"/>
          </p:cNvSpPr>
          <p:nvPr>
            <p:ph type="dt" sz="quarter" idx="1"/>
          </p:nvPr>
        </p:nvSpPr>
        <p:spPr>
          <a:xfrm>
            <a:off x="3815375" y="0"/>
            <a:ext cx="2918830" cy="493316"/>
          </a:xfrm>
          <a:prstGeom prst="rect">
            <a:avLst/>
          </a:prstGeom>
        </p:spPr>
        <p:txBody>
          <a:bodyPr vert="horz" lIns="90763" tIns="45382" rIns="90763" bIns="45382" rtlCol="0"/>
          <a:lstStyle>
            <a:lvl1pPr algn="r">
              <a:defRPr sz="1200"/>
            </a:lvl1pPr>
          </a:lstStyle>
          <a:p>
            <a:fld id="{27198B8B-209D-4358-8C30-595EA0E1892D}" type="datetimeFigureOut">
              <a:rPr lang="cs-CZ" smtClean="0"/>
              <a:t>09.11.2021</a:t>
            </a:fld>
            <a:endParaRPr lang="cs-CZ"/>
          </a:p>
        </p:txBody>
      </p:sp>
      <p:sp>
        <p:nvSpPr>
          <p:cNvPr id="4" name="Zástupný symbol pro zápatí 3"/>
          <p:cNvSpPr>
            <a:spLocks noGrp="1"/>
          </p:cNvSpPr>
          <p:nvPr>
            <p:ph type="ftr" sz="quarter" idx="2"/>
          </p:nvPr>
        </p:nvSpPr>
        <p:spPr>
          <a:xfrm>
            <a:off x="1" y="9371285"/>
            <a:ext cx="2918830" cy="493316"/>
          </a:xfrm>
          <a:prstGeom prst="rect">
            <a:avLst/>
          </a:prstGeom>
        </p:spPr>
        <p:txBody>
          <a:bodyPr vert="horz" lIns="90763" tIns="45382" rIns="90763" bIns="45382"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15375" y="9371285"/>
            <a:ext cx="2918830" cy="493316"/>
          </a:xfrm>
          <a:prstGeom prst="rect">
            <a:avLst/>
          </a:prstGeom>
        </p:spPr>
        <p:txBody>
          <a:bodyPr vert="horz" lIns="90763" tIns="45382" rIns="90763" bIns="45382" rtlCol="0" anchor="b"/>
          <a:lstStyle>
            <a:lvl1pPr algn="r">
              <a:defRPr sz="1200"/>
            </a:lvl1pPr>
          </a:lstStyle>
          <a:p>
            <a:fld id="{74DC902D-A77A-4E13-B45D-345CB6826784}" type="slidenum">
              <a:rPr lang="cs-CZ" smtClean="0"/>
              <a:t>‹#›</a:t>
            </a:fld>
            <a:endParaRPr lang="cs-CZ"/>
          </a:p>
        </p:txBody>
      </p:sp>
    </p:spTree>
    <p:extLst>
      <p:ext uri="{BB962C8B-B14F-4D97-AF65-F5344CB8AC3E}">
        <p14:creationId xmlns:p14="http://schemas.microsoft.com/office/powerpoint/2010/main" val="1496661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18830" cy="493316"/>
          </a:xfrm>
          <a:prstGeom prst="rect">
            <a:avLst/>
          </a:prstGeom>
        </p:spPr>
        <p:txBody>
          <a:bodyPr vert="horz" lIns="90763" tIns="45382" rIns="90763" bIns="45382" rtlCol="0"/>
          <a:lstStyle>
            <a:lvl1pPr algn="l">
              <a:defRPr sz="1200"/>
            </a:lvl1pPr>
          </a:lstStyle>
          <a:p>
            <a:endParaRPr lang="cs-CZ"/>
          </a:p>
        </p:txBody>
      </p:sp>
      <p:sp>
        <p:nvSpPr>
          <p:cNvPr id="3" name="Zástupný symbol pro datum 2"/>
          <p:cNvSpPr>
            <a:spLocks noGrp="1"/>
          </p:cNvSpPr>
          <p:nvPr>
            <p:ph type="dt" idx="1"/>
          </p:nvPr>
        </p:nvSpPr>
        <p:spPr>
          <a:xfrm>
            <a:off x="3815375" y="0"/>
            <a:ext cx="2918830" cy="493316"/>
          </a:xfrm>
          <a:prstGeom prst="rect">
            <a:avLst/>
          </a:prstGeom>
        </p:spPr>
        <p:txBody>
          <a:bodyPr vert="horz" lIns="90763" tIns="45382" rIns="90763" bIns="45382" rtlCol="0"/>
          <a:lstStyle>
            <a:lvl1pPr algn="r">
              <a:defRPr sz="1200"/>
            </a:lvl1pPr>
          </a:lstStyle>
          <a:p>
            <a:fld id="{B951A3C0-83F7-422B-A4C7-C1E0030FCB63}" type="datetimeFigureOut">
              <a:rPr lang="cs-CZ" smtClean="0"/>
              <a:t>09.11.2021</a:t>
            </a:fld>
            <a:endParaRPr lang="cs-CZ"/>
          </a:p>
        </p:txBody>
      </p:sp>
      <p:sp>
        <p:nvSpPr>
          <p:cNvPr id="4" name="Zástupný symbol pro obrázek snímku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63" tIns="45382" rIns="90763" bIns="45382" rtlCol="0" anchor="ctr"/>
          <a:lstStyle/>
          <a:p>
            <a:endParaRPr lang="cs-CZ"/>
          </a:p>
        </p:txBody>
      </p:sp>
      <p:sp>
        <p:nvSpPr>
          <p:cNvPr id="5" name="Zástupný symbol pro poznámky 4"/>
          <p:cNvSpPr>
            <a:spLocks noGrp="1"/>
          </p:cNvSpPr>
          <p:nvPr>
            <p:ph type="body" sz="quarter" idx="3"/>
          </p:nvPr>
        </p:nvSpPr>
        <p:spPr>
          <a:xfrm>
            <a:off x="673577" y="4686499"/>
            <a:ext cx="5388610" cy="4439841"/>
          </a:xfrm>
          <a:prstGeom prst="rect">
            <a:avLst/>
          </a:prstGeom>
        </p:spPr>
        <p:txBody>
          <a:bodyPr vert="horz" lIns="90763" tIns="45382" rIns="90763" bIns="45382"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1" y="9371285"/>
            <a:ext cx="2918830" cy="493316"/>
          </a:xfrm>
          <a:prstGeom prst="rect">
            <a:avLst/>
          </a:prstGeom>
        </p:spPr>
        <p:txBody>
          <a:bodyPr vert="horz" lIns="90763" tIns="45382" rIns="90763" bIns="45382"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5375" y="9371285"/>
            <a:ext cx="2918830" cy="493316"/>
          </a:xfrm>
          <a:prstGeom prst="rect">
            <a:avLst/>
          </a:prstGeom>
        </p:spPr>
        <p:txBody>
          <a:bodyPr vert="horz" lIns="90763" tIns="45382" rIns="90763" bIns="45382" rtlCol="0" anchor="b"/>
          <a:lstStyle>
            <a:lvl1pPr algn="r">
              <a:defRPr sz="1200"/>
            </a:lvl1pPr>
          </a:lstStyle>
          <a:p>
            <a:fld id="{21695AA5-0526-4AF3-B623-DA3A98FC3D87}" type="slidenum">
              <a:rPr lang="cs-CZ" smtClean="0"/>
              <a:t>‹#›</a:t>
            </a:fld>
            <a:endParaRPr lang="cs-CZ"/>
          </a:p>
        </p:txBody>
      </p:sp>
    </p:spTree>
    <p:extLst>
      <p:ext uri="{BB962C8B-B14F-4D97-AF65-F5344CB8AC3E}">
        <p14:creationId xmlns:p14="http://schemas.microsoft.com/office/powerpoint/2010/main" val="2405399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effectLst/>
              </a:rPr>
              <a:t>"Selling concerns itself with the tricks and techniques of getting people to exchange their cash for your product</a:t>
            </a:r>
            <a:r>
              <a:rPr lang="cs-CZ" dirty="0" smtClean="0">
                <a:effectLst/>
              </a:rPr>
              <a:t>.</a:t>
            </a:r>
            <a:r>
              <a:rPr lang="en-US" dirty="0" smtClean="0">
                <a:effectLst/>
              </a:rPr>
              <a:t> It is not concerned with the values that the exchange is all about. And it does not, as marketing invariable does, view the entire business process as consisting of a tightly integrated effort to discover, create, arouse and satisfy customer needs." In other words, marketing has less to do with getting customers to pay for your product as it does developing a demand for that product and fulfilling the customer's needs.</a:t>
            </a:r>
            <a:endParaRPr lang="cs-CZ" dirty="0"/>
          </a:p>
        </p:txBody>
      </p:sp>
      <p:sp>
        <p:nvSpPr>
          <p:cNvPr id="4" name="Zástupný symbol pro číslo snímku 3"/>
          <p:cNvSpPr>
            <a:spLocks noGrp="1"/>
          </p:cNvSpPr>
          <p:nvPr>
            <p:ph type="sldNum" sz="quarter" idx="10"/>
          </p:nvPr>
        </p:nvSpPr>
        <p:spPr/>
        <p:txBody>
          <a:bodyPr/>
          <a:lstStyle/>
          <a:p>
            <a:fld id="{21695AA5-0526-4AF3-B623-DA3A98FC3D87}" type="slidenum">
              <a:rPr lang="cs-CZ" smtClean="0"/>
              <a:t>3</a:t>
            </a:fld>
            <a:endParaRPr lang="cs-CZ"/>
          </a:p>
        </p:txBody>
      </p:sp>
    </p:spTree>
    <p:extLst>
      <p:ext uri="{BB962C8B-B14F-4D97-AF65-F5344CB8AC3E}">
        <p14:creationId xmlns:p14="http://schemas.microsoft.com/office/powerpoint/2010/main" val="534271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a:xfrm>
            <a:off x="6065417" y="5054602"/>
            <a:ext cx="673276" cy="279400"/>
          </a:xfrm>
        </p:spPr>
        <p:txBody>
          <a:bodyPr/>
          <a:lstStyle/>
          <a:p>
            <a:fld id="{ECB5AF4B-B696-4FF0-90EA-AE360E3C19C6}" type="datetimeFigureOut">
              <a:rPr lang="cs-CZ" smtClean="0"/>
              <a:t>09.11.2021</a:t>
            </a:fld>
            <a:endParaRPr lang="cs-CZ"/>
          </a:p>
        </p:txBody>
      </p:sp>
      <p:sp>
        <p:nvSpPr>
          <p:cNvPr id="5" name="Footer Placeholder 4"/>
          <p:cNvSpPr>
            <a:spLocks noGrp="1"/>
          </p:cNvSpPr>
          <p:nvPr>
            <p:ph type="ftr" sz="quarter" idx="11"/>
          </p:nvPr>
        </p:nvSpPr>
        <p:spPr>
          <a:xfrm>
            <a:off x="1921934" y="5054602"/>
            <a:ext cx="4064860" cy="279400"/>
          </a:xfrm>
        </p:spPr>
        <p:txBody>
          <a:bodyPr/>
          <a:lstStyle/>
          <a:p>
            <a:endParaRPr lang="cs-CZ"/>
          </a:p>
        </p:txBody>
      </p:sp>
      <p:sp>
        <p:nvSpPr>
          <p:cNvPr id="6" name="Slide Number Placeholder 5"/>
          <p:cNvSpPr>
            <a:spLocks noGrp="1"/>
          </p:cNvSpPr>
          <p:nvPr>
            <p:ph type="sldNum" sz="quarter" idx="12"/>
          </p:nvPr>
        </p:nvSpPr>
        <p:spPr>
          <a:xfrm>
            <a:off x="6817317" y="5054602"/>
            <a:ext cx="413483" cy="279400"/>
          </a:xfrm>
        </p:spPr>
        <p:txBody>
          <a:bodyPr/>
          <a:lstStyle/>
          <a:p>
            <a:fld id="{F8B736D7-F295-476E-B691-2DD581F5C7F5}" type="slidenum">
              <a:rPr lang="cs-CZ" smtClean="0"/>
              <a:t>‹#›</a:t>
            </a:fld>
            <a:endParaRPr lang="cs-CZ"/>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128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ECB5AF4B-B696-4FF0-90EA-AE360E3C19C6}" type="datetimeFigureOut">
              <a:rPr lang="cs-CZ" smtClean="0"/>
              <a:t>09.11.2021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8B736D7-F295-476E-B691-2DD581F5C7F5}" type="slidenum">
              <a:rPr lang="cs-CZ" smtClean="0"/>
              <a:t>‹#›</a:t>
            </a:fld>
            <a:endParaRPr lang="cs-CZ"/>
          </a:p>
        </p:txBody>
      </p:sp>
    </p:spTree>
    <p:extLst>
      <p:ext uri="{BB962C8B-B14F-4D97-AF65-F5344CB8AC3E}">
        <p14:creationId xmlns:p14="http://schemas.microsoft.com/office/powerpoint/2010/main" val="390706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ECB5AF4B-B696-4FF0-90EA-AE360E3C19C6}" type="datetimeFigureOut">
              <a:rPr lang="cs-CZ" smtClean="0"/>
              <a:t>09.11.2021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8B736D7-F295-476E-B691-2DD581F5C7F5}" type="slidenum">
              <a:rPr lang="cs-CZ" smtClean="0"/>
              <a:t>‹#›</a:t>
            </a:fld>
            <a:endParaRPr lang="cs-CZ"/>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737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ECB5AF4B-B696-4FF0-90EA-AE360E3C19C6}" type="datetimeFigureOut">
              <a:rPr lang="cs-CZ" smtClean="0"/>
              <a:t>09.11.2021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8B736D7-F295-476E-B691-2DD581F5C7F5}" type="slidenum">
              <a:rPr lang="cs-CZ" smtClean="0"/>
              <a:t>‹#›</a:t>
            </a:fld>
            <a:endParaRPr lang="cs-CZ"/>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01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ECB5AF4B-B696-4FF0-90EA-AE360E3C19C6}" type="datetimeFigureOut">
              <a:rPr lang="cs-CZ" smtClean="0"/>
              <a:t>09.11.2021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8B736D7-F295-476E-B691-2DD581F5C7F5}" type="slidenum">
              <a:rPr lang="cs-CZ" smtClean="0"/>
              <a:t>‹#›</a:t>
            </a:fld>
            <a:endParaRPr lang="cs-CZ"/>
          </a:p>
        </p:txBody>
      </p:sp>
    </p:spTree>
    <p:extLst>
      <p:ext uri="{BB962C8B-B14F-4D97-AF65-F5344CB8AC3E}">
        <p14:creationId xmlns:p14="http://schemas.microsoft.com/office/powerpoint/2010/main" val="808130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ECB5AF4B-B696-4FF0-90EA-AE360E3C19C6}" type="datetimeFigureOut">
              <a:rPr lang="cs-CZ" smtClean="0"/>
              <a:t>09.11.2021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8B736D7-F295-476E-B691-2DD581F5C7F5}" type="slidenum">
              <a:rPr lang="cs-CZ" smtClean="0"/>
              <a:t>‹#›</a:t>
            </a:fld>
            <a:endParaRPr lang="cs-CZ"/>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8999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cs-CZ" smtClean="0"/>
              <a:t>Kliknutím lze upravit styl.</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ECB5AF4B-B696-4FF0-90EA-AE360E3C19C6}" type="datetimeFigureOut">
              <a:rPr lang="cs-CZ" smtClean="0"/>
              <a:t>09.11.2021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8B736D7-F295-476E-B691-2DD581F5C7F5}" type="slidenum">
              <a:rPr lang="cs-CZ" smtClean="0"/>
              <a:t>‹#›</a:t>
            </a:fld>
            <a:endParaRPr lang="cs-CZ"/>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4879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CB5AF4B-B696-4FF0-90EA-AE360E3C19C6}" type="datetimeFigureOut">
              <a:rPr lang="cs-CZ" smtClean="0"/>
              <a:t>09.11.2021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8B736D7-F295-476E-B691-2DD581F5C7F5}" type="slidenum">
              <a:rPr lang="cs-CZ" smtClean="0"/>
              <a:t>‹#›</a:t>
            </a:fld>
            <a:endParaRPr lang="cs-CZ"/>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0768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CB5AF4B-B696-4FF0-90EA-AE360E3C19C6}" type="datetimeFigureOut">
              <a:rPr lang="cs-CZ" smtClean="0"/>
              <a:t>09.11.2021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8B736D7-F295-476E-B691-2DD581F5C7F5}" type="slidenum">
              <a:rPr lang="cs-CZ" smtClean="0"/>
              <a:t>‹#›</a:t>
            </a:fld>
            <a:endParaRPr lang="cs-CZ"/>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8287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CB5AF4B-B696-4FF0-90EA-AE360E3C19C6}" type="datetimeFigureOut">
              <a:rPr lang="cs-CZ" smtClean="0"/>
              <a:t>09.11.2021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8B736D7-F295-476E-B691-2DD581F5C7F5}" type="slidenum">
              <a:rPr lang="cs-CZ" smtClean="0"/>
              <a:t>‹#›</a:t>
            </a:fld>
            <a:endParaRPr lang="cs-CZ"/>
          </a:p>
        </p:txBody>
      </p:sp>
    </p:spTree>
    <p:extLst>
      <p:ext uri="{BB962C8B-B14F-4D97-AF65-F5344CB8AC3E}">
        <p14:creationId xmlns:p14="http://schemas.microsoft.com/office/powerpoint/2010/main" val="33013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ECB5AF4B-B696-4FF0-90EA-AE360E3C19C6}" type="datetimeFigureOut">
              <a:rPr lang="cs-CZ" smtClean="0"/>
              <a:t>09.11.2021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8B736D7-F295-476E-B691-2DD581F5C7F5}" type="slidenum">
              <a:rPr lang="cs-CZ" smtClean="0"/>
              <a:t>‹#›</a:t>
            </a:fld>
            <a:endParaRPr lang="cs-CZ"/>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880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ECB5AF4B-B696-4FF0-90EA-AE360E3C19C6}" type="datetimeFigureOut">
              <a:rPr lang="cs-CZ" smtClean="0"/>
              <a:t>09.11.2021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8B736D7-F295-476E-B691-2DD581F5C7F5}" type="slidenum">
              <a:rPr lang="cs-CZ" smtClean="0"/>
              <a:t>‹#›</a:t>
            </a:fld>
            <a:endParaRPr lang="cs-CZ"/>
          </a:p>
        </p:txBody>
      </p:sp>
    </p:spTree>
    <p:extLst>
      <p:ext uri="{BB962C8B-B14F-4D97-AF65-F5344CB8AC3E}">
        <p14:creationId xmlns:p14="http://schemas.microsoft.com/office/powerpoint/2010/main" val="127259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ECB5AF4B-B696-4FF0-90EA-AE360E3C19C6}" type="datetimeFigureOut">
              <a:rPr lang="cs-CZ" smtClean="0"/>
              <a:t>09.11.2021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8B736D7-F295-476E-B691-2DD581F5C7F5}" type="slidenum">
              <a:rPr lang="cs-CZ" smtClean="0"/>
              <a:t>‹#›</a:t>
            </a:fld>
            <a:endParaRPr lang="cs-CZ"/>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258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ECB5AF4B-B696-4FF0-90EA-AE360E3C19C6}" type="datetimeFigureOut">
              <a:rPr lang="cs-CZ" smtClean="0"/>
              <a:t>09.11.2021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8B736D7-F295-476E-B691-2DD581F5C7F5}" type="slidenum">
              <a:rPr lang="cs-CZ" smtClean="0"/>
              <a:t>‹#›</a:t>
            </a:fld>
            <a:endParaRPr lang="cs-CZ"/>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9237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5AF4B-B696-4FF0-90EA-AE360E3C19C6}" type="datetimeFigureOut">
              <a:rPr lang="cs-CZ" smtClean="0"/>
              <a:t>09.11.2021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8B736D7-F295-476E-B691-2DD581F5C7F5}" type="slidenum">
              <a:rPr lang="cs-CZ" smtClean="0"/>
              <a:t>‹#›</a:t>
            </a:fld>
            <a:endParaRPr lang="cs-CZ"/>
          </a:p>
        </p:txBody>
      </p:sp>
    </p:spTree>
    <p:extLst>
      <p:ext uri="{BB962C8B-B14F-4D97-AF65-F5344CB8AC3E}">
        <p14:creationId xmlns:p14="http://schemas.microsoft.com/office/powerpoint/2010/main" val="33492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cs-CZ" smtClean="0"/>
              <a:t>Kliknutím lze upravit styl.</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ECB5AF4B-B696-4FF0-90EA-AE360E3C19C6}" type="datetimeFigureOut">
              <a:rPr lang="cs-CZ" smtClean="0"/>
              <a:t>09.11.2021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8B736D7-F295-476E-B691-2DD581F5C7F5}" type="slidenum">
              <a:rPr lang="cs-CZ" smtClean="0"/>
              <a:t>‹#›</a:t>
            </a:fld>
            <a:endParaRPr lang="cs-CZ"/>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0445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cs-CZ" smtClean="0"/>
              <a:t>Kliknutím lze upravit styl.</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ECB5AF4B-B696-4FF0-90EA-AE360E3C19C6}" type="datetimeFigureOut">
              <a:rPr lang="cs-CZ" smtClean="0"/>
              <a:t>09.11.2021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8B736D7-F295-476E-B691-2DD581F5C7F5}" type="slidenum">
              <a:rPr lang="cs-CZ" smtClean="0"/>
              <a:t>‹#›</a:t>
            </a:fld>
            <a:endParaRPr lang="cs-CZ"/>
          </a:p>
        </p:txBody>
      </p:sp>
    </p:spTree>
    <p:extLst>
      <p:ext uri="{BB962C8B-B14F-4D97-AF65-F5344CB8AC3E}">
        <p14:creationId xmlns:p14="http://schemas.microsoft.com/office/powerpoint/2010/main" val="94767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B5AF4B-B696-4FF0-90EA-AE360E3C19C6}" type="datetimeFigureOut">
              <a:rPr lang="cs-CZ" smtClean="0"/>
              <a:t>09.11.2021</a:t>
            </a:fld>
            <a:endParaRPr lang="cs-CZ"/>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B736D7-F295-476E-B691-2DD581F5C7F5}" type="slidenum">
              <a:rPr lang="cs-CZ" smtClean="0"/>
              <a:t>‹#›</a:t>
            </a:fld>
            <a:endParaRPr lang="cs-CZ"/>
          </a:p>
        </p:txBody>
      </p:sp>
    </p:spTree>
    <p:extLst>
      <p:ext uri="{BB962C8B-B14F-4D97-AF65-F5344CB8AC3E}">
        <p14:creationId xmlns:p14="http://schemas.microsoft.com/office/powerpoint/2010/main" val="4196297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smtClean="0"/>
              <a:t>Marketing </a:t>
            </a:r>
            <a:r>
              <a:rPr lang="cs-CZ" dirty="0" err="1" smtClean="0"/>
              <a:t>analysis</a:t>
            </a:r>
            <a:endParaRPr lang="cs-CZ" dirty="0"/>
          </a:p>
        </p:txBody>
      </p:sp>
      <p:sp>
        <p:nvSpPr>
          <p:cNvPr id="5" name="Podnadpis 4"/>
          <p:cNvSpPr>
            <a:spLocks noGrp="1"/>
          </p:cNvSpPr>
          <p:nvPr>
            <p:ph type="subTitle" idx="1"/>
          </p:nvPr>
        </p:nvSpPr>
        <p:spPr/>
        <p:txBody>
          <a:bodyPr/>
          <a:lstStyle/>
          <a:p>
            <a:r>
              <a:rPr lang="cs-CZ" smtClean="0"/>
              <a:t>Tourism marketing</a:t>
            </a:r>
            <a:endParaRPr lang="cs-CZ" dirty="0"/>
          </a:p>
        </p:txBody>
      </p:sp>
    </p:spTree>
    <p:extLst>
      <p:ext uri="{BB962C8B-B14F-4D97-AF65-F5344CB8AC3E}">
        <p14:creationId xmlns:p14="http://schemas.microsoft.com/office/powerpoint/2010/main" val="4100962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idx="4294967295"/>
          </p:nvPr>
        </p:nvSpPr>
        <p:spPr>
          <a:xfrm>
            <a:off x="2179638" y="817563"/>
            <a:ext cx="6964362" cy="1201737"/>
          </a:xfrm>
        </p:spPr>
        <p:txBody>
          <a:bodyPr/>
          <a:lstStyle/>
          <a:p>
            <a:r>
              <a:rPr lang="cs-CZ" dirty="0" smtClean="0"/>
              <a:t> </a:t>
            </a:r>
            <a:endParaRPr lang="cs-CZ" dirty="0"/>
          </a:p>
        </p:txBody>
      </p:sp>
      <p:sp>
        <p:nvSpPr>
          <p:cNvPr id="6" name="Zástupný symbol pro text 5"/>
          <p:cNvSpPr>
            <a:spLocks noGrp="1"/>
          </p:cNvSpPr>
          <p:nvPr>
            <p:ph sz="quarter" idx="4294967295"/>
          </p:nvPr>
        </p:nvSpPr>
        <p:spPr>
          <a:xfrm>
            <a:off x="0" y="1"/>
            <a:ext cx="9144000" cy="6858000"/>
          </a:xfrm>
          <a:solidFill>
            <a:schemeClr val="accent2">
              <a:lumMod val="20000"/>
              <a:lumOff val="80000"/>
            </a:schemeClr>
          </a:solidFill>
        </p:spPr>
        <p:txBody>
          <a:bodyPr>
            <a:normAutofit/>
          </a:bodyPr>
          <a:lstStyle/>
          <a:p>
            <a:endParaRPr lang="cs-CZ" dirty="0" smtClean="0">
              <a:solidFill>
                <a:schemeClr val="tx1"/>
              </a:solidFill>
            </a:endParaRPr>
          </a:p>
          <a:p>
            <a:endParaRPr lang="cs-CZ" dirty="0"/>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2132856"/>
            <a:ext cx="4320480" cy="3147894"/>
          </a:xfrm>
          <a:prstGeom prst="rect">
            <a:avLst/>
          </a:prstGeom>
        </p:spPr>
      </p:pic>
    </p:spTree>
    <p:extLst>
      <p:ext uri="{BB962C8B-B14F-4D97-AF65-F5344CB8AC3E}">
        <p14:creationId xmlns:p14="http://schemas.microsoft.com/office/powerpoint/2010/main" val="307289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Case study – part 3</a:t>
            </a:r>
            <a:endParaRPr lang="cs-CZ" dirty="0"/>
          </a:p>
        </p:txBody>
      </p:sp>
      <p:sp>
        <p:nvSpPr>
          <p:cNvPr id="3" name="Zástupný symbol pro obsah 2"/>
          <p:cNvSpPr>
            <a:spLocks noGrp="1"/>
          </p:cNvSpPr>
          <p:nvPr>
            <p:ph idx="1"/>
          </p:nvPr>
        </p:nvSpPr>
        <p:spPr/>
        <p:txBody>
          <a:bodyPr/>
          <a:lstStyle/>
          <a:p>
            <a:r>
              <a:rPr lang="cs-CZ" dirty="0" err="1" smtClean="0"/>
              <a:t>Identify</a:t>
            </a:r>
            <a:r>
              <a:rPr lang="cs-CZ" dirty="0" smtClean="0"/>
              <a:t> and </a:t>
            </a:r>
            <a:r>
              <a:rPr lang="cs-CZ" dirty="0" err="1" smtClean="0"/>
              <a:t>characterize</a:t>
            </a:r>
            <a:r>
              <a:rPr lang="cs-CZ" dirty="0" smtClean="0"/>
              <a:t> </a:t>
            </a:r>
            <a:r>
              <a:rPr lang="cs-CZ" dirty="0" err="1" smtClean="0"/>
              <a:t>the</a:t>
            </a:r>
            <a:r>
              <a:rPr lang="cs-CZ" dirty="0" smtClean="0"/>
              <a:t> </a:t>
            </a:r>
            <a:r>
              <a:rPr lang="cs-CZ" dirty="0" err="1" smtClean="0"/>
              <a:t>target</a:t>
            </a:r>
            <a:r>
              <a:rPr lang="cs-CZ" dirty="0" smtClean="0"/>
              <a:t> </a:t>
            </a:r>
            <a:r>
              <a:rPr lang="cs-CZ" dirty="0" err="1" smtClean="0"/>
              <a:t>group</a:t>
            </a:r>
            <a:r>
              <a:rPr lang="cs-CZ" dirty="0" smtClean="0"/>
              <a:t> </a:t>
            </a:r>
            <a:r>
              <a:rPr lang="cs-CZ" dirty="0" err="1" smtClean="0"/>
              <a:t>of</a:t>
            </a:r>
            <a:r>
              <a:rPr lang="cs-CZ" dirty="0" smtClean="0"/>
              <a:t> </a:t>
            </a:r>
            <a:r>
              <a:rPr lang="cs-CZ" dirty="0" err="1" smtClean="0"/>
              <a:t>tourists</a:t>
            </a:r>
            <a:r>
              <a:rPr lang="cs-CZ" dirty="0" smtClean="0"/>
              <a:t> (</a:t>
            </a:r>
            <a:r>
              <a:rPr lang="cs-CZ" dirty="0" err="1" smtClean="0"/>
              <a:t>you</a:t>
            </a:r>
            <a:r>
              <a:rPr lang="cs-CZ" dirty="0" smtClean="0"/>
              <a:t> </a:t>
            </a:r>
            <a:r>
              <a:rPr lang="cs-CZ" dirty="0" err="1" smtClean="0"/>
              <a:t>can</a:t>
            </a:r>
            <a:r>
              <a:rPr lang="cs-CZ" dirty="0" smtClean="0"/>
              <a:t> </a:t>
            </a:r>
            <a:r>
              <a:rPr lang="cs-CZ" dirty="0" err="1" smtClean="0"/>
              <a:t>choose</a:t>
            </a:r>
            <a:r>
              <a:rPr lang="cs-CZ" dirty="0" smtClean="0"/>
              <a:t> </a:t>
            </a:r>
            <a:r>
              <a:rPr lang="cs-CZ" dirty="0" err="1" smtClean="0"/>
              <a:t>any</a:t>
            </a:r>
            <a:r>
              <a:rPr lang="cs-CZ" dirty="0" smtClean="0"/>
              <a:t> </a:t>
            </a:r>
            <a:r>
              <a:rPr lang="cs-CZ" dirty="0" err="1" smtClean="0"/>
              <a:t>segmentation</a:t>
            </a:r>
            <a:r>
              <a:rPr lang="cs-CZ" dirty="0" smtClean="0"/>
              <a:t> </a:t>
            </a:r>
            <a:r>
              <a:rPr lang="cs-CZ" dirty="0" err="1" smtClean="0"/>
              <a:t>attitudes</a:t>
            </a:r>
            <a:r>
              <a:rPr lang="cs-CZ" dirty="0" smtClean="0"/>
              <a:t>)</a:t>
            </a:r>
            <a:endParaRPr lang="cs-CZ" dirty="0"/>
          </a:p>
        </p:txBody>
      </p:sp>
    </p:spTree>
    <p:extLst>
      <p:ext uri="{BB962C8B-B14F-4D97-AF65-F5344CB8AC3E}">
        <p14:creationId xmlns:p14="http://schemas.microsoft.com/office/powerpoint/2010/main" val="3982737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Marketing</a:t>
            </a:r>
            <a:endParaRPr lang="cs-CZ" dirty="0"/>
          </a:p>
        </p:txBody>
      </p:sp>
      <p:sp>
        <p:nvSpPr>
          <p:cNvPr id="3" name="Zástupný symbol pro obsah 2"/>
          <p:cNvSpPr>
            <a:spLocks noGrp="1"/>
          </p:cNvSpPr>
          <p:nvPr>
            <p:ph idx="1"/>
          </p:nvPr>
        </p:nvSpPr>
        <p:spPr/>
        <p:txBody>
          <a:bodyPr>
            <a:normAutofit fontScale="85000" lnSpcReduction="20000"/>
          </a:bodyPr>
          <a:lstStyle/>
          <a:p>
            <a:r>
              <a:rPr lang="en-US" dirty="0" smtClean="0"/>
              <a:t>Define marketing?</a:t>
            </a:r>
            <a:endParaRPr lang="cs-CZ" dirty="0" smtClean="0"/>
          </a:p>
          <a:p>
            <a:pPr lvl="1"/>
            <a:r>
              <a:rPr lang="en-US" dirty="0"/>
              <a:t>The management </a:t>
            </a:r>
            <a:r>
              <a:rPr lang="en-US" dirty="0" err="1" smtClean="0"/>
              <a:t>proce</a:t>
            </a:r>
            <a:r>
              <a:rPr lang="cs-CZ" dirty="0" smtClean="0"/>
              <a:t>s</a:t>
            </a:r>
            <a:r>
              <a:rPr lang="en-US" dirty="0" smtClean="0"/>
              <a:t>s </a:t>
            </a:r>
            <a:r>
              <a:rPr lang="en-US" dirty="0"/>
              <a:t>through which goods and services move from concept to the customer. It includes the coordination of four elements called the 4 P's of marketing: </a:t>
            </a:r>
            <a:endParaRPr lang="cs-CZ" dirty="0" smtClean="0"/>
          </a:p>
          <a:p>
            <a:pPr lvl="2"/>
            <a:r>
              <a:rPr lang="en-US" dirty="0" smtClean="0"/>
              <a:t>(</a:t>
            </a:r>
            <a:r>
              <a:rPr lang="en-US" dirty="0"/>
              <a:t>1) identification, selection and development of a </a:t>
            </a:r>
            <a:r>
              <a:rPr lang="en-US" b="1" dirty="0"/>
              <a:t>product</a:t>
            </a:r>
            <a:r>
              <a:rPr lang="en-US" dirty="0"/>
              <a:t>,</a:t>
            </a:r>
          </a:p>
          <a:p>
            <a:pPr lvl="2"/>
            <a:r>
              <a:rPr lang="en-US" dirty="0"/>
              <a:t>(2) determination of its </a:t>
            </a:r>
            <a:r>
              <a:rPr lang="en-US" b="1" dirty="0"/>
              <a:t>price</a:t>
            </a:r>
            <a:r>
              <a:rPr lang="en-US" dirty="0"/>
              <a:t>,</a:t>
            </a:r>
          </a:p>
          <a:p>
            <a:pPr lvl="2"/>
            <a:r>
              <a:rPr lang="en-US" dirty="0"/>
              <a:t>(3) selection of a distribution channel to reach the customer's </a:t>
            </a:r>
            <a:r>
              <a:rPr lang="en-US" b="1" dirty="0"/>
              <a:t>place</a:t>
            </a:r>
            <a:r>
              <a:rPr lang="en-US" dirty="0"/>
              <a:t>, and</a:t>
            </a:r>
          </a:p>
          <a:p>
            <a:pPr lvl="2"/>
            <a:r>
              <a:rPr lang="en-US" dirty="0"/>
              <a:t>(4) development and implementation of a </a:t>
            </a:r>
            <a:r>
              <a:rPr lang="en-US" b="1" dirty="0"/>
              <a:t>promotional </a:t>
            </a:r>
            <a:r>
              <a:rPr lang="en-US" b="1" dirty="0" smtClean="0"/>
              <a:t>strategy</a:t>
            </a:r>
            <a:r>
              <a:rPr lang="en-US" dirty="0" smtClean="0"/>
              <a:t>.</a:t>
            </a:r>
            <a:endParaRPr lang="cs-CZ" dirty="0" smtClean="0"/>
          </a:p>
          <a:p>
            <a:r>
              <a:rPr lang="en-US" dirty="0" smtClean="0"/>
              <a:t>Marketing </a:t>
            </a:r>
            <a:r>
              <a:rPr lang="en-US" dirty="0"/>
              <a:t>is based on thinking about the business in terms of customer needs and their satisfaction. Marketing differs from selling</a:t>
            </a:r>
            <a:r>
              <a:rPr lang="en-US" dirty="0" smtClean="0"/>
              <a:t>. </a:t>
            </a:r>
          </a:p>
          <a:p>
            <a:pPr lvl="2"/>
            <a:endParaRPr lang="en-US" dirty="0" smtClean="0"/>
          </a:p>
          <a:p>
            <a:pPr lvl="2"/>
            <a:endParaRPr lang="cs-CZ" dirty="0" smtClean="0"/>
          </a:p>
          <a:p>
            <a:endParaRPr lang="en-US" dirty="0"/>
          </a:p>
        </p:txBody>
      </p:sp>
    </p:spTree>
    <p:extLst>
      <p:ext uri="{BB962C8B-B14F-4D97-AF65-F5344CB8AC3E}">
        <p14:creationId xmlns:p14="http://schemas.microsoft.com/office/powerpoint/2010/main" val="8603372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err="1"/>
              <a:t>Does</a:t>
            </a:r>
            <a:r>
              <a:rPr lang="cs-CZ" dirty="0"/>
              <a:t> </a:t>
            </a:r>
            <a:r>
              <a:rPr lang="cs-CZ" dirty="0" err="1"/>
              <a:t>have</a:t>
            </a:r>
            <a:r>
              <a:rPr lang="en-US" dirty="0"/>
              <a:t> </a:t>
            </a:r>
            <a:r>
              <a:rPr lang="cs-CZ" dirty="0"/>
              <a:t>„</a:t>
            </a:r>
            <a:r>
              <a:rPr lang="en-US" dirty="0"/>
              <a:t>marketing</a:t>
            </a:r>
            <a:r>
              <a:rPr lang="cs-CZ" dirty="0"/>
              <a:t>“</a:t>
            </a:r>
            <a:r>
              <a:rPr lang="en-US" dirty="0"/>
              <a:t> the same meaning in Tourism?</a:t>
            </a:r>
            <a:endParaRPr lang="cs-CZ" dirty="0"/>
          </a:p>
          <a:p>
            <a:pPr lvl="2"/>
            <a:r>
              <a:rPr lang="en-US" dirty="0"/>
              <a:t>The marketing of tourism is simply applying the appropriate marketing concepts to planning a strategy to attract visitors to a destination</a:t>
            </a:r>
            <a:endParaRPr lang="cs-CZ" dirty="0"/>
          </a:p>
          <a:p>
            <a:pPr lvl="2"/>
            <a:r>
              <a:rPr lang="en-US" dirty="0"/>
              <a:t>Marketing is an exchange that satisfies both the individual (the visitors) and the organization (city, TO, TA,…)</a:t>
            </a:r>
          </a:p>
          <a:p>
            <a:endParaRPr lang="cs-CZ" dirty="0"/>
          </a:p>
        </p:txBody>
      </p:sp>
    </p:spTree>
    <p:extLst>
      <p:ext uri="{BB962C8B-B14F-4D97-AF65-F5344CB8AC3E}">
        <p14:creationId xmlns:p14="http://schemas.microsoft.com/office/powerpoint/2010/main" val="3343470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Marketing Environment</a:t>
            </a:r>
            <a:endParaRPr lang="en-US" dirty="0"/>
          </a:p>
        </p:txBody>
      </p:sp>
      <p:sp>
        <p:nvSpPr>
          <p:cNvPr id="4" name="Zástupný symbol pro text 3"/>
          <p:cNvSpPr>
            <a:spLocks noGrp="1"/>
          </p:cNvSpPr>
          <p:nvPr>
            <p:ph type="body" idx="1"/>
          </p:nvPr>
        </p:nvSpPr>
        <p:spPr/>
        <p:txBody>
          <a:bodyPr/>
          <a:lstStyle/>
          <a:p>
            <a:r>
              <a:rPr lang="en-US" dirty="0" smtClean="0"/>
              <a:t>Macro Environment</a:t>
            </a:r>
            <a:r>
              <a:rPr lang="cs-CZ" dirty="0" smtClean="0"/>
              <a:t>	</a:t>
            </a:r>
            <a:endParaRPr lang="cs-CZ" dirty="0"/>
          </a:p>
        </p:txBody>
      </p:sp>
      <p:sp>
        <p:nvSpPr>
          <p:cNvPr id="5" name="Zástupný symbol pro obsah 4"/>
          <p:cNvSpPr>
            <a:spLocks noGrp="1"/>
          </p:cNvSpPr>
          <p:nvPr>
            <p:ph sz="half" idx="2"/>
          </p:nvPr>
        </p:nvSpPr>
        <p:spPr/>
        <p:txBody>
          <a:bodyPr>
            <a:normAutofit fontScale="40000" lnSpcReduction="20000"/>
          </a:bodyPr>
          <a:lstStyle/>
          <a:p>
            <a:r>
              <a:rPr lang="en-US" dirty="0" smtClean="0"/>
              <a:t>Economic</a:t>
            </a:r>
          </a:p>
          <a:p>
            <a:pPr lvl="1"/>
            <a:r>
              <a:rPr lang="en-US" dirty="0" smtClean="0"/>
              <a:t>Growth or decline</a:t>
            </a:r>
          </a:p>
          <a:p>
            <a:pPr lvl="1"/>
            <a:r>
              <a:rPr lang="en-US" dirty="0" smtClean="0"/>
              <a:t>Disposable income</a:t>
            </a:r>
          </a:p>
          <a:p>
            <a:r>
              <a:rPr lang="en-US" dirty="0" smtClean="0"/>
              <a:t>Social</a:t>
            </a:r>
          </a:p>
          <a:p>
            <a:pPr lvl="1"/>
            <a:r>
              <a:rPr lang="en-US" dirty="0" smtClean="0"/>
              <a:t>Values</a:t>
            </a:r>
          </a:p>
          <a:p>
            <a:pPr lvl="1"/>
            <a:r>
              <a:rPr lang="en-US" dirty="0" smtClean="0"/>
              <a:t>Lifestyle</a:t>
            </a:r>
          </a:p>
          <a:p>
            <a:r>
              <a:rPr lang="en-US" dirty="0" smtClean="0"/>
              <a:t>Demographic</a:t>
            </a:r>
          </a:p>
          <a:p>
            <a:pPr lvl="1"/>
            <a:r>
              <a:rPr lang="en-US" dirty="0" smtClean="0"/>
              <a:t>Age</a:t>
            </a:r>
          </a:p>
          <a:p>
            <a:pPr lvl="1"/>
            <a:r>
              <a:rPr lang="en-US" dirty="0" smtClean="0"/>
              <a:t>Family status</a:t>
            </a:r>
          </a:p>
          <a:p>
            <a:pPr lvl="1"/>
            <a:r>
              <a:rPr lang="en-US" dirty="0" smtClean="0"/>
              <a:t>Ethnicity</a:t>
            </a:r>
          </a:p>
          <a:p>
            <a:pPr lvl="1"/>
            <a:r>
              <a:rPr lang="en-US" dirty="0" smtClean="0"/>
              <a:t>Level of education</a:t>
            </a:r>
          </a:p>
          <a:p>
            <a:pPr lvl="1"/>
            <a:r>
              <a:rPr lang="en-US" dirty="0" smtClean="0"/>
              <a:t>Culture </a:t>
            </a:r>
            <a:endParaRPr lang="en-US" dirty="0"/>
          </a:p>
        </p:txBody>
      </p:sp>
      <p:sp>
        <p:nvSpPr>
          <p:cNvPr id="6" name="Zástupný symbol pro text 5"/>
          <p:cNvSpPr>
            <a:spLocks noGrp="1"/>
          </p:cNvSpPr>
          <p:nvPr>
            <p:ph type="body" sz="quarter" idx="3"/>
          </p:nvPr>
        </p:nvSpPr>
        <p:spPr/>
        <p:txBody>
          <a:bodyPr/>
          <a:lstStyle/>
          <a:p>
            <a:r>
              <a:rPr lang="en-US" dirty="0" smtClean="0"/>
              <a:t>Micro Environment</a:t>
            </a:r>
            <a:endParaRPr lang="en-US" dirty="0"/>
          </a:p>
        </p:txBody>
      </p:sp>
      <p:sp>
        <p:nvSpPr>
          <p:cNvPr id="7" name="Zástupný symbol pro obsah 6"/>
          <p:cNvSpPr>
            <a:spLocks noGrp="1"/>
          </p:cNvSpPr>
          <p:nvPr>
            <p:ph sz="quarter" idx="4"/>
          </p:nvPr>
        </p:nvSpPr>
        <p:spPr/>
        <p:txBody>
          <a:bodyPr>
            <a:normAutofit fontScale="40000" lnSpcReduction="20000"/>
          </a:bodyPr>
          <a:lstStyle/>
          <a:p>
            <a:r>
              <a:rPr lang="en-US" dirty="0" smtClean="0"/>
              <a:t>Business</a:t>
            </a:r>
          </a:p>
          <a:p>
            <a:pPr lvl="1"/>
            <a:r>
              <a:rPr lang="en-US" dirty="0" smtClean="0"/>
              <a:t>Chamber of Commerce</a:t>
            </a:r>
          </a:p>
          <a:p>
            <a:pPr lvl="1"/>
            <a:r>
              <a:rPr lang="en-US" dirty="0" smtClean="0"/>
              <a:t>Hospitality associations</a:t>
            </a:r>
          </a:p>
          <a:p>
            <a:pPr lvl="1"/>
            <a:r>
              <a:rPr lang="en-US" dirty="0" smtClean="0"/>
              <a:t>Business owners</a:t>
            </a:r>
          </a:p>
          <a:p>
            <a:r>
              <a:rPr lang="en-US" dirty="0" smtClean="0"/>
              <a:t>Civic Groups</a:t>
            </a:r>
          </a:p>
          <a:p>
            <a:pPr lvl="1"/>
            <a:r>
              <a:rPr lang="en-US" dirty="0" smtClean="0"/>
              <a:t>Civic associations</a:t>
            </a:r>
          </a:p>
          <a:p>
            <a:pPr lvl="1"/>
            <a:r>
              <a:rPr lang="en-US" dirty="0" smtClean="0"/>
              <a:t>Local leaders</a:t>
            </a:r>
          </a:p>
          <a:p>
            <a:pPr lvl="1"/>
            <a:r>
              <a:rPr lang="en-US" dirty="0" smtClean="0"/>
              <a:t>Neighborhood groups</a:t>
            </a:r>
            <a:endParaRPr lang="cs-CZ" dirty="0" smtClean="0"/>
          </a:p>
          <a:p>
            <a:pPr lvl="1"/>
            <a:r>
              <a:rPr lang="en-US" dirty="0" smtClean="0"/>
              <a:t>Ecological</a:t>
            </a:r>
            <a:r>
              <a:rPr lang="cs-CZ" dirty="0" smtClean="0"/>
              <a:t> groups</a:t>
            </a:r>
            <a:endParaRPr lang="en-US" dirty="0" smtClean="0"/>
          </a:p>
          <a:p>
            <a:r>
              <a:rPr lang="en-US" dirty="0" smtClean="0"/>
              <a:t>Government officeholders</a:t>
            </a:r>
          </a:p>
          <a:p>
            <a:pPr lvl="1"/>
            <a:r>
              <a:rPr lang="en-US" dirty="0" smtClean="0"/>
              <a:t>Mayor and city council</a:t>
            </a:r>
          </a:p>
          <a:p>
            <a:pPr lvl="1"/>
            <a:r>
              <a:rPr lang="en-US" dirty="0" err="1" smtClean="0"/>
              <a:t>Depar</a:t>
            </a:r>
            <a:r>
              <a:rPr lang="cs-CZ" dirty="0" smtClean="0"/>
              <a:t>t</a:t>
            </a:r>
            <a:r>
              <a:rPr lang="en-US" dirty="0" smtClean="0"/>
              <a:t>mental managers, …</a:t>
            </a:r>
          </a:p>
          <a:p>
            <a:pPr lvl="1"/>
            <a:endParaRPr lang="cs-CZ" dirty="0"/>
          </a:p>
        </p:txBody>
      </p:sp>
    </p:spTree>
    <p:extLst>
      <p:ext uri="{BB962C8B-B14F-4D97-AF65-F5344CB8AC3E}">
        <p14:creationId xmlns:p14="http://schemas.microsoft.com/office/powerpoint/2010/main" val="6666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500"/>
                                        <p:tgtEl>
                                          <p:spTgt spid="5">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fade">
                                      <p:cBhvr>
                                        <p:cTn id="36" dur="500"/>
                                        <p:tgtEl>
                                          <p:spTgt spid="5">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fade">
                                      <p:cBhvr>
                                        <p:cTn id="39" dur="500"/>
                                        <p:tgtEl>
                                          <p:spTgt spid="5">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500"/>
                                        <p:tgtEl>
                                          <p:spTgt spid="5">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animEffect transition="in" filter="fade">
                                      <p:cBhvr>
                                        <p:cTn id="45" dur="500"/>
                                        <p:tgtEl>
                                          <p:spTgt spid="5">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fade">
                                      <p:cBhvr>
                                        <p:cTn id="50" dur="500"/>
                                        <p:tgtEl>
                                          <p:spTgt spid="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fade">
                                      <p:cBhvr>
                                        <p:cTn id="55" dur="500"/>
                                        <p:tgtEl>
                                          <p:spTgt spid="7">
                                            <p:txEl>
                                              <p:pRg st="0" end="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7">
                                            <p:txEl>
                                              <p:pRg st="1" end="1"/>
                                            </p:txEl>
                                          </p:spTgt>
                                        </p:tgtEl>
                                        <p:attrNameLst>
                                          <p:attrName>style.visibility</p:attrName>
                                        </p:attrNameLst>
                                      </p:cBhvr>
                                      <p:to>
                                        <p:strVal val="visible"/>
                                      </p:to>
                                    </p:set>
                                    <p:animEffect transition="in" filter="fade">
                                      <p:cBhvr>
                                        <p:cTn id="58" dur="500"/>
                                        <p:tgtEl>
                                          <p:spTgt spid="7">
                                            <p:txEl>
                                              <p:pRg st="1" end="1"/>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Effect transition="in" filter="fade">
                                      <p:cBhvr>
                                        <p:cTn id="61" dur="500"/>
                                        <p:tgtEl>
                                          <p:spTgt spid="7">
                                            <p:txEl>
                                              <p:pRg st="2" end="2"/>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7">
                                            <p:txEl>
                                              <p:pRg st="3" end="3"/>
                                            </p:txEl>
                                          </p:spTgt>
                                        </p:tgtEl>
                                        <p:attrNameLst>
                                          <p:attrName>style.visibility</p:attrName>
                                        </p:attrNameLst>
                                      </p:cBhvr>
                                      <p:to>
                                        <p:strVal val="visible"/>
                                      </p:to>
                                    </p:set>
                                    <p:animEffect transition="in" filter="fade">
                                      <p:cBhvr>
                                        <p:cTn id="64" dur="500"/>
                                        <p:tgtEl>
                                          <p:spTgt spid="7">
                                            <p:txEl>
                                              <p:pRg st="3" end="3"/>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fade">
                                      <p:cBhvr>
                                        <p:cTn id="67" dur="500"/>
                                        <p:tgtEl>
                                          <p:spTgt spid="7">
                                            <p:txEl>
                                              <p:pRg st="4" end="4"/>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7">
                                            <p:txEl>
                                              <p:pRg st="5" end="5"/>
                                            </p:txEl>
                                          </p:spTgt>
                                        </p:tgtEl>
                                        <p:attrNameLst>
                                          <p:attrName>style.visibility</p:attrName>
                                        </p:attrNameLst>
                                      </p:cBhvr>
                                      <p:to>
                                        <p:strVal val="visible"/>
                                      </p:to>
                                    </p:set>
                                    <p:animEffect transition="in" filter="fade">
                                      <p:cBhvr>
                                        <p:cTn id="70" dur="500"/>
                                        <p:tgtEl>
                                          <p:spTgt spid="7">
                                            <p:txEl>
                                              <p:pRg st="5" end="5"/>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7">
                                            <p:txEl>
                                              <p:pRg st="6" end="6"/>
                                            </p:txEl>
                                          </p:spTgt>
                                        </p:tgtEl>
                                        <p:attrNameLst>
                                          <p:attrName>style.visibility</p:attrName>
                                        </p:attrNameLst>
                                      </p:cBhvr>
                                      <p:to>
                                        <p:strVal val="visible"/>
                                      </p:to>
                                    </p:set>
                                    <p:animEffect transition="in" filter="fade">
                                      <p:cBhvr>
                                        <p:cTn id="73" dur="500"/>
                                        <p:tgtEl>
                                          <p:spTgt spid="7">
                                            <p:txEl>
                                              <p:pRg st="6" end="6"/>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7">
                                            <p:txEl>
                                              <p:pRg st="7" end="7"/>
                                            </p:txEl>
                                          </p:spTgt>
                                        </p:tgtEl>
                                        <p:attrNameLst>
                                          <p:attrName>style.visibility</p:attrName>
                                        </p:attrNameLst>
                                      </p:cBhvr>
                                      <p:to>
                                        <p:strVal val="visible"/>
                                      </p:to>
                                    </p:set>
                                    <p:animEffect transition="in" filter="fade">
                                      <p:cBhvr>
                                        <p:cTn id="76" dur="500"/>
                                        <p:tgtEl>
                                          <p:spTgt spid="7">
                                            <p:txEl>
                                              <p:pRg st="7" end="7"/>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7">
                                            <p:txEl>
                                              <p:pRg st="8" end="8"/>
                                            </p:txEl>
                                          </p:spTgt>
                                        </p:tgtEl>
                                        <p:attrNameLst>
                                          <p:attrName>style.visibility</p:attrName>
                                        </p:attrNameLst>
                                      </p:cBhvr>
                                      <p:to>
                                        <p:strVal val="visible"/>
                                      </p:to>
                                    </p:set>
                                    <p:animEffect transition="in" filter="fade">
                                      <p:cBhvr>
                                        <p:cTn id="79" dur="500"/>
                                        <p:tgtEl>
                                          <p:spTgt spid="7">
                                            <p:txEl>
                                              <p:pRg st="8" end="8"/>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7">
                                            <p:txEl>
                                              <p:pRg st="9" end="9"/>
                                            </p:txEl>
                                          </p:spTgt>
                                        </p:tgtEl>
                                        <p:attrNameLst>
                                          <p:attrName>style.visibility</p:attrName>
                                        </p:attrNameLst>
                                      </p:cBhvr>
                                      <p:to>
                                        <p:strVal val="visible"/>
                                      </p:to>
                                    </p:set>
                                    <p:animEffect transition="in" filter="fade">
                                      <p:cBhvr>
                                        <p:cTn id="82" dur="500"/>
                                        <p:tgtEl>
                                          <p:spTgt spid="7">
                                            <p:txEl>
                                              <p:pRg st="9" end="9"/>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7">
                                            <p:txEl>
                                              <p:pRg st="10" end="10"/>
                                            </p:txEl>
                                          </p:spTgt>
                                        </p:tgtEl>
                                        <p:attrNameLst>
                                          <p:attrName>style.visibility</p:attrName>
                                        </p:attrNameLst>
                                      </p:cBhvr>
                                      <p:to>
                                        <p:strVal val="visible"/>
                                      </p:to>
                                    </p:set>
                                    <p:animEffect transition="in" filter="fade">
                                      <p:cBhvr>
                                        <p:cTn id="85" dur="500"/>
                                        <p:tgtEl>
                                          <p:spTgt spid="7">
                                            <p:txEl>
                                              <p:pRg st="10" end="10"/>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7">
                                            <p:txEl>
                                              <p:pRg st="11" end="11"/>
                                            </p:txEl>
                                          </p:spTgt>
                                        </p:tgtEl>
                                        <p:attrNameLst>
                                          <p:attrName>style.visibility</p:attrName>
                                        </p:attrNameLst>
                                      </p:cBhvr>
                                      <p:to>
                                        <p:strVal val="visible"/>
                                      </p:to>
                                    </p:set>
                                    <p:animEffect transition="in" filter="fade">
                                      <p:cBhvr>
                                        <p:cTn id="88"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en-US" dirty="0" smtClean="0"/>
              <a:t>Researching the External Environment</a:t>
            </a:r>
            <a:endParaRPr lang="en-US" dirty="0"/>
          </a:p>
        </p:txBody>
      </p:sp>
      <p:sp>
        <p:nvSpPr>
          <p:cNvPr id="7" name="Zástupný symbol pro text 6"/>
          <p:cNvSpPr>
            <a:spLocks noGrp="1"/>
          </p:cNvSpPr>
          <p:nvPr>
            <p:ph type="body" idx="1"/>
          </p:nvPr>
        </p:nvSpPr>
        <p:spPr/>
        <p:txBody>
          <a:bodyPr/>
          <a:lstStyle/>
          <a:p>
            <a:r>
              <a:rPr lang="en-US" dirty="0" smtClean="0"/>
              <a:t>Sources for Macro</a:t>
            </a:r>
            <a:r>
              <a:rPr lang="cs-CZ" dirty="0" smtClean="0"/>
              <a:t>	</a:t>
            </a:r>
            <a:endParaRPr lang="cs-CZ" dirty="0"/>
          </a:p>
        </p:txBody>
      </p:sp>
      <p:sp>
        <p:nvSpPr>
          <p:cNvPr id="5" name="Zástupný symbol pro obsah 4"/>
          <p:cNvSpPr>
            <a:spLocks noGrp="1"/>
          </p:cNvSpPr>
          <p:nvPr>
            <p:ph sz="half" idx="2"/>
          </p:nvPr>
        </p:nvSpPr>
        <p:spPr/>
        <p:txBody>
          <a:bodyPr>
            <a:normAutofit fontScale="62500" lnSpcReduction="20000"/>
          </a:bodyPr>
          <a:lstStyle/>
          <a:p>
            <a:r>
              <a:rPr lang="en-US" dirty="0" smtClean="0"/>
              <a:t>Tourism publications: competitive trends</a:t>
            </a:r>
          </a:p>
          <a:p>
            <a:r>
              <a:rPr lang="en-US" dirty="0" smtClean="0"/>
              <a:t>Consus.gov: demographics changes</a:t>
            </a:r>
          </a:p>
          <a:p>
            <a:r>
              <a:rPr lang="en-US" dirty="0" smtClean="0"/>
              <a:t>Travel magazines: social trends</a:t>
            </a:r>
          </a:p>
          <a:p>
            <a:r>
              <a:rPr lang="en-US" dirty="0" smtClean="0"/>
              <a:t>General and business news</a:t>
            </a:r>
            <a:endParaRPr lang="cs-CZ" dirty="0" smtClean="0"/>
          </a:p>
          <a:p>
            <a:endParaRPr lang="cs-CZ" dirty="0"/>
          </a:p>
          <a:p>
            <a:r>
              <a:rPr lang="cs-CZ" dirty="0" smtClean="0"/>
              <a:t>SLEPT(E) </a:t>
            </a:r>
          </a:p>
          <a:p>
            <a:r>
              <a:rPr lang="en-US" dirty="0" smtClean="0"/>
              <a:t>Direct contact with tourists and other Stakeholders</a:t>
            </a:r>
            <a:endParaRPr lang="en-US" dirty="0"/>
          </a:p>
        </p:txBody>
      </p:sp>
      <p:sp>
        <p:nvSpPr>
          <p:cNvPr id="8" name="Zástupný symbol pro text 7"/>
          <p:cNvSpPr>
            <a:spLocks noGrp="1"/>
          </p:cNvSpPr>
          <p:nvPr>
            <p:ph type="body" sz="quarter" idx="3"/>
          </p:nvPr>
        </p:nvSpPr>
        <p:spPr/>
        <p:txBody>
          <a:bodyPr/>
          <a:lstStyle/>
          <a:p>
            <a:r>
              <a:rPr lang="en-US" dirty="0" smtClean="0"/>
              <a:t>Sources for Micro</a:t>
            </a:r>
            <a:endParaRPr lang="en-US" dirty="0"/>
          </a:p>
        </p:txBody>
      </p:sp>
      <p:sp>
        <p:nvSpPr>
          <p:cNvPr id="6" name="Zástupný symbol pro obsah 5"/>
          <p:cNvSpPr>
            <a:spLocks noGrp="1"/>
          </p:cNvSpPr>
          <p:nvPr>
            <p:ph sz="quarter" idx="4"/>
          </p:nvPr>
        </p:nvSpPr>
        <p:spPr/>
        <p:txBody>
          <a:bodyPr>
            <a:normAutofit fontScale="85000" lnSpcReduction="20000"/>
          </a:bodyPr>
          <a:lstStyle/>
          <a:p>
            <a:r>
              <a:rPr lang="en-US" dirty="0" smtClean="0"/>
              <a:t>Local newspaper</a:t>
            </a:r>
          </a:p>
          <a:p>
            <a:r>
              <a:rPr lang="en-US" dirty="0" smtClean="0"/>
              <a:t>Local broadcast news</a:t>
            </a:r>
          </a:p>
          <a:p>
            <a:r>
              <a:rPr lang="en-US" dirty="0" smtClean="0"/>
              <a:t>Community issues </a:t>
            </a:r>
            <a:endParaRPr lang="cs-CZ" dirty="0" smtClean="0"/>
          </a:p>
          <a:p>
            <a:endParaRPr lang="cs-CZ" dirty="0"/>
          </a:p>
          <a:p>
            <a:endParaRPr lang="cs-CZ" dirty="0" smtClean="0"/>
          </a:p>
          <a:p>
            <a:endParaRPr lang="cs-CZ" dirty="0" smtClean="0"/>
          </a:p>
          <a:p>
            <a:r>
              <a:rPr lang="cs-CZ" dirty="0" smtClean="0"/>
              <a:t>PORTER</a:t>
            </a:r>
            <a:endParaRPr lang="en-US" dirty="0"/>
          </a:p>
        </p:txBody>
      </p:sp>
    </p:spTree>
    <p:extLst>
      <p:ext uri="{BB962C8B-B14F-4D97-AF65-F5344CB8AC3E}">
        <p14:creationId xmlns:p14="http://schemas.microsoft.com/office/powerpoint/2010/main" val="401768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500"/>
                                        <p:tgtEl>
                                          <p:spTgt spid="6">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500"/>
                                        <p:tgtEl>
                                          <p:spTgt spid="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fade">
                                      <p:cBhvr>
                                        <p:cTn id="5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Analytical</a:t>
            </a:r>
            <a:r>
              <a:rPr lang="en-US" dirty="0" smtClean="0"/>
              <a:t> methods </a:t>
            </a:r>
            <a:endParaRPr lang="en-US" dirty="0"/>
          </a:p>
        </p:txBody>
      </p:sp>
      <p:sp>
        <p:nvSpPr>
          <p:cNvPr id="3" name="Zástupný symbol pro text 2"/>
          <p:cNvSpPr>
            <a:spLocks noGrp="1"/>
          </p:cNvSpPr>
          <p:nvPr>
            <p:ph type="body" idx="1"/>
          </p:nvPr>
        </p:nvSpPr>
        <p:spPr/>
        <p:txBody>
          <a:bodyPr/>
          <a:lstStyle/>
          <a:p>
            <a:r>
              <a:rPr lang="cs-CZ" dirty="0" smtClean="0"/>
              <a:t>SLEPT(E) = PEST(E) </a:t>
            </a:r>
            <a:endParaRPr lang="cs-CZ" dirty="0"/>
          </a:p>
        </p:txBody>
      </p:sp>
      <p:sp>
        <p:nvSpPr>
          <p:cNvPr id="4" name="Zástupný symbol pro obsah 3"/>
          <p:cNvSpPr>
            <a:spLocks noGrp="1"/>
          </p:cNvSpPr>
          <p:nvPr>
            <p:ph sz="half" idx="2"/>
          </p:nvPr>
        </p:nvSpPr>
        <p:spPr/>
        <p:txBody>
          <a:bodyPr/>
          <a:lstStyle/>
          <a:p>
            <a:r>
              <a:rPr lang="en-US" dirty="0" smtClean="0"/>
              <a:t>Political</a:t>
            </a:r>
          </a:p>
          <a:p>
            <a:r>
              <a:rPr lang="en-US" dirty="0" smtClean="0"/>
              <a:t>Economic</a:t>
            </a:r>
          </a:p>
          <a:p>
            <a:r>
              <a:rPr lang="en-US" dirty="0" smtClean="0"/>
              <a:t>Social </a:t>
            </a:r>
          </a:p>
          <a:p>
            <a:r>
              <a:rPr lang="en-US" dirty="0" smtClean="0"/>
              <a:t>Technological</a:t>
            </a:r>
          </a:p>
          <a:p>
            <a:r>
              <a:rPr lang="en-US" dirty="0" smtClean="0"/>
              <a:t>Environment </a:t>
            </a:r>
            <a:endParaRPr lang="en-US" dirty="0"/>
          </a:p>
        </p:txBody>
      </p:sp>
      <p:sp>
        <p:nvSpPr>
          <p:cNvPr id="5" name="Zástupný symbol pro text 4"/>
          <p:cNvSpPr>
            <a:spLocks noGrp="1"/>
          </p:cNvSpPr>
          <p:nvPr>
            <p:ph type="body" sz="quarter" idx="3"/>
          </p:nvPr>
        </p:nvSpPr>
        <p:spPr/>
        <p:txBody>
          <a:bodyPr/>
          <a:lstStyle/>
          <a:p>
            <a:r>
              <a:rPr lang="cs-CZ" dirty="0" smtClean="0"/>
              <a:t>PORTER</a:t>
            </a:r>
            <a:endParaRPr lang="cs-CZ" dirty="0"/>
          </a:p>
        </p:txBody>
      </p:sp>
      <p:sp>
        <p:nvSpPr>
          <p:cNvPr id="6" name="Zástupný symbol pro obsah 5"/>
          <p:cNvSpPr>
            <a:spLocks noGrp="1"/>
          </p:cNvSpPr>
          <p:nvPr>
            <p:ph sz="quarter" idx="4"/>
          </p:nvPr>
        </p:nvSpPr>
        <p:spPr/>
        <p:txBody>
          <a:bodyPr>
            <a:normAutofit lnSpcReduction="10000"/>
          </a:bodyPr>
          <a:lstStyle/>
          <a:p>
            <a:r>
              <a:rPr lang="en-US" dirty="0" smtClean="0"/>
              <a:t>New entrants</a:t>
            </a:r>
          </a:p>
          <a:p>
            <a:r>
              <a:rPr lang="en-US" dirty="0" smtClean="0"/>
              <a:t>Threat of substitutes</a:t>
            </a:r>
          </a:p>
          <a:p>
            <a:r>
              <a:rPr lang="en-US" dirty="0" smtClean="0"/>
              <a:t>Buyers</a:t>
            </a:r>
          </a:p>
          <a:p>
            <a:r>
              <a:rPr lang="en-US" dirty="0" smtClean="0"/>
              <a:t>Suppliers</a:t>
            </a:r>
          </a:p>
          <a:p>
            <a:r>
              <a:rPr lang="en-US" dirty="0" smtClean="0"/>
              <a:t>Rivalry between existing competitors </a:t>
            </a:r>
            <a:endParaRPr lang="en-US" dirty="0"/>
          </a:p>
        </p:txBody>
      </p:sp>
    </p:spTree>
    <p:extLst>
      <p:ext uri="{BB962C8B-B14F-4D97-AF65-F5344CB8AC3E}">
        <p14:creationId xmlns:p14="http://schemas.microsoft.com/office/powerpoint/2010/main" val="323075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500"/>
                                        <p:tgtEl>
                                          <p:spTgt spid="6">
                                            <p:txEl>
                                              <p:pRg st="2" end="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500"/>
                                        <p:tgtEl>
                                          <p:spTgt spid="6">
                                            <p:txEl>
                                              <p:pRg st="3" end="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a:p>
        </p:txBody>
      </p:sp>
      <p:sp>
        <p:nvSpPr>
          <p:cNvPr id="5" name="Rectangle 1"/>
          <p:cNvSpPr>
            <a:spLocks noChangeArrowheads="1"/>
          </p:cNvSpPr>
          <p:nvPr/>
        </p:nvSpPr>
        <p:spPr bwMode="auto">
          <a:xfrm>
            <a:off x="0" y="-22120"/>
            <a:ext cx="532534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smtClean="0">
                <a:ln>
                  <a:noFill/>
                </a:ln>
                <a:solidFill>
                  <a:srgbClr val="333333"/>
                </a:solidFill>
                <a:effectLst/>
                <a:latin typeface="Lato"/>
              </a:rPr>
              <a:t>Studio Tour — Griffith Observatory</a:t>
            </a:r>
            <a:endParaRPr kumimoji="0" lang="cs-CZ" altLang="cs-CZ"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300" b="0" i="0" u="none" strike="noStrike" cap="none" normalizeH="0" baseline="0" smtClean="0">
                <a:ln>
                  <a:noFill/>
                </a:ln>
                <a:solidFill>
                  <a:srgbClr val="333333"/>
                </a:solidFill>
                <a:effectLst/>
                <a:latin typeface="Lato"/>
              </a:rPr>
              <a:t>  </a:t>
            </a:r>
            <a:endParaRPr kumimoji="0" lang="cs-CZ" altLang="cs-CZ" sz="36800" b="0" i="0" u="none" strike="noStrike" cap="none" normalizeH="0" baseline="0" smtClean="0">
              <a:ln>
                <a:noFill/>
              </a:ln>
              <a:solidFill>
                <a:srgbClr val="333333"/>
              </a:solidFill>
              <a:effectLst/>
              <a:latin typeface="Lato"/>
            </a:endParaRPr>
          </a:p>
        </p:txBody>
      </p:sp>
      <p:pic>
        <p:nvPicPr>
          <p:cNvPr id="1026" name="Picture 2" descr="Hollywood Fans Itinerary - 3-Day Los Angeles Travel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9" y="0"/>
            <a:ext cx="9097962"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59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Case study – part 4</a:t>
            </a:r>
            <a:endParaRPr lang="cs-CZ" dirty="0"/>
          </a:p>
        </p:txBody>
      </p:sp>
      <p:sp>
        <p:nvSpPr>
          <p:cNvPr id="3" name="Zástupný symbol pro obsah 2"/>
          <p:cNvSpPr>
            <a:spLocks noGrp="1"/>
          </p:cNvSpPr>
          <p:nvPr>
            <p:ph idx="1"/>
          </p:nvPr>
        </p:nvSpPr>
        <p:spPr/>
        <p:txBody>
          <a:bodyPr/>
          <a:lstStyle/>
          <a:p>
            <a:r>
              <a:rPr lang="cs-CZ" dirty="0" smtClean="0"/>
              <a:t>Make </a:t>
            </a:r>
            <a:r>
              <a:rPr lang="cs-CZ" dirty="0" err="1" smtClean="0"/>
              <a:t>the</a:t>
            </a:r>
            <a:r>
              <a:rPr lang="cs-CZ" dirty="0" smtClean="0"/>
              <a:t> </a:t>
            </a:r>
            <a:r>
              <a:rPr lang="cs-CZ" dirty="0" err="1" smtClean="0"/>
              <a:t>itinerary</a:t>
            </a:r>
            <a:r>
              <a:rPr lang="cs-CZ" dirty="0" smtClean="0"/>
              <a:t> (</a:t>
            </a:r>
            <a:r>
              <a:rPr lang="cs-CZ" dirty="0" err="1" smtClean="0"/>
              <a:t>simply</a:t>
            </a:r>
            <a:r>
              <a:rPr lang="cs-CZ" dirty="0" smtClean="0"/>
              <a:t> </a:t>
            </a:r>
            <a:r>
              <a:rPr lang="cs-CZ" dirty="0" err="1" smtClean="0"/>
              <a:t>plan</a:t>
            </a:r>
            <a:r>
              <a:rPr lang="cs-CZ" dirty="0" smtClean="0"/>
              <a:t>) </a:t>
            </a:r>
            <a:r>
              <a:rPr lang="cs-CZ" dirty="0" err="1" smtClean="0"/>
              <a:t>for</a:t>
            </a:r>
            <a:r>
              <a:rPr lang="cs-CZ" dirty="0" smtClean="0"/>
              <a:t> </a:t>
            </a:r>
            <a:r>
              <a:rPr lang="cs-CZ" dirty="0" err="1" smtClean="0"/>
              <a:t>your</a:t>
            </a:r>
            <a:r>
              <a:rPr lang="cs-CZ" dirty="0" smtClean="0"/>
              <a:t> </a:t>
            </a:r>
            <a:r>
              <a:rPr lang="cs-CZ" dirty="0" err="1" smtClean="0"/>
              <a:t>product</a:t>
            </a:r>
            <a:r>
              <a:rPr lang="cs-CZ" dirty="0" smtClean="0"/>
              <a:t>. </a:t>
            </a:r>
            <a:endParaRPr lang="cs-CZ" dirty="0"/>
          </a:p>
        </p:txBody>
      </p:sp>
    </p:spTree>
    <p:extLst>
      <p:ext uri="{BB962C8B-B14F-4D97-AF65-F5344CB8AC3E}">
        <p14:creationId xmlns:p14="http://schemas.microsoft.com/office/powerpoint/2010/main" val="2907436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266</TotalTime>
  <Words>425</Words>
  <Application>Microsoft Office PowerPoint</Application>
  <PresentationFormat>Předvádění na obrazovce (4:3)</PresentationFormat>
  <Paragraphs>80</Paragraphs>
  <Slides>10</Slides>
  <Notes>1</Notes>
  <HiddenSlides>5</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10</vt:i4>
      </vt:variant>
    </vt:vector>
  </HeadingPairs>
  <TitlesOfParts>
    <vt:vector size="15" baseType="lpstr">
      <vt:lpstr>Arial</vt:lpstr>
      <vt:lpstr>Calibri</vt:lpstr>
      <vt:lpstr>Garamond</vt:lpstr>
      <vt:lpstr>Lato</vt:lpstr>
      <vt:lpstr>Organika</vt:lpstr>
      <vt:lpstr>Marketing analysis</vt:lpstr>
      <vt:lpstr>Case study – part 3</vt:lpstr>
      <vt:lpstr>Marketing</vt:lpstr>
      <vt:lpstr>Prezentace aplikace PowerPoint</vt:lpstr>
      <vt:lpstr>Marketing Environment</vt:lpstr>
      <vt:lpstr>Researching the External Environment</vt:lpstr>
      <vt:lpstr>Analytical methods </vt:lpstr>
      <vt:lpstr>Prezentace aplikace PowerPoint</vt:lpstr>
      <vt:lpstr>Case study – part 4</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Tourism Marketing</dc:title>
  <dc:creator>POKUSNY UCET,ZAM,CIVT</dc:creator>
  <cp:lastModifiedBy>Petra Koudelková</cp:lastModifiedBy>
  <cp:revision>28</cp:revision>
  <cp:lastPrinted>2019-10-30T09:18:42Z</cp:lastPrinted>
  <dcterms:created xsi:type="dcterms:W3CDTF">2018-10-08T08:29:48Z</dcterms:created>
  <dcterms:modified xsi:type="dcterms:W3CDTF">2021-11-09T08:15:36Z</dcterms:modified>
</cp:coreProperties>
</file>