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06" autoAdjust="0"/>
    <p:restoredTop sz="94660"/>
  </p:normalViewPr>
  <p:slideViewPr>
    <p:cSldViewPr snapToGrid="0">
      <p:cViewPr varScale="1">
        <p:scale>
          <a:sx n="86" d="100"/>
          <a:sy n="86" d="100"/>
        </p:scale>
        <p:origin x="270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9/24/2025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9/24/2025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9/24/2025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9/24/2025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foxford.ru/wiki/literatura/plot-" TargetMode="External"/><Relationship Id="rId2" Type="http://schemas.openxmlformats.org/officeDocument/2006/relationships/hyperlink" Target="https://foxford.ru/wiki/literatura/plot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927895F-D153-474F-85B8-811862EB342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Анализ прочитанной книги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508D1A9-2083-F4E8-B8DB-8E64487841B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2400" b="1" dirty="0"/>
              <a:t>Художественная литература</a:t>
            </a: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571150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78C36604-E9E0-4F81-F0C2-15C6220ED4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8068992"/>
              </p:ext>
            </p:extLst>
          </p:nvPr>
        </p:nvGraphicFramePr>
        <p:xfrm>
          <a:off x="764771" y="1163782"/>
          <a:ext cx="10651374" cy="5003945"/>
        </p:xfrm>
        <a:graphic>
          <a:graphicData uri="http://schemas.openxmlformats.org/drawingml/2006/table">
            <a:tbl>
              <a:tblPr/>
              <a:tblGrid>
                <a:gridCol w="10651374">
                  <a:extLst>
                    <a:ext uri="{9D8B030D-6E8A-4147-A177-3AD203B41FA5}">
                      <a16:colId xmlns:a16="http://schemas.microsoft.com/office/drawing/2014/main" val="1566666858"/>
                    </a:ext>
                  </a:extLst>
                </a:gridCol>
              </a:tblGrid>
              <a:tr h="359154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ru-RU" sz="1800" b="1" dirty="0">
                          <a:effectLst/>
                        </a:rPr>
                        <a:t>Автор и название. Смысл названия</a:t>
                      </a:r>
                    </a:p>
                  </a:txBody>
                  <a:tcPr marL="44675" marR="44675" marT="29783" marB="44675" anchor="ctr">
                    <a:lnL w="4763" cap="flat" cmpd="sng" algn="ctr">
                      <a:solidFill>
                        <a:srgbClr val="E9E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E9E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E9E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E9E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2197484"/>
                  </a:ext>
                </a:extLst>
              </a:tr>
              <a:tr h="359154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ru-RU" sz="1800" b="1" dirty="0">
                          <a:effectLst/>
                        </a:rPr>
                        <a:t>Время написания. История создания. </a:t>
                      </a:r>
                      <a:r>
                        <a:rPr lang="ru-RU" sz="18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Исторический контекст</a:t>
                      </a:r>
                      <a:endParaRPr lang="ru-RU" sz="1800" b="1" dirty="0">
                        <a:effectLst/>
                      </a:endParaRPr>
                    </a:p>
                  </a:txBody>
                  <a:tcPr marL="44675" marR="44675" marT="29783" marB="44675" anchor="ctr">
                    <a:lnL w="4763" cap="flat" cmpd="sng" algn="ctr">
                      <a:solidFill>
                        <a:srgbClr val="E9E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E9E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E9E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E9E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7896827"/>
                  </a:ext>
                </a:extLst>
              </a:tr>
              <a:tr h="359154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ru-RU" sz="1800" b="1">
                          <a:effectLst/>
                        </a:rPr>
                        <a:t>Сюжет произведения</a:t>
                      </a:r>
                    </a:p>
                  </a:txBody>
                  <a:tcPr marL="44675" marR="44675" marT="29783" marB="44675" anchor="ctr">
                    <a:lnL w="4763" cap="flat" cmpd="sng" algn="ctr">
                      <a:solidFill>
                        <a:srgbClr val="E9E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E9E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E9E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E9E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9577657"/>
                  </a:ext>
                </a:extLst>
              </a:tr>
              <a:tr h="641635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ru-RU" sz="1800" b="1" dirty="0">
                          <a:effectLst/>
                        </a:rPr>
                        <a:t>Повествователь или рассказчик в произведении. Позиция автора</a:t>
                      </a:r>
                    </a:p>
                  </a:txBody>
                  <a:tcPr marL="44675" marR="44675" marT="29783" marB="44675" anchor="ctr">
                    <a:lnL w="4763" cap="flat" cmpd="sng" algn="ctr">
                      <a:solidFill>
                        <a:srgbClr val="E9E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E9E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E9E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E9E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0383223"/>
                  </a:ext>
                </a:extLst>
              </a:tr>
              <a:tr h="641635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ru-RU" sz="1800" b="1">
                          <a:effectLst/>
                        </a:rPr>
                        <a:t>Главные герои, второстепенные персонажи</a:t>
                      </a:r>
                    </a:p>
                  </a:txBody>
                  <a:tcPr marL="44675" marR="44675" marT="29783" marB="44675" anchor="ctr">
                    <a:lnL w="4763" cap="flat" cmpd="sng" algn="ctr">
                      <a:solidFill>
                        <a:srgbClr val="E9E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E9E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E9E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E9E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138418"/>
                  </a:ext>
                </a:extLst>
              </a:tr>
              <a:tr h="359154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ru-RU" sz="1800" b="1">
                          <a:effectLst/>
                        </a:rPr>
                        <a:t>Тема произведения</a:t>
                      </a:r>
                    </a:p>
                  </a:txBody>
                  <a:tcPr marL="44675" marR="44675" marT="29783" marB="44675" anchor="ctr">
                    <a:lnL w="4763" cap="flat" cmpd="sng" algn="ctr">
                      <a:solidFill>
                        <a:srgbClr val="E9E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E9E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E9E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E9E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8177851"/>
                  </a:ext>
                </a:extLst>
              </a:tr>
              <a:tr h="924116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ru-RU" sz="1800" b="1" dirty="0">
                          <a:effectLst/>
                        </a:rPr>
                        <a:t>Стилистика текста. </a:t>
                      </a:r>
                      <a:r>
                        <a:rPr lang="ru-RU" sz="1800" b="1" dirty="0" err="1">
                          <a:effectLst/>
                        </a:rPr>
                        <a:t>Идиостиль</a:t>
                      </a:r>
                      <a:r>
                        <a:rPr lang="ru-RU" sz="1800" b="1" dirty="0">
                          <a:effectLst/>
                        </a:rPr>
                        <a:t> автора. Композиция. Хронотоп. Изобразительно-выразительные средства, например: антитеза, сравнение, эпитет, гипербола, олицетворение, метафора</a:t>
                      </a:r>
                    </a:p>
                  </a:txBody>
                  <a:tcPr marL="44675" marR="44675" marT="29783" marB="44675" anchor="ctr">
                    <a:lnL w="4763" cap="flat" cmpd="sng" algn="ctr">
                      <a:solidFill>
                        <a:srgbClr val="E9E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E9E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E9E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E9E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2741724"/>
                  </a:ext>
                </a:extLst>
              </a:tr>
              <a:tr h="359154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ru-RU" sz="1800" b="1">
                          <a:effectLst/>
                        </a:rPr>
                        <a:t>Род и жанр</a:t>
                      </a:r>
                    </a:p>
                  </a:txBody>
                  <a:tcPr marL="44675" marR="44675" marT="29783" marB="44675" anchor="ctr">
                    <a:lnL w="4763" cap="flat" cmpd="sng" algn="ctr">
                      <a:solidFill>
                        <a:srgbClr val="E9E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E9E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E9E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E9E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6122904"/>
                  </a:ext>
                </a:extLst>
              </a:tr>
              <a:tr h="359154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ru-RU" sz="1800" b="1">
                          <a:effectLst/>
                        </a:rPr>
                        <a:t>Идея произведения</a:t>
                      </a:r>
                    </a:p>
                  </a:txBody>
                  <a:tcPr marL="44675" marR="44675" marT="29783" marB="44675" anchor="ctr">
                    <a:lnL w="4763" cap="flat" cmpd="sng" algn="ctr">
                      <a:solidFill>
                        <a:srgbClr val="E9E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E9E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E9E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E9E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3386036"/>
                  </a:ext>
                </a:extLst>
              </a:tr>
              <a:tr h="641635">
                <a:tc>
                  <a:txBody>
                    <a:bodyPr/>
                    <a:lstStyle/>
                    <a:p>
                      <a:pPr marL="285750" marR="0" lvl="0" indent="-2857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ru-RU" sz="1800" b="1" dirty="0">
                          <a:effectLst/>
                        </a:rPr>
                        <a:t>Читательское впечатление. </a:t>
                      </a:r>
                      <a:r>
                        <a:rPr lang="ru-RU" sz="1800" b="0" dirty="0">
                          <a:effectLst/>
                        </a:rPr>
                        <a:t>Какое впечатление произвело на вас данное произведение? На какие мысли натолкнуло?</a:t>
                      </a:r>
                      <a:endParaRPr lang="ru-RU" sz="1800" b="1" dirty="0">
                        <a:effectLst/>
                      </a:endParaRPr>
                    </a:p>
                  </a:txBody>
                  <a:tcPr marL="44675" marR="44675" marT="29783" marB="44675" anchor="ctr">
                    <a:lnL w="4763" cap="flat" cmpd="sng" algn="ctr">
                      <a:solidFill>
                        <a:srgbClr val="E9E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E9E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E9E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E9E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8394447"/>
                  </a:ext>
                </a:extLst>
              </a:tr>
            </a:tbl>
          </a:graphicData>
        </a:graphic>
      </p:graphicFrame>
      <p:sp>
        <p:nvSpPr>
          <p:cNvPr id="4" name="TextovéPole 3">
            <a:extLst>
              <a:ext uri="{FF2B5EF4-FFF2-40B4-BE49-F238E27FC236}">
                <a16:creationId xmlns:a16="http://schemas.microsoft.com/office/drawing/2014/main" id="{0189A6E2-09A9-C6E4-0D3E-B23DF3BE6703}"/>
              </a:ext>
            </a:extLst>
          </p:cNvPr>
          <p:cNvSpPr txBox="1"/>
          <p:nvPr/>
        </p:nvSpPr>
        <p:spPr>
          <a:xfrm>
            <a:off x="3038995" y="535104"/>
            <a:ext cx="610846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/>
              <a:t>Анализ прочитанной книги</a:t>
            </a:r>
            <a:endParaRPr lang="cs-CZ" sz="3200" b="1" dirty="0"/>
          </a:p>
        </p:txBody>
      </p:sp>
    </p:spTree>
    <p:extLst>
      <p:ext uri="{BB962C8B-B14F-4D97-AF65-F5344CB8AC3E}">
        <p14:creationId xmlns:p14="http://schemas.microsoft.com/office/powerpoint/2010/main" val="19602464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B6F67DAF-B3B7-87A7-B382-A155344C473F}"/>
              </a:ext>
            </a:extLst>
          </p:cNvPr>
          <p:cNvSpPr txBox="1"/>
          <p:nvPr/>
        </p:nvSpPr>
        <p:spPr>
          <a:xfrm>
            <a:off x="1163781" y="916461"/>
            <a:ext cx="9105207" cy="41319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900"/>
              </a:spcAft>
            </a:pPr>
            <a:r>
              <a:rPr lang="ru-RU" sz="2000" b="1" i="0" dirty="0">
                <a:solidFill>
                  <a:srgbClr val="1F1F1F"/>
                </a:solidFill>
                <a:effectLst/>
                <a:latin typeface="Google Sans"/>
              </a:rPr>
              <a:t>Произведения делятся на три рода, которые, в свою очередь, делятся на жанры:</a:t>
            </a:r>
            <a:endParaRPr lang="ru-RU" sz="2000" b="0" i="0" dirty="0">
              <a:solidFill>
                <a:srgbClr val="1F1F1F"/>
              </a:solidFill>
              <a:effectLst/>
              <a:latin typeface="Google Sans"/>
            </a:endParaRPr>
          </a:p>
          <a:p>
            <a:pPr algn="l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Эпос – рассказ, новелла, повесть, роман;</a:t>
            </a:r>
          </a:p>
          <a:p>
            <a:pPr algn="l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Лирика – стих, стих-диалог, дума, ода, поэзия, поэма, романс, сонет, хайку и т. д.,</a:t>
            </a:r>
          </a:p>
          <a:p>
            <a:pPr algn="l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2000" b="0" i="0" dirty="0">
                <a:solidFill>
                  <a:srgbClr val="1F1F1F"/>
                </a:solidFill>
                <a:effectLst/>
                <a:latin typeface="Google Sans"/>
              </a:rPr>
              <a:t>Драма – трагедия, комедия, трагикомедия, мелодрама, водевиль, мистерия, феерия.</a:t>
            </a:r>
          </a:p>
          <a:p>
            <a:pPr algn="l">
              <a:spcAft>
                <a:spcPts val="300"/>
              </a:spcAft>
              <a:buFont typeface="Arial" panose="020B0604020202020204" pitchFamily="34" charset="0"/>
              <a:buChar char="•"/>
            </a:pPr>
            <a:endParaRPr lang="ru-RU" sz="2000" dirty="0">
              <a:solidFill>
                <a:srgbClr val="1F1F1F"/>
              </a:solidFill>
              <a:latin typeface="Google Sans"/>
            </a:endParaRPr>
          </a:p>
          <a:p>
            <a:pPr algn="l">
              <a:spcAft>
                <a:spcPts val="300"/>
              </a:spcAft>
              <a:buFont typeface="Arial" panose="020B0604020202020204" pitchFamily="34" charset="0"/>
              <a:buChar char="•"/>
            </a:pPr>
            <a:endParaRPr lang="ru-RU" sz="2000" b="0" i="0" dirty="0">
              <a:solidFill>
                <a:srgbClr val="1F1F1F"/>
              </a:solidFill>
              <a:effectLst/>
              <a:latin typeface="Google Sans"/>
            </a:endParaRPr>
          </a:p>
          <a:p>
            <a:pPr algn="l">
              <a:spcAft>
                <a:spcPts val="300"/>
              </a:spcAft>
            </a:pPr>
            <a:r>
              <a:rPr lang="ru-RU" sz="2000" b="1" i="0" u="none" strike="noStrike" dirty="0">
                <a:effectLst/>
                <a:latin typeface="Circe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Сюжет</a:t>
            </a:r>
            <a:r>
              <a:rPr lang="ru-RU" sz="2000" b="0" i="0" dirty="0">
                <a:effectLst/>
                <a:latin typeface="Circe"/>
              </a:rPr>
              <a:t> </a:t>
            </a:r>
            <a:r>
              <a:rPr lang="ru-RU" sz="2000" b="0" i="0" dirty="0">
                <a:solidFill>
                  <a:srgbClr val="333333"/>
                </a:solidFill>
                <a:effectLst/>
                <a:latin typeface="Circe"/>
              </a:rPr>
              <a:t>— система событий, расположенных в таком порядке, как задумал автор с целью создания упорядоченного мира художественного произведения. </a:t>
            </a:r>
          </a:p>
          <a:p>
            <a:pPr algn="l">
              <a:spcAft>
                <a:spcPts val="300"/>
              </a:spcAft>
            </a:pPr>
            <a:r>
              <a:rPr lang="ru-RU" sz="2000" b="1" i="0" u="none" strike="noStrike" dirty="0">
                <a:effectLst/>
                <a:latin typeface="Circe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Фабула</a:t>
            </a:r>
            <a:r>
              <a:rPr lang="ru-RU" sz="2000" b="0" i="0" dirty="0">
                <a:solidFill>
                  <a:srgbClr val="FF6600"/>
                </a:solidFill>
                <a:effectLst/>
                <a:latin typeface="Circe"/>
              </a:rPr>
              <a:t> </a:t>
            </a:r>
            <a:r>
              <a:rPr lang="ru-RU" sz="2000" b="0" i="0" dirty="0">
                <a:solidFill>
                  <a:srgbClr val="333333"/>
                </a:solidFill>
                <a:effectLst/>
                <a:latin typeface="Circe"/>
              </a:rPr>
              <a:t>— события художественного произведения в их естественном, хронологическом порядке.</a:t>
            </a:r>
            <a:endParaRPr lang="ru-RU" sz="2000" b="0" i="0" dirty="0">
              <a:solidFill>
                <a:srgbClr val="1F1F1F"/>
              </a:solidFill>
              <a:effectLst/>
              <a:latin typeface="Google Sans"/>
            </a:endParaRPr>
          </a:p>
        </p:txBody>
      </p:sp>
    </p:spTree>
    <p:extLst>
      <p:ext uri="{BB962C8B-B14F-4D97-AF65-F5344CB8AC3E}">
        <p14:creationId xmlns:p14="http://schemas.microsoft.com/office/powerpoint/2010/main" val="3695750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DBF5865E-DAD0-7970-002A-068A8466E040}"/>
              </a:ext>
            </a:extLst>
          </p:cNvPr>
          <p:cNvSpPr txBox="1"/>
          <p:nvPr/>
        </p:nvSpPr>
        <p:spPr>
          <a:xfrm>
            <a:off x="792479" y="620539"/>
            <a:ext cx="10767753" cy="54322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/>
            <a:r>
              <a:rPr lang="ru-RU" sz="2400" b="1" i="0" dirty="0">
                <a:solidFill>
                  <a:srgbClr val="333333"/>
                </a:solidFill>
                <a:effectLst/>
                <a:latin typeface="Circe"/>
              </a:rPr>
              <a:t>Композиция произведения</a:t>
            </a:r>
          </a:p>
          <a:p>
            <a:pPr marL="342900" indent="-342900" algn="l" rtl="0">
              <a:buAutoNum type="arabicPeriod"/>
            </a:pPr>
            <a:r>
              <a:rPr lang="ru-RU" b="1" i="0" dirty="0">
                <a:solidFill>
                  <a:srgbClr val="333333"/>
                </a:solidFill>
                <a:effectLst/>
                <a:latin typeface="Circe"/>
              </a:rPr>
              <a:t>Архитектоника</a:t>
            </a:r>
          </a:p>
          <a:p>
            <a:pPr algn="l" rtl="0"/>
            <a:r>
              <a:rPr lang="ru-RU" b="1" i="0" dirty="0">
                <a:solidFill>
                  <a:srgbClr val="333333"/>
                </a:solidFill>
                <a:effectLst/>
                <a:latin typeface="Circe"/>
              </a:rPr>
              <a:t>2. Способы сцепления и соотнесения частей в произведении:</a:t>
            </a:r>
            <a:endParaRPr lang="ru-RU" b="0" i="0" dirty="0">
              <a:solidFill>
                <a:srgbClr val="333333"/>
              </a:solidFill>
              <a:effectLst/>
              <a:latin typeface="Circe"/>
            </a:endParaRPr>
          </a:p>
          <a:p>
            <a:pPr algn="l" rtl="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333333"/>
                </a:solidFill>
                <a:effectLst/>
                <a:latin typeface="Circe"/>
              </a:rPr>
              <a:t>антитеза («Деревня» А. С. Пушкина);</a:t>
            </a:r>
          </a:p>
          <a:p>
            <a:pPr algn="l" rtl="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333333"/>
                </a:solidFill>
                <a:effectLst/>
                <a:latin typeface="Circe"/>
              </a:rPr>
              <a:t>параллелизм (два «круга странствия» Базарова в романе «Отцы и дети» И. С. Тургенева);</a:t>
            </a:r>
          </a:p>
          <a:p>
            <a:pPr algn="l" rtl="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333333"/>
                </a:solidFill>
                <a:effectLst/>
                <a:latin typeface="Circe"/>
              </a:rPr>
              <a:t>ассоциативное сцепление («В одной знакомой улице» И. А. Бунина);</a:t>
            </a:r>
          </a:p>
          <a:p>
            <a:pPr algn="l" rtl="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333333"/>
                </a:solidFill>
                <a:effectLst/>
                <a:latin typeface="Circe"/>
              </a:rPr>
              <a:t>градация («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Circe"/>
              </a:rPr>
              <a:t>Ионыч</a:t>
            </a:r>
            <a:r>
              <a:rPr lang="ru-RU" b="0" i="0" dirty="0">
                <a:solidFill>
                  <a:srgbClr val="333333"/>
                </a:solidFill>
                <a:effectLst/>
                <a:latin typeface="Circe"/>
              </a:rPr>
              <a:t>» А. П. Чехова);</a:t>
            </a:r>
          </a:p>
          <a:p>
            <a:pPr algn="l" rtl="0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333333"/>
                </a:solidFill>
                <a:effectLst/>
                <a:latin typeface="Circe"/>
              </a:rPr>
              <a:t>рассказ в рассказе, или кольцевая композиция «Мастер и Маргарита» М. А. Булгакова).</a:t>
            </a:r>
          </a:p>
          <a:p>
            <a:pPr algn="l" rtl="0"/>
            <a:r>
              <a:rPr lang="ru-RU" b="0" i="0" dirty="0">
                <a:solidFill>
                  <a:srgbClr val="333333"/>
                </a:solidFill>
                <a:effectLst/>
                <a:latin typeface="Circe"/>
              </a:rPr>
              <a:t> </a:t>
            </a:r>
          </a:p>
          <a:p>
            <a:pPr algn="l" rtl="0"/>
            <a:r>
              <a:rPr lang="ru-RU" b="1" i="0" dirty="0">
                <a:solidFill>
                  <a:srgbClr val="333333"/>
                </a:solidFill>
                <a:effectLst/>
                <a:latin typeface="Circe"/>
              </a:rPr>
              <a:t>3. Композиция сюжета</a:t>
            </a:r>
            <a:endParaRPr lang="ru-RU" b="0" i="0" dirty="0">
              <a:solidFill>
                <a:srgbClr val="333333"/>
              </a:solidFill>
              <a:effectLst/>
              <a:latin typeface="Circe"/>
            </a:endParaRPr>
          </a:p>
          <a:p>
            <a:pPr algn="l" rtl="0"/>
            <a:r>
              <a:rPr lang="ru-RU" b="0" i="0" dirty="0">
                <a:solidFill>
                  <a:srgbClr val="333333"/>
                </a:solidFill>
                <a:effectLst/>
                <a:latin typeface="Circe"/>
              </a:rPr>
              <a:t>Обязательные элементы композиции:</a:t>
            </a:r>
          </a:p>
          <a:p>
            <a:pPr algn="l" rtl="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333333"/>
                </a:solidFill>
                <a:effectLst/>
                <a:latin typeface="Circe"/>
              </a:rPr>
              <a:t>завязка — начало конфликта;</a:t>
            </a:r>
          </a:p>
          <a:p>
            <a:pPr algn="l" rtl="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333333"/>
                </a:solidFill>
                <a:effectLst/>
                <a:latin typeface="Circe"/>
              </a:rPr>
              <a:t>развитие действия — развитие, углубление конфликта;</a:t>
            </a:r>
          </a:p>
          <a:p>
            <a:pPr algn="l" rtl="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333333"/>
                </a:solidFill>
                <a:effectLst/>
                <a:latin typeface="Circe"/>
              </a:rPr>
              <a:t>кульминация — высшая точка развития сюжета, конфликт достигает своего максимума;</a:t>
            </a:r>
          </a:p>
          <a:p>
            <a:pPr algn="l" rtl="0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333333"/>
                </a:solidFill>
                <a:effectLst/>
                <a:latin typeface="Circe"/>
              </a:rPr>
              <a:t>развязка — разрешение конфликта.</a:t>
            </a:r>
          </a:p>
          <a:p>
            <a:pPr algn="l" rtl="0"/>
            <a:r>
              <a:rPr lang="ru-RU" b="0" i="0" dirty="0">
                <a:solidFill>
                  <a:srgbClr val="333333"/>
                </a:solidFill>
                <a:effectLst/>
                <a:latin typeface="Circe"/>
              </a:rPr>
              <a:t> </a:t>
            </a:r>
          </a:p>
          <a:p>
            <a:pPr algn="l" rtl="0"/>
            <a:r>
              <a:rPr lang="ru-RU" b="0" i="0" dirty="0">
                <a:solidFill>
                  <a:srgbClr val="333333"/>
                </a:solidFill>
                <a:effectLst/>
                <a:latin typeface="Circe"/>
              </a:rPr>
              <a:t>Вариативные элементы: эпиграф; пролог; экспозиция; эпилог.</a:t>
            </a:r>
          </a:p>
        </p:txBody>
      </p:sp>
    </p:spTree>
    <p:extLst>
      <p:ext uri="{BB962C8B-B14F-4D97-AF65-F5344CB8AC3E}">
        <p14:creationId xmlns:p14="http://schemas.microsoft.com/office/powerpoint/2010/main" val="41775132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98914F2E-91E9-B3A1-82B0-FBE53DBBB60F}"/>
              </a:ext>
            </a:extLst>
          </p:cNvPr>
          <p:cNvSpPr txBox="1"/>
          <p:nvPr/>
        </p:nvSpPr>
        <p:spPr>
          <a:xfrm>
            <a:off x="1554480" y="1103054"/>
            <a:ext cx="9083040" cy="4278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/>
            <a:r>
              <a:rPr lang="ru-RU" b="1" dirty="0">
                <a:solidFill>
                  <a:srgbClr val="333333"/>
                </a:solidFill>
                <a:latin typeface="Circe"/>
              </a:rPr>
              <a:t>Т</a:t>
            </a:r>
            <a:r>
              <a:rPr lang="ru-RU" b="1" i="0" dirty="0">
                <a:solidFill>
                  <a:srgbClr val="333333"/>
                </a:solidFill>
                <a:effectLst/>
                <a:latin typeface="Circe"/>
              </a:rPr>
              <a:t>ипы композиции</a:t>
            </a:r>
            <a:r>
              <a:rPr lang="ru-RU" b="0" i="0" dirty="0">
                <a:solidFill>
                  <a:srgbClr val="333333"/>
                </a:solidFill>
                <a:effectLst/>
                <a:latin typeface="Circe"/>
              </a:rPr>
              <a:t> с точки зрения организации сюжета в тексте:</a:t>
            </a:r>
          </a:p>
          <a:p>
            <a:pPr algn="l" rtl="0"/>
            <a:endParaRPr lang="ru-RU" b="0" i="0" dirty="0">
              <a:solidFill>
                <a:srgbClr val="333333"/>
              </a:solidFill>
              <a:effectLst/>
              <a:latin typeface="Circe"/>
            </a:endParaRPr>
          </a:p>
          <a:p>
            <a:pPr algn="l" rtl="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b="1" i="0" dirty="0">
                <a:solidFill>
                  <a:srgbClr val="333333"/>
                </a:solidFill>
                <a:effectLst/>
                <a:latin typeface="Circe"/>
              </a:rPr>
              <a:t>линейная</a:t>
            </a:r>
            <a:r>
              <a:rPr lang="ru-RU" b="0" i="0" dirty="0">
                <a:solidFill>
                  <a:srgbClr val="333333"/>
                </a:solidFill>
                <a:effectLst/>
                <a:latin typeface="Circe"/>
              </a:rPr>
              <a:t> — события развиваются в хронологической последовательности («Гроза» А. Н. Островского); </a:t>
            </a:r>
          </a:p>
          <a:p>
            <a:pPr algn="l" rtl="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b="1" i="0" dirty="0">
                <a:solidFill>
                  <a:srgbClr val="333333"/>
                </a:solidFill>
                <a:effectLst/>
                <a:latin typeface="Circe"/>
              </a:rPr>
              <a:t>обратная (ретроспективная, инверсионная)</a:t>
            </a:r>
            <a:r>
              <a:rPr lang="ru-RU" b="0" i="0" dirty="0">
                <a:solidFill>
                  <a:srgbClr val="333333"/>
                </a:solidFill>
                <a:effectLst/>
                <a:latin typeface="Circe"/>
              </a:rPr>
              <a:t> — события развиваются в обратном порядке («Лёгкое дыхание» И. А. Бунина, «Над пропастью во ржи» Дж. Сэлинджера, «Бойцовский клуб» Ч. Паланика); </a:t>
            </a:r>
          </a:p>
          <a:p>
            <a:pPr algn="l" rtl="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b="1" i="0" dirty="0">
                <a:solidFill>
                  <a:srgbClr val="333333"/>
                </a:solidFill>
                <a:effectLst/>
                <a:latin typeface="Circe"/>
              </a:rPr>
              <a:t>кольцевая</a:t>
            </a:r>
            <a:r>
              <a:rPr lang="ru-RU" b="0" i="0" dirty="0">
                <a:solidFill>
                  <a:srgbClr val="333333"/>
                </a:solidFill>
                <a:effectLst/>
                <a:latin typeface="Circe"/>
              </a:rPr>
              <a:t> — повторение начального эпизода, фрагмента в конце текста («Собачье сердце» М. А. Булгакова);</a:t>
            </a:r>
          </a:p>
          <a:p>
            <a:pPr algn="l" rtl="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b="1" i="0" dirty="0">
                <a:solidFill>
                  <a:srgbClr val="333333"/>
                </a:solidFill>
                <a:effectLst/>
                <a:latin typeface="Circe"/>
              </a:rPr>
              <a:t>концентрическая</a:t>
            </a:r>
            <a:r>
              <a:rPr lang="ru-RU" b="0" i="0" dirty="0">
                <a:solidFill>
                  <a:srgbClr val="333333"/>
                </a:solidFill>
                <a:effectLst/>
                <a:latin typeface="Circe"/>
              </a:rPr>
              <a:t> — повторение аналогичных событий по ходу развития сюжета, описание настоящего через прошлое ( «Герой нашего времени» М. Ю. Лермонтова, «Мёртвые души» Н. В. Гоголя, «Отцы и дети» И. С. Тургенева); </a:t>
            </a:r>
          </a:p>
          <a:p>
            <a:pPr algn="l" rtl="0">
              <a:buFont typeface="Arial" panose="020B0604020202020204" pitchFamily="34" charset="0"/>
              <a:buChar char="•"/>
            </a:pPr>
            <a:r>
              <a:rPr lang="ru-RU" b="1" i="0" dirty="0">
                <a:solidFill>
                  <a:srgbClr val="333333"/>
                </a:solidFill>
                <a:effectLst/>
                <a:latin typeface="Circe"/>
              </a:rPr>
              <a:t>зеркальная</a:t>
            </a:r>
            <a:r>
              <a:rPr lang="ru-RU" b="0" i="0" dirty="0">
                <a:solidFill>
                  <a:srgbClr val="333333"/>
                </a:solidFill>
                <a:effectLst/>
                <a:latin typeface="Circe"/>
              </a:rPr>
              <a:t> — повторение начального фрагмента, события, но как будто в зеркальном отражении («Евгений Онегин» А. С. Пушкина).</a:t>
            </a:r>
          </a:p>
        </p:txBody>
      </p:sp>
    </p:spTree>
    <p:extLst>
      <p:ext uri="{BB962C8B-B14F-4D97-AF65-F5344CB8AC3E}">
        <p14:creationId xmlns:p14="http://schemas.microsoft.com/office/powerpoint/2010/main" val="10420697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614F6D5C-7B46-E4A8-BD2C-7C87DAC98715}"/>
              </a:ext>
            </a:extLst>
          </p:cNvPr>
          <p:cNvSpPr txBox="1"/>
          <p:nvPr/>
        </p:nvSpPr>
        <p:spPr>
          <a:xfrm>
            <a:off x="831272" y="635927"/>
            <a:ext cx="10679084" cy="55861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/>
            <a:r>
              <a:rPr lang="ru-RU" b="1" i="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ХРОНОТО́П</a:t>
            </a:r>
            <a:r>
              <a:rPr lang="ru-RU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— единство времени и пространства в художественном произведении. Термин впервые ввёл в литературоведение М. М. Бахтин в исследовании «Формы времени и хронотопа в романе».</a:t>
            </a:r>
          </a:p>
          <a:p>
            <a:pPr algn="l"/>
            <a:r>
              <a:rPr lang="ru-RU" b="1" i="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Характерные черты хронотопа:</a:t>
            </a:r>
            <a:endParaRPr lang="ru-RU" b="0" i="0" dirty="0">
              <a:solidFill>
                <a:srgbClr val="333333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хронотоп — важный элемент создания авторской картины мира;</a:t>
            </a:r>
          </a:p>
          <a:p>
            <a:pPr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хронотоп не копирует реальное время и пространство, а отражает их условный образ;</a:t>
            </a:r>
          </a:p>
          <a:p>
            <a:pPr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хронотоп определяет особенности жанра и сюжета художественного произведения;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хронотоп может приобретать символический смысл.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ru-RU" dirty="0">
              <a:solidFill>
                <a:srgbClr val="333333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r>
              <a:rPr lang="ru-RU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Виды частных хронотопов по Бахтину:</a:t>
            </a:r>
            <a:endParaRPr lang="ru-RU" b="0" i="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хронотоп дороги - строится на мотиве случайной встречи. Появление этого мотива в тексте может стать причиной завязки. Открытое пространство.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хронотоп частного салона - неслучайная встреча. Закрытое пространство.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хронотоп замка (в русской литературе его нет). Доминирование исторического, родового прошлого. Ограниченное пространство.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хронотоп провинциального городка -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бессобытийное</a:t>
            </a:r>
            <a:r>
              <a:rPr lang="ru-RU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время, пространство замкнутое, самодостаточное, живущее своей жизнью. Время циклическое, но не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сокральное</a:t>
            </a:r>
            <a:r>
              <a:rPr lang="ru-RU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хронотип</a:t>
            </a:r>
            <a:r>
              <a:rPr lang="ru-RU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порога (кризисного сознания, перелома). Нет биографии как таковой, только мгновения.</a:t>
            </a:r>
          </a:p>
          <a:p>
            <a:pPr algn="l"/>
            <a:r>
              <a:rPr lang="ru-RU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Крупный хронотоп:</a:t>
            </a:r>
            <a:endParaRPr lang="ru-RU" b="0" i="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r>
              <a:rPr lang="ru-RU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Фольклорный (идиллический). Основывается на законе инверсии.</a:t>
            </a:r>
            <a:endParaRPr lang="ru-RU" b="0" i="0" dirty="0">
              <a:solidFill>
                <a:srgbClr val="333333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447771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a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2590</TotalTime>
  <Words>658</Words>
  <Application>Microsoft Office PowerPoint</Application>
  <PresentationFormat>Širokoúhlá obrazovka</PresentationFormat>
  <Paragraphs>60</Paragraphs>
  <Slides>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13" baseType="lpstr">
      <vt:lpstr>Arial</vt:lpstr>
      <vt:lpstr>Calibri</vt:lpstr>
      <vt:lpstr>Circe</vt:lpstr>
      <vt:lpstr>Garamond</vt:lpstr>
      <vt:lpstr>Google Sans</vt:lpstr>
      <vt:lpstr>Wingdings</vt:lpstr>
      <vt:lpstr>Organika</vt:lpstr>
      <vt:lpstr>Анализ прочитанной книги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Veronika SN</dc:creator>
  <cp:lastModifiedBy>Veronika SN</cp:lastModifiedBy>
  <cp:revision>3</cp:revision>
  <dcterms:created xsi:type="dcterms:W3CDTF">2025-02-10T15:35:20Z</dcterms:created>
  <dcterms:modified xsi:type="dcterms:W3CDTF">2025-09-24T13:33:23Z</dcterms:modified>
</cp:coreProperties>
</file>