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57" r:id="rId4"/>
    <p:sldId id="258" r:id="rId5"/>
    <p:sldId id="259" r:id="rId6"/>
    <p:sldId id="260" r:id="rId7"/>
    <p:sldId id="262" r:id="rId8"/>
    <p:sldId id="261" r:id="rId9"/>
    <p:sldId id="263" r:id="rId10"/>
    <p:sldId id="277"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94660"/>
  </p:normalViewPr>
  <p:slideViewPr>
    <p:cSldViewPr>
      <p:cViewPr varScale="1">
        <p:scale>
          <a:sx n="62" d="100"/>
          <a:sy n="62" d="100"/>
        </p:scale>
        <p:origin x="1384"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10/9/2019</a:t>
            </a:fld>
            <a:endParaRPr lang="en-US"/>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en-US"/>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1D8BD707-D9CF-40AE-B4C6-C98DA3205C09}" type="datetimeFigureOut">
              <a:rPr lang="en-US" smtClean="0"/>
              <a:pPr/>
              <a:t>10/9/2019</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1D8BD707-D9CF-40AE-B4C6-C98DA3205C09}" type="datetimeFigureOut">
              <a:rPr lang="en-US" smtClean="0"/>
              <a:pPr/>
              <a:t>10/9/2019</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10C3A6-6B44-4EAC-AECE-8F11FAC01490}"/>
              </a:ext>
            </a:extLst>
          </p:cNvPr>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CF9F4F8-9AA0-4F3E-AD33-C6EA641B2536}"/>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0077EEF9-80BB-497E-8A6B-432BBD8965D1}"/>
              </a:ext>
            </a:extLst>
          </p:cNvPr>
          <p:cNvSpPr>
            <a:spLocks noGrp="1"/>
          </p:cNvSpPr>
          <p:nvPr>
            <p:ph type="dt" sz="half" idx="10"/>
          </p:nvPr>
        </p:nvSpPr>
        <p:spPr/>
        <p:txBody>
          <a:bodyPr/>
          <a:lstStyle>
            <a:lvl1pPr>
              <a:defRPr/>
            </a:lvl1pPr>
          </a:lstStyle>
          <a:p>
            <a:endParaRPr lang="cs-CZ" altLang="cs-CZ"/>
          </a:p>
        </p:txBody>
      </p:sp>
      <p:sp>
        <p:nvSpPr>
          <p:cNvPr id="5" name="Zástupný symbol pro zápatí 4">
            <a:extLst>
              <a:ext uri="{FF2B5EF4-FFF2-40B4-BE49-F238E27FC236}">
                <a16:creationId xmlns:a16="http://schemas.microsoft.com/office/drawing/2014/main" id="{A885B65D-B53E-4924-9424-D05E10D12229}"/>
              </a:ext>
            </a:extLst>
          </p:cNvPr>
          <p:cNvSpPr>
            <a:spLocks noGrp="1"/>
          </p:cNvSpPr>
          <p:nvPr>
            <p:ph type="ftr" sz="quarter" idx="11"/>
          </p:nvPr>
        </p:nvSpPr>
        <p:spPr/>
        <p:txBody>
          <a:bodyPr/>
          <a:lstStyle>
            <a:lvl1pPr>
              <a:defRPr/>
            </a:lvl1pPr>
          </a:lstStyle>
          <a:p>
            <a:endParaRPr lang="cs-CZ" altLang="cs-CZ"/>
          </a:p>
        </p:txBody>
      </p:sp>
      <p:sp>
        <p:nvSpPr>
          <p:cNvPr id="6" name="Zástupný symbol pro číslo snímku 5">
            <a:extLst>
              <a:ext uri="{FF2B5EF4-FFF2-40B4-BE49-F238E27FC236}">
                <a16:creationId xmlns:a16="http://schemas.microsoft.com/office/drawing/2014/main" id="{2175CA3A-E6BB-448E-87B3-50925758DBB1}"/>
              </a:ext>
            </a:extLst>
          </p:cNvPr>
          <p:cNvSpPr>
            <a:spLocks noGrp="1"/>
          </p:cNvSpPr>
          <p:nvPr>
            <p:ph type="sldNum" sz="quarter" idx="12"/>
          </p:nvPr>
        </p:nvSpPr>
        <p:spPr/>
        <p:txBody>
          <a:bodyPr/>
          <a:lstStyle>
            <a:lvl1pPr>
              <a:defRPr/>
            </a:lvl1pPr>
          </a:lstStyle>
          <a:p>
            <a:fld id="{158A9921-CCF3-4D3C-9AED-8224FEC962AA}" type="slidenum">
              <a:rPr lang="cs-CZ" altLang="cs-CZ"/>
              <a:pPr/>
              <a:t>‹#›</a:t>
            </a:fld>
            <a:endParaRPr lang="cs-CZ" altLang="cs-CZ"/>
          </a:p>
        </p:txBody>
      </p:sp>
    </p:spTree>
    <p:extLst>
      <p:ext uri="{BB962C8B-B14F-4D97-AF65-F5344CB8AC3E}">
        <p14:creationId xmlns:p14="http://schemas.microsoft.com/office/powerpoint/2010/main" val="458350575"/>
      </p:ext>
    </p:extLst>
  </p:cSld>
  <p:clrMapOvr>
    <a:masterClrMapping/>
  </p:clrMapOvr>
  <p:transition>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B564E-FD62-4A89-8CC6-619E87C91FFE}"/>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A466857B-3E9D-4BCD-BD86-6F63E1E8DC6F}"/>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007B83A-6E81-4768-B68F-BF100A66DCE1}"/>
              </a:ext>
            </a:extLst>
          </p:cNvPr>
          <p:cNvSpPr>
            <a:spLocks noGrp="1"/>
          </p:cNvSpPr>
          <p:nvPr>
            <p:ph type="dt" sz="half" idx="10"/>
          </p:nvPr>
        </p:nvSpPr>
        <p:spPr/>
        <p:txBody>
          <a:bodyPr/>
          <a:lstStyle>
            <a:lvl1pPr>
              <a:defRPr/>
            </a:lvl1pPr>
          </a:lstStyle>
          <a:p>
            <a:endParaRPr lang="cs-CZ" altLang="cs-CZ"/>
          </a:p>
        </p:txBody>
      </p:sp>
      <p:sp>
        <p:nvSpPr>
          <p:cNvPr id="5" name="Zástupný symbol pro zápatí 4">
            <a:extLst>
              <a:ext uri="{FF2B5EF4-FFF2-40B4-BE49-F238E27FC236}">
                <a16:creationId xmlns:a16="http://schemas.microsoft.com/office/drawing/2014/main" id="{9F22AC06-5DDE-47EC-ADF2-25C4F9C7DFFE}"/>
              </a:ext>
            </a:extLst>
          </p:cNvPr>
          <p:cNvSpPr>
            <a:spLocks noGrp="1"/>
          </p:cNvSpPr>
          <p:nvPr>
            <p:ph type="ftr" sz="quarter" idx="11"/>
          </p:nvPr>
        </p:nvSpPr>
        <p:spPr/>
        <p:txBody>
          <a:bodyPr/>
          <a:lstStyle>
            <a:lvl1pPr>
              <a:defRPr/>
            </a:lvl1pPr>
          </a:lstStyle>
          <a:p>
            <a:endParaRPr lang="cs-CZ" altLang="cs-CZ"/>
          </a:p>
        </p:txBody>
      </p:sp>
      <p:sp>
        <p:nvSpPr>
          <p:cNvPr id="6" name="Zástupný symbol pro číslo snímku 5">
            <a:extLst>
              <a:ext uri="{FF2B5EF4-FFF2-40B4-BE49-F238E27FC236}">
                <a16:creationId xmlns:a16="http://schemas.microsoft.com/office/drawing/2014/main" id="{08698F4D-8162-4D9A-99FC-373FB2446E52}"/>
              </a:ext>
            </a:extLst>
          </p:cNvPr>
          <p:cNvSpPr>
            <a:spLocks noGrp="1"/>
          </p:cNvSpPr>
          <p:nvPr>
            <p:ph type="sldNum" sz="quarter" idx="12"/>
          </p:nvPr>
        </p:nvSpPr>
        <p:spPr/>
        <p:txBody>
          <a:bodyPr/>
          <a:lstStyle>
            <a:lvl1pPr>
              <a:defRPr/>
            </a:lvl1pPr>
          </a:lstStyle>
          <a:p>
            <a:fld id="{AADB5999-59A9-4BD5-8B9D-C1F953F46411}" type="slidenum">
              <a:rPr lang="cs-CZ" altLang="cs-CZ"/>
              <a:pPr/>
              <a:t>‹#›</a:t>
            </a:fld>
            <a:endParaRPr lang="cs-CZ" altLang="cs-CZ"/>
          </a:p>
        </p:txBody>
      </p:sp>
    </p:spTree>
    <p:extLst>
      <p:ext uri="{BB962C8B-B14F-4D97-AF65-F5344CB8AC3E}">
        <p14:creationId xmlns:p14="http://schemas.microsoft.com/office/powerpoint/2010/main" val="95494701"/>
      </p:ext>
    </p:extLst>
  </p:cSld>
  <p:clrMapOvr>
    <a:masterClrMapping/>
  </p:clrMapOvr>
  <p:transition>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401F15-C222-410A-BBA7-CC703F10A9CE}"/>
              </a:ext>
            </a:extLst>
          </p:cNvPr>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20CECDEB-E7B5-42C5-B9DA-3F8DBD9543A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a:t>Upravte styly předlohy textu.</a:t>
            </a:r>
          </a:p>
        </p:txBody>
      </p:sp>
      <p:sp>
        <p:nvSpPr>
          <p:cNvPr id="4" name="Zástupný symbol pro datum 3">
            <a:extLst>
              <a:ext uri="{FF2B5EF4-FFF2-40B4-BE49-F238E27FC236}">
                <a16:creationId xmlns:a16="http://schemas.microsoft.com/office/drawing/2014/main" id="{BDBCE6E9-D353-4281-9BDB-C6063B75A1D2}"/>
              </a:ext>
            </a:extLst>
          </p:cNvPr>
          <p:cNvSpPr>
            <a:spLocks noGrp="1"/>
          </p:cNvSpPr>
          <p:nvPr>
            <p:ph type="dt" sz="half" idx="10"/>
          </p:nvPr>
        </p:nvSpPr>
        <p:spPr/>
        <p:txBody>
          <a:bodyPr/>
          <a:lstStyle>
            <a:lvl1pPr>
              <a:defRPr/>
            </a:lvl1pPr>
          </a:lstStyle>
          <a:p>
            <a:endParaRPr lang="cs-CZ" altLang="cs-CZ"/>
          </a:p>
        </p:txBody>
      </p:sp>
      <p:sp>
        <p:nvSpPr>
          <p:cNvPr id="5" name="Zástupný symbol pro zápatí 4">
            <a:extLst>
              <a:ext uri="{FF2B5EF4-FFF2-40B4-BE49-F238E27FC236}">
                <a16:creationId xmlns:a16="http://schemas.microsoft.com/office/drawing/2014/main" id="{3BA8D588-9798-4C32-A010-559980B56801}"/>
              </a:ext>
            </a:extLst>
          </p:cNvPr>
          <p:cNvSpPr>
            <a:spLocks noGrp="1"/>
          </p:cNvSpPr>
          <p:nvPr>
            <p:ph type="ftr" sz="quarter" idx="11"/>
          </p:nvPr>
        </p:nvSpPr>
        <p:spPr/>
        <p:txBody>
          <a:bodyPr/>
          <a:lstStyle>
            <a:lvl1pPr>
              <a:defRPr/>
            </a:lvl1pPr>
          </a:lstStyle>
          <a:p>
            <a:endParaRPr lang="cs-CZ" altLang="cs-CZ"/>
          </a:p>
        </p:txBody>
      </p:sp>
      <p:sp>
        <p:nvSpPr>
          <p:cNvPr id="6" name="Zástupný symbol pro číslo snímku 5">
            <a:extLst>
              <a:ext uri="{FF2B5EF4-FFF2-40B4-BE49-F238E27FC236}">
                <a16:creationId xmlns:a16="http://schemas.microsoft.com/office/drawing/2014/main" id="{ADFABD6B-4544-46C1-8085-241E3ABA232C}"/>
              </a:ext>
            </a:extLst>
          </p:cNvPr>
          <p:cNvSpPr>
            <a:spLocks noGrp="1"/>
          </p:cNvSpPr>
          <p:nvPr>
            <p:ph type="sldNum" sz="quarter" idx="12"/>
          </p:nvPr>
        </p:nvSpPr>
        <p:spPr/>
        <p:txBody>
          <a:bodyPr/>
          <a:lstStyle>
            <a:lvl1pPr>
              <a:defRPr/>
            </a:lvl1pPr>
          </a:lstStyle>
          <a:p>
            <a:fld id="{47B4D305-E54A-46DA-A021-F3B219D1491E}" type="slidenum">
              <a:rPr lang="cs-CZ" altLang="cs-CZ"/>
              <a:pPr/>
              <a:t>‹#›</a:t>
            </a:fld>
            <a:endParaRPr lang="cs-CZ" altLang="cs-CZ"/>
          </a:p>
        </p:txBody>
      </p:sp>
    </p:spTree>
    <p:extLst>
      <p:ext uri="{BB962C8B-B14F-4D97-AF65-F5344CB8AC3E}">
        <p14:creationId xmlns:p14="http://schemas.microsoft.com/office/powerpoint/2010/main" val="4132497180"/>
      </p:ext>
    </p:extLst>
  </p:cSld>
  <p:clrMapOvr>
    <a:masterClrMapping/>
  </p:clrMapOvr>
  <p:transition>
    <p:zo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8E43D3-0F66-4E78-A99F-859A6930DC5D}"/>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F9E2F3DF-639F-4168-91EC-4035A4FE17AF}"/>
              </a:ext>
            </a:extLst>
          </p:cNvPr>
          <p:cNvSpPr>
            <a:spLocks noGrp="1"/>
          </p:cNvSpPr>
          <p:nvPr>
            <p:ph sz="half" idx="1"/>
          </p:nvPr>
        </p:nvSpPr>
        <p:spPr>
          <a:xfrm>
            <a:off x="457200" y="1600200"/>
            <a:ext cx="4038600" cy="452596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D6718ED6-95CC-49F8-BB59-A00AB034C413}"/>
              </a:ext>
            </a:extLst>
          </p:cNvPr>
          <p:cNvSpPr>
            <a:spLocks noGrp="1"/>
          </p:cNvSpPr>
          <p:nvPr>
            <p:ph sz="half" idx="2"/>
          </p:nvPr>
        </p:nvSpPr>
        <p:spPr>
          <a:xfrm>
            <a:off x="4648200" y="1600200"/>
            <a:ext cx="4038600" cy="452596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AB956D98-751B-4138-8A24-0CA30F6F36F0}"/>
              </a:ext>
            </a:extLst>
          </p:cNvPr>
          <p:cNvSpPr>
            <a:spLocks noGrp="1"/>
          </p:cNvSpPr>
          <p:nvPr>
            <p:ph type="dt" sz="half" idx="10"/>
          </p:nvPr>
        </p:nvSpPr>
        <p:spPr/>
        <p:txBody>
          <a:bodyPr/>
          <a:lstStyle>
            <a:lvl1pPr>
              <a:defRPr/>
            </a:lvl1pPr>
          </a:lstStyle>
          <a:p>
            <a:endParaRPr lang="cs-CZ" altLang="cs-CZ"/>
          </a:p>
        </p:txBody>
      </p:sp>
      <p:sp>
        <p:nvSpPr>
          <p:cNvPr id="6" name="Zástupný symbol pro zápatí 5">
            <a:extLst>
              <a:ext uri="{FF2B5EF4-FFF2-40B4-BE49-F238E27FC236}">
                <a16:creationId xmlns:a16="http://schemas.microsoft.com/office/drawing/2014/main" id="{9005294B-0803-4778-8C96-C9D95B5A1390}"/>
              </a:ext>
            </a:extLst>
          </p:cNvPr>
          <p:cNvSpPr>
            <a:spLocks noGrp="1"/>
          </p:cNvSpPr>
          <p:nvPr>
            <p:ph type="ftr" sz="quarter" idx="11"/>
          </p:nvPr>
        </p:nvSpPr>
        <p:spPr/>
        <p:txBody>
          <a:bodyPr/>
          <a:lstStyle>
            <a:lvl1pPr>
              <a:defRPr/>
            </a:lvl1pPr>
          </a:lstStyle>
          <a:p>
            <a:endParaRPr lang="cs-CZ" altLang="cs-CZ"/>
          </a:p>
        </p:txBody>
      </p:sp>
      <p:sp>
        <p:nvSpPr>
          <p:cNvPr id="7" name="Zástupný symbol pro číslo snímku 6">
            <a:extLst>
              <a:ext uri="{FF2B5EF4-FFF2-40B4-BE49-F238E27FC236}">
                <a16:creationId xmlns:a16="http://schemas.microsoft.com/office/drawing/2014/main" id="{10859377-CC39-4C7F-81D9-ED17022A1DDD}"/>
              </a:ext>
            </a:extLst>
          </p:cNvPr>
          <p:cNvSpPr>
            <a:spLocks noGrp="1"/>
          </p:cNvSpPr>
          <p:nvPr>
            <p:ph type="sldNum" sz="quarter" idx="12"/>
          </p:nvPr>
        </p:nvSpPr>
        <p:spPr/>
        <p:txBody>
          <a:bodyPr/>
          <a:lstStyle>
            <a:lvl1pPr>
              <a:defRPr/>
            </a:lvl1pPr>
          </a:lstStyle>
          <a:p>
            <a:fld id="{896582FA-AF64-4B21-B675-3557E4177244}" type="slidenum">
              <a:rPr lang="cs-CZ" altLang="cs-CZ"/>
              <a:pPr/>
              <a:t>‹#›</a:t>
            </a:fld>
            <a:endParaRPr lang="cs-CZ" altLang="cs-CZ"/>
          </a:p>
        </p:txBody>
      </p:sp>
    </p:spTree>
    <p:extLst>
      <p:ext uri="{BB962C8B-B14F-4D97-AF65-F5344CB8AC3E}">
        <p14:creationId xmlns:p14="http://schemas.microsoft.com/office/powerpoint/2010/main" val="2290413613"/>
      </p:ext>
    </p:extLst>
  </p:cSld>
  <p:clrMapOvr>
    <a:masterClrMapping/>
  </p:clrMapOvr>
  <p:transition>
    <p:zo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42E3B5-84A9-4C87-BAD2-1194FE4DF32A}"/>
              </a:ext>
            </a:extLst>
          </p:cNvPr>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2E5DFDD9-E975-47EA-9A6D-973398E834E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8855FAAF-C887-4F8F-B80B-96D560D75BB0}"/>
              </a:ext>
            </a:extLst>
          </p:cNvPr>
          <p:cNvSpPr>
            <a:spLocks noGrp="1"/>
          </p:cNvSpPr>
          <p:nvPr>
            <p:ph sz="half" idx="2"/>
          </p:nvPr>
        </p:nvSpPr>
        <p:spPr>
          <a:xfrm>
            <a:off x="630238" y="2505075"/>
            <a:ext cx="386873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C8DEDA0E-1EA3-40F2-A5AB-85A5BEFF366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FFAEE082-0791-42CB-8C07-38C6044A5106}"/>
              </a:ext>
            </a:extLst>
          </p:cNvPr>
          <p:cNvSpPr>
            <a:spLocks noGrp="1"/>
          </p:cNvSpPr>
          <p:nvPr>
            <p:ph sz="quarter" idx="4"/>
          </p:nvPr>
        </p:nvSpPr>
        <p:spPr>
          <a:xfrm>
            <a:off x="4629150" y="2505075"/>
            <a:ext cx="38877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A08C2D73-A438-4FAB-AB71-046698DEC0BB}"/>
              </a:ext>
            </a:extLst>
          </p:cNvPr>
          <p:cNvSpPr>
            <a:spLocks noGrp="1"/>
          </p:cNvSpPr>
          <p:nvPr>
            <p:ph type="dt" sz="half" idx="10"/>
          </p:nvPr>
        </p:nvSpPr>
        <p:spPr/>
        <p:txBody>
          <a:bodyPr/>
          <a:lstStyle>
            <a:lvl1pPr>
              <a:defRPr/>
            </a:lvl1pPr>
          </a:lstStyle>
          <a:p>
            <a:endParaRPr lang="cs-CZ" altLang="cs-CZ"/>
          </a:p>
        </p:txBody>
      </p:sp>
      <p:sp>
        <p:nvSpPr>
          <p:cNvPr id="8" name="Zástupný symbol pro zápatí 7">
            <a:extLst>
              <a:ext uri="{FF2B5EF4-FFF2-40B4-BE49-F238E27FC236}">
                <a16:creationId xmlns:a16="http://schemas.microsoft.com/office/drawing/2014/main" id="{EFE80783-1D7D-4E18-BF10-E3CD08CD3F56}"/>
              </a:ext>
            </a:extLst>
          </p:cNvPr>
          <p:cNvSpPr>
            <a:spLocks noGrp="1"/>
          </p:cNvSpPr>
          <p:nvPr>
            <p:ph type="ftr" sz="quarter" idx="11"/>
          </p:nvPr>
        </p:nvSpPr>
        <p:spPr/>
        <p:txBody>
          <a:bodyPr/>
          <a:lstStyle>
            <a:lvl1pPr>
              <a:defRPr/>
            </a:lvl1pPr>
          </a:lstStyle>
          <a:p>
            <a:endParaRPr lang="cs-CZ" altLang="cs-CZ"/>
          </a:p>
        </p:txBody>
      </p:sp>
      <p:sp>
        <p:nvSpPr>
          <p:cNvPr id="9" name="Zástupný symbol pro číslo snímku 8">
            <a:extLst>
              <a:ext uri="{FF2B5EF4-FFF2-40B4-BE49-F238E27FC236}">
                <a16:creationId xmlns:a16="http://schemas.microsoft.com/office/drawing/2014/main" id="{6C6E32F9-A2D9-4654-8719-7463F6995270}"/>
              </a:ext>
            </a:extLst>
          </p:cNvPr>
          <p:cNvSpPr>
            <a:spLocks noGrp="1"/>
          </p:cNvSpPr>
          <p:nvPr>
            <p:ph type="sldNum" sz="quarter" idx="12"/>
          </p:nvPr>
        </p:nvSpPr>
        <p:spPr/>
        <p:txBody>
          <a:bodyPr/>
          <a:lstStyle>
            <a:lvl1pPr>
              <a:defRPr/>
            </a:lvl1pPr>
          </a:lstStyle>
          <a:p>
            <a:fld id="{1BC61C6F-BBEE-4C92-8806-490C0A7F8427}" type="slidenum">
              <a:rPr lang="cs-CZ" altLang="cs-CZ"/>
              <a:pPr/>
              <a:t>‹#›</a:t>
            </a:fld>
            <a:endParaRPr lang="cs-CZ" altLang="cs-CZ"/>
          </a:p>
        </p:txBody>
      </p:sp>
    </p:spTree>
    <p:extLst>
      <p:ext uri="{BB962C8B-B14F-4D97-AF65-F5344CB8AC3E}">
        <p14:creationId xmlns:p14="http://schemas.microsoft.com/office/powerpoint/2010/main" val="3908052639"/>
      </p:ext>
    </p:extLst>
  </p:cSld>
  <p:clrMapOvr>
    <a:masterClrMapping/>
  </p:clrMapOvr>
  <p:transition>
    <p:zo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556FB7-9D68-402C-BC42-FBFC76849C2A}"/>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830EA0FE-F0B6-43EA-9F81-C9DE3D171CE3}"/>
              </a:ext>
            </a:extLst>
          </p:cNvPr>
          <p:cNvSpPr>
            <a:spLocks noGrp="1"/>
          </p:cNvSpPr>
          <p:nvPr>
            <p:ph type="dt" sz="half" idx="10"/>
          </p:nvPr>
        </p:nvSpPr>
        <p:spPr/>
        <p:txBody>
          <a:bodyPr/>
          <a:lstStyle>
            <a:lvl1pPr>
              <a:defRPr/>
            </a:lvl1pPr>
          </a:lstStyle>
          <a:p>
            <a:endParaRPr lang="cs-CZ" altLang="cs-CZ"/>
          </a:p>
        </p:txBody>
      </p:sp>
      <p:sp>
        <p:nvSpPr>
          <p:cNvPr id="4" name="Zástupný symbol pro zápatí 3">
            <a:extLst>
              <a:ext uri="{FF2B5EF4-FFF2-40B4-BE49-F238E27FC236}">
                <a16:creationId xmlns:a16="http://schemas.microsoft.com/office/drawing/2014/main" id="{73821AC2-58C6-4511-86A1-5F9A1D3C89C5}"/>
              </a:ext>
            </a:extLst>
          </p:cNvPr>
          <p:cNvSpPr>
            <a:spLocks noGrp="1"/>
          </p:cNvSpPr>
          <p:nvPr>
            <p:ph type="ftr" sz="quarter" idx="11"/>
          </p:nvPr>
        </p:nvSpPr>
        <p:spPr/>
        <p:txBody>
          <a:bodyPr/>
          <a:lstStyle>
            <a:lvl1pPr>
              <a:defRPr/>
            </a:lvl1pPr>
          </a:lstStyle>
          <a:p>
            <a:endParaRPr lang="cs-CZ" altLang="cs-CZ"/>
          </a:p>
        </p:txBody>
      </p:sp>
      <p:sp>
        <p:nvSpPr>
          <p:cNvPr id="5" name="Zástupný symbol pro číslo snímku 4">
            <a:extLst>
              <a:ext uri="{FF2B5EF4-FFF2-40B4-BE49-F238E27FC236}">
                <a16:creationId xmlns:a16="http://schemas.microsoft.com/office/drawing/2014/main" id="{F0073546-268D-4410-A41A-E418E27E8FD2}"/>
              </a:ext>
            </a:extLst>
          </p:cNvPr>
          <p:cNvSpPr>
            <a:spLocks noGrp="1"/>
          </p:cNvSpPr>
          <p:nvPr>
            <p:ph type="sldNum" sz="quarter" idx="12"/>
          </p:nvPr>
        </p:nvSpPr>
        <p:spPr/>
        <p:txBody>
          <a:bodyPr/>
          <a:lstStyle>
            <a:lvl1pPr>
              <a:defRPr/>
            </a:lvl1pPr>
          </a:lstStyle>
          <a:p>
            <a:fld id="{5585095D-7957-48F0-9685-773375494A2C}" type="slidenum">
              <a:rPr lang="cs-CZ" altLang="cs-CZ"/>
              <a:pPr/>
              <a:t>‹#›</a:t>
            </a:fld>
            <a:endParaRPr lang="cs-CZ" altLang="cs-CZ"/>
          </a:p>
        </p:txBody>
      </p:sp>
    </p:spTree>
    <p:extLst>
      <p:ext uri="{BB962C8B-B14F-4D97-AF65-F5344CB8AC3E}">
        <p14:creationId xmlns:p14="http://schemas.microsoft.com/office/powerpoint/2010/main" val="793512463"/>
      </p:ext>
    </p:extLst>
  </p:cSld>
  <p:clrMapOvr>
    <a:masterClrMapping/>
  </p:clrMapOvr>
  <p:transition>
    <p:zo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9662C8C-CA4F-48A4-8A95-E3A294620140}"/>
              </a:ext>
            </a:extLst>
          </p:cNvPr>
          <p:cNvSpPr>
            <a:spLocks noGrp="1"/>
          </p:cNvSpPr>
          <p:nvPr>
            <p:ph type="dt" sz="half" idx="10"/>
          </p:nvPr>
        </p:nvSpPr>
        <p:spPr/>
        <p:txBody>
          <a:bodyPr/>
          <a:lstStyle>
            <a:lvl1pPr>
              <a:defRPr/>
            </a:lvl1pPr>
          </a:lstStyle>
          <a:p>
            <a:endParaRPr lang="cs-CZ" altLang="cs-CZ"/>
          </a:p>
        </p:txBody>
      </p:sp>
      <p:sp>
        <p:nvSpPr>
          <p:cNvPr id="3" name="Zástupný symbol pro zápatí 2">
            <a:extLst>
              <a:ext uri="{FF2B5EF4-FFF2-40B4-BE49-F238E27FC236}">
                <a16:creationId xmlns:a16="http://schemas.microsoft.com/office/drawing/2014/main" id="{D7577B06-7B77-4494-A3F3-5732FD2D4005}"/>
              </a:ext>
            </a:extLst>
          </p:cNvPr>
          <p:cNvSpPr>
            <a:spLocks noGrp="1"/>
          </p:cNvSpPr>
          <p:nvPr>
            <p:ph type="ftr" sz="quarter" idx="11"/>
          </p:nvPr>
        </p:nvSpPr>
        <p:spPr/>
        <p:txBody>
          <a:bodyPr/>
          <a:lstStyle>
            <a:lvl1pPr>
              <a:defRPr/>
            </a:lvl1pPr>
          </a:lstStyle>
          <a:p>
            <a:endParaRPr lang="cs-CZ" altLang="cs-CZ"/>
          </a:p>
        </p:txBody>
      </p:sp>
      <p:sp>
        <p:nvSpPr>
          <p:cNvPr id="4" name="Zástupný symbol pro číslo snímku 3">
            <a:extLst>
              <a:ext uri="{FF2B5EF4-FFF2-40B4-BE49-F238E27FC236}">
                <a16:creationId xmlns:a16="http://schemas.microsoft.com/office/drawing/2014/main" id="{3F99D105-1522-4C3F-AF72-16E03F2F2833}"/>
              </a:ext>
            </a:extLst>
          </p:cNvPr>
          <p:cNvSpPr>
            <a:spLocks noGrp="1"/>
          </p:cNvSpPr>
          <p:nvPr>
            <p:ph type="sldNum" sz="quarter" idx="12"/>
          </p:nvPr>
        </p:nvSpPr>
        <p:spPr/>
        <p:txBody>
          <a:bodyPr/>
          <a:lstStyle>
            <a:lvl1pPr>
              <a:defRPr/>
            </a:lvl1pPr>
          </a:lstStyle>
          <a:p>
            <a:fld id="{A06478DE-9C0F-4A79-8490-738149972DCB}" type="slidenum">
              <a:rPr lang="cs-CZ" altLang="cs-CZ"/>
              <a:pPr/>
              <a:t>‹#›</a:t>
            </a:fld>
            <a:endParaRPr lang="cs-CZ" altLang="cs-CZ"/>
          </a:p>
        </p:txBody>
      </p:sp>
    </p:spTree>
    <p:extLst>
      <p:ext uri="{BB962C8B-B14F-4D97-AF65-F5344CB8AC3E}">
        <p14:creationId xmlns:p14="http://schemas.microsoft.com/office/powerpoint/2010/main" val="1548326619"/>
      </p:ext>
    </p:extLst>
  </p:cSld>
  <p:clrMapOvr>
    <a:masterClrMapping/>
  </p:clrMapOvr>
  <p:transition>
    <p:zo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93A72D-5216-445E-8165-C8F3322F1BC4}"/>
              </a:ext>
            </a:extLst>
          </p:cNvPr>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1A2EA91A-DD06-46E1-B37D-EEECFF9A66A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AAD4217D-03FC-473E-8E13-903DD8C875E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37703A4A-B06B-450F-9A70-CB66879455E4}"/>
              </a:ext>
            </a:extLst>
          </p:cNvPr>
          <p:cNvSpPr>
            <a:spLocks noGrp="1"/>
          </p:cNvSpPr>
          <p:nvPr>
            <p:ph type="dt" sz="half" idx="10"/>
          </p:nvPr>
        </p:nvSpPr>
        <p:spPr/>
        <p:txBody>
          <a:bodyPr/>
          <a:lstStyle>
            <a:lvl1pPr>
              <a:defRPr/>
            </a:lvl1pPr>
          </a:lstStyle>
          <a:p>
            <a:endParaRPr lang="cs-CZ" altLang="cs-CZ"/>
          </a:p>
        </p:txBody>
      </p:sp>
      <p:sp>
        <p:nvSpPr>
          <p:cNvPr id="6" name="Zástupný symbol pro zápatí 5">
            <a:extLst>
              <a:ext uri="{FF2B5EF4-FFF2-40B4-BE49-F238E27FC236}">
                <a16:creationId xmlns:a16="http://schemas.microsoft.com/office/drawing/2014/main" id="{47BD13C3-BD53-4865-A2DC-5CB4DF9476EC}"/>
              </a:ext>
            </a:extLst>
          </p:cNvPr>
          <p:cNvSpPr>
            <a:spLocks noGrp="1"/>
          </p:cNvSpPr>
          <p:nvPr>
            <p:ph type="ftr" sz="quarter" idx="11"/>
          </p:nvPr>
        </p:nvSpPr>
        <p:spPr/>
        <p:txBody>
          <a:bodyPr/>
          <a:lstStyle>
            <a:lvl1pPr>
              <a:defRPr/>
            </a:lvl1pPr>
          </a:lstStyle>
          <a:p>
            <a:endParaRPr lang="cs-CZ" altLang="cs-CZ"/>
          </a:p>
        </p:txBody>
      </p:sp>
      <p:sp>
        <p:nvSpPr>
          <p:cNvPr id="7" name="Zástupný symbol pro číslo snímku 6">
            <a:extLst>
              <a:ext uri="{FF2B5EF4-FFF2-40B4-BE49-F238E27FC236}">
                <a16:creationId xmlns:a16="http://schemas.microsoft.com/office/drawing/2014/main" id="{D238419A-6FE3-4E52-9932-377290F39F38}"/>
              </a:ext>
            </a:extLst>
          </p:cNvPr>
          <p:cNvSpPr>
            <a:spLocks noGrp="1"/>
          </p:cNvSpPr>
          <p:nvPr>
            <p:ph type="sldNum" sz="quarter" idx="12"/>
          </p:nvPr>
        </p:nvSpPr>
        <p:spPr/>
        <p:txBody>
          <a:bodyPr/>
          <a:lstStyle>
            <a:lvl1pPr>
              <a:defRPr/>
            </a:lvl1pPr>
          </a:lstStyle>
          <a:p>
            <a:fld id="{78521D9C-B92B-4EF8-A411-35B475164622}" type="slidenum">
              <a:rPr lang="cs-CZ" altLang="cs-CZ"/>
              <a:pPr/>
              <a:t>‹#›</a:t>
            </a:fld>
            <a:endParaRPr lang="cs-CZ" altLang="cs-CZ"/>
          </a:p>
        </p:txBody>
      </p:sp>
    </p:spTree>
    <p:extLst>
      <p:ext uri="{BB962C8B-B14F-4D97-AF65-F5344CB8AC3E}">
        <p14:creationId xmlns:p14="http://schemas.microsoft.com/office/powerpoint/2010/main" val="695023731"/>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4"/>
          </p:nvPr>
        </p:nvSpPr>
        <p:spPr/>
        <p:txBody>
          <a:bodyPr rtlCol="0"/>
          <a:lstStyle/>
          <a:p>
            <a:fld id="{1D8BD707-D9CF-40AE-B4C6-C98DA3205C09}" type="datetimeFigureOut">
              <a:rPr lang="en-US" smtClean="0"/>
              <a:pPr/>
              <a:t>10/9/2019</a:t>
            </a:fld>
            <a:endParaRPr lang="en-US"/>
          </a:p>
        </p:txBody>
      </p:sp>
      <p:sp>
        <p:nvSpPr>
          <p:cNvPr id="9" name="Zástupný symbol pro číslo snímku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Zástupný symbol pro zápatí 9"/>
          <p:cNvSpPr>
            <a:spLocks noGrp="1"/>
          </p:cNvSpPr>
          <p:nvPr>
            <p:ph type="ftr" sz="quarter" idx="16"/>
          </p:nvPr>
        </p:nvSpPr>
        <p:spPr/>
        <p:txBody>
          <a:bodyPr rtlCol="0"/>
          <a:lstStyle/>
          <a:p>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EC2358-4F81-4D72-A534-B04E5DF7CBEA}"/>
              </a:ext>
            </a:extLst>
          </p:cNvPr>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4C949D6-18E7-42FD-A48A-509974599A9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06087EA8-0E01-4001-BE72-5816FB7986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0AFC0E49-BA05-42F4-A934-D043527EB15B}"/>
              </a:ext>
            </a:extLst>
          </p:cNvPr>
          <p:cNvSpPr>
            <a:spLocks noGrp="1"/>
          </p:cNvSpPr>
          <p:nvPr>
            <p:ph type="dt" sz="half" idx="10"/>
          </p:nvPr>
        </p:nvSpPr>
        <p:spPr/>
        <p:txBody>
          <a:bodyPr/>
          <a:lstStyle>
            <a:lvl1pPr>
              <a:defRPr/>
            </a:lvl1pPr>
          </a:lstStyle>
          <a:p>
            <a:endParaRPr lang="cs-CZ" altLang="cs-CZ"/>
          </a:p>
        </p:txBody>
      </p:sp>
      <p:sp>
        <p:nvSpPr>
          <p:cNvPr id="6" name="Zástupný symbol pro zápatí 5">
            <a:extLst>
              <a:ext uri="{FF2B5EF4-FFF2-40B4-BE49-F238E27FC236}">
                <a16:creationId xmlns:a16="http://schemas.microsoft.com/office/drawing/2014/main" id="{730371A9-6F2F-471B-B092-F36CF0F20DCC}"/>
              </a:ext>
            </a:extLst>
          </p:cNvPr>
          <p:cNvSpPr>
            <a:spLocks noGrp="1"/>
          </p:cNvSpPr>
          <p:nvPr>
            <p:ph type="ftr" sz="quarter" idx="11"/>
          </p:nvPr>
        </p:nvSpPr>
        <p:spPr/>
        <p:txBody>
          <a:bodyPr/>
          <a:lstStyle>
            <a:lvl1pPr>
              <a:defRPr/>
            </a:lvl1pPr>
          </a:lstStyle>
          <a:p>
            <a:endParaRPr lang="cs-CZ" altLang="cs-CZ"/>
          </a:p>
        </p:txBody>
      </p:sp>
      <p:sp>
        <p:nvSpPr>
          <p:cNvPr id="7" name="Zástupný symbol pro číslo snímku 6">
            <a:extLst>
              <a:ext uri="{FF2B5EF4-FFF2-40B4-BE49-F238E27FC236}">
                <a16:creationId xmlns:a16="http://schemas.microsoft.com/office/drawing/2014/main" id="{CAF34610-0872-4516-9F51-A0C32D6F063F}"/>
              </a:ext>
            </a:extLst>
          </p:cNvPr>
          <p:cNvSpPr>
            <a:spLocks noGrp="1"/>
          </p:cNvSpPr>
          <p:nvPr>
            <p:ph type="sldNum" sz="quarter" idx="12"/>
          </p:nvPr>
        </p:nvSpPr>
        <p:spPr/>
        <p:txBody>
          <a:bodyPr/>
          <a:lstStyle>
            <a:lvl1pPr>
              <a:defRPr/>
            </a:lvl1pPr>
          </a:lstStyle>
          <a:p>
            <a:fld id="{84B3F143-5064-4939-80D6-519E94C63655}" type="slidenum">
              <a:rPr lang="cs-CZ" altLang="cs-CZ"/>
              <a:pPr/>
              <a:t>‹#›</a:t>
            </a:fld>
            <a:endParaRPr lang="cs-CZ" altLang="cs-CZ"/>
          </a:p>
        </p:txBody>
      </p:sp>
    </p:spTree>
    <p:extLst>
      <p:ext uri="{BB962C8B-B14F-4D97-AF65-F5344CB8AC3E}">
        <p14:creationId xmlns:p14="http://schemas.microsoft.com/office/powerpoint/2010/main" val="2998707495"/>
      </p:ext>
    </p:extLst>
  </p:cSld>
  <p:clrMapOvr>
    <a:masterClrMapping/>
  </p:clrMapOvr>
  <p:transition>
    <p:zo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F41DEA-9BC3-4ECF-BED0-DB33D370FD93}"/>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F1E93DDF-140D-46FE-9B4A-DB69646DA842}"/>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C8BACE8-FC24-41E6-B9B6-A6A73CEE7687}"/>
              </a:ext>
            </a:extLst>
          </p:cNvPr>
          <p:cNvSpPr>
            <a:spLocks noGrp="1"/>
          </p:cNvSpPr>
          <p:nvPr>
            <p:ph type="dt" sz="half" idx="10"/>
          </p:nvPr>
        </p:nvSpPr>
        <p:spPr/>
        <p:txBody>
          <a:bodyPr/>
          <a:lstStyle>
            <a:lvl1pPr>
              <a:defRPr/>
            </a:lvl1pPr>
          </a:lstStyle>
          <a:p>
            <a:endParaRPr lang="cs-CZ" altLang="cs-CZ"/>
          </a:p>
        </p:txBody>
      </p:sp>
      <p:sp>
        <p:nvSpPr>
          <p:cNvPr id="5" name="Zástupný symbol pro zápatí 4">
            <a:extLst>
              <a:ext uri="{FF2B5EF4-FFF2-40B4-BE49-F238E27FC236}">
                <a16:creationId xmlns:a16="http://schemas.microsoft.com/office/drawing/2014/main" id="{C88EC1B8-EE81-4A82-8EA9-C9270CE075A2}"/>
              </a:ext>
            </a:extLst>
          </p:cNvPr>
          <p:cNvSpPr>
            <a:spLocks noGrp="1"/>
          </p:cNvSpPr>
          <p:nvPr>
            <p:ph type="ftr" sz="quarter" idx="11"/>
          </p:nvPr>
        </p:nvSpPr>
        <p:spPr/>
        <p:txBody>
          <a:bodyPr/>
          <a:lstStyle>
            <a:lvl1pPr>
              <a:defRPr/>
            </a:lvl1pPr>
          </a:lstStyle>
          <a:p>
            <a:endParaRPr lang="cs-CZ" altLang="cs-CZ"/>
          </a:p>
        </p:txBody>
      </p:sp>
      <p:sp>
        <p:nvSpPr>
          <p:cNvPr id="6" name="Zástupný symbol pro číslo snímku 5">
            <a:extLst>
              <a:ext uri="{FF2B5EF4-FFF2-40B4-BE49-F238E27FC236}">
                <a16:creationId xmlns:a16="http://schemas.microsoft.com/office/drawing/2014/main" id="{0C0A8E37-59AE-4EEA-B491-97D125FFFF97}"/>
              </a:ext>
            </a:extLst>
          </p:cNvPr>
          <p:cNvSpPr>
            <a:spLocks noGrp="1"/>
          </p:cNvSpPr>
          <p:nvPr>
            <p:ph type="sldNum" sz="quarter" idx="12"/>
          </p:nvPr>
        </p:nvSpPr>
        <p:spPr/>
        <p:txBody>
          <a:bodyPr/>
          <a:lstStyle>
            <a:lvl1pPr>
              <a:defRPr/>
            </a:lvl1pPr>
          </a:lstStyle>
          <a:p>
            <a:fld id="{41A0F378-3892-4029-AFFD-A78B4E7C5526}" type="slidenum">
              <a:rPr lang="cs-CZ" altLang="cs-CZ"/>
              <a:pPr/>
              <a:t>‹#›</a:t>
            </a:fld>
            <a:endParaRPr lang="cs-CZ" altLang="cs-CZ"/>
          </a:p>
        </p:txBody>
      </p:sp>
    </p:spTree>
    <p:extLst>
      <p:ext uri="{BB962C8B-B14F-4D97-AF65-F5344CB8AC3E}">
        <p14:creationId xmlns:p14="http://schemas.microsoft.com/office/powerpoint/2010/main" val="1431079753"/>
      </p:ext>
    </p:extLst>
  </p:cSld>
  <p:clrMapOvr>
    <a:masterClrMapping/>
  </p:clrMapOvr>
  <p:transition>
    <p:zo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4DF61483-83B9-4006-A080-4427D3D918AA}"/>
              </a:ext>
            </a:extLst>
          </p:cNvPr>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AC3A52C4-F403-4F1D-A3CC-CB2610B63F1D}"/>
              </a:ext>
            </a:extLst>
          </p:cNvPr>
          <p:cNvSpPr>
            <a:spLocks noGrp="1"/>
          </p:cNvSpPr>
          <p:nvPr>
            <p:ph type="body" orient="vert" idx="1"/>
          </p:nvPr>
        </p:nvSpPr>
        <p:spPr>
          <a:xfrm>
            <a:off x="457200" y="274638"/>
            <a:ext cx="6019800" cy="5851525"/>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3D9BBED-48CE-41AC-AD5F-A734D41ADA4E}"/>
              </a:ext>
            </a:extLst>
          </p:cNvPr>
          <p:cNvSpPr>
            <a:spLocks noGrp="1"/>
          </p:cNvSpPr>
          <p:nvPr>
            <p:ph type="dt" sz="half" idx="10"/>
          </p:nvPr>
        </p:nvSpPr>
        <p:spPr/>
        <p:txBody>
          <a:bodyPr/>
          <a:lstStyle>
            <a:lvl1pPr>
              <a:defRPr/>
            </a:lvl1pPr>
          </a:lstStyle>
          <a:p>
            <a:endParaRPr lang="cs-CZ" altLang="cs-CZ"/>
          </a:p>
        </p:txBody>
      </p:sp>
      <p:sp>
        <p:nvSpPr>
          <p:cNvPr id="5" name="Zástupný symbol pro zápatí 4">
            <a:extLst>
              <a:ext uri="{FF2B5EF4-FFF2-40B4-BE49-F238E27FC236}">
                <a16:creationId xmlns:a16="http://schemas.microsoft.com/office/drawing/2014/main" id="{453BBF31-EAB2-46F5-A427-2F6CC6FED911}"/>
              </a:ext>
            </a:extLst>
          </p:cNvPr>
          <p:cNvSpPr>
            <a:spLocks noGrp="1"/>
          </p:cNvSpPr>
          <p:nvPr>
            <p:ph type="ftr" sz="quarter" idx="11"/>
          </p:nvPr>
        </p:nvSpPr>
        <p:spPr/>
        <p:txBody>
          <a:bodyPr/>
          <a:lstStyle>
            <a:lvl1pPr>
              <a:defRPr/>
            </a:lvl1pPr>
          </a:lstStyle>
          <a:p>
            <a:endParaRPr lang="cs-CZ" altLang="cs-CZ"/>
          </a:p>
        </p:txBody>
      </p:sp>
      <p:sp>
        <p:nvSpPr>
          <p:cNvPr id="6" name="Zástupný symbol pro číslo snímku 5">
            <a:extLst>
              <a:ext uri="{FF2B5EF4-FFF2-40B4-BE49-F238E27FC236}">
                <a16:creationId xmlns:a16="http://schemas.microsoft.com/office/drawing/2014/main" id="{9AFA7E05-C23D-4DAC-AE9C-A766B31BCA03}"/>
              </a:ext>
            </a:extLst>
          </p:cNvPr>
          <p:cNvSpPr>
            <a:spLocks noGrp="1"/>
          </p:cNvSpPr>
          <p:nvPr>
            <p:ph type="sldNum" sz="quarter" idx="12"/>
          </p:nvPr>
        </p:nvSpPr>
        <p:spPr/>
        <p:txBody>
          <a:bodyPr/>
          <a:lstStyle>
            <a:lvl1pPr>
              <a:defRPr/>
            </a:lvl1pPr>
          </a:lstStyle>
          <a:p>
            <a:fld id="{E48CE5BB-5AD3-4890-BAB7-0EB5D6ED35DE}" type="slidenum">
              <a:rPr lang="cs-CZ" altLang="cs-CZ"/>
              <a:pPr/>
              <a:t>‹#›</a:t>
            </a:fld>
            <a:endParaRPr lang="cs-CZ" altLang="cs-CZ"/>
          </a:p>
        </p:txBody>
      </p:sp>
    </p:spTree>
    <p:extLst>
      <p:ext uri="{BB962C8B-B14F-4D97-AF65-F5344CB8AC3E}">
        <p14:creationId xmlns:p14="http://schemas.microsoft.com/office/powerpoint/2010/main" val="176063798"/>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10/9/2019</a:t>
            </a:fld>
            <a:endParaRPr lang="en-US"/>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en-US"/>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5" name="Zástupný symbol pro datum 4"/>
          <p:cNvSpPr>
            <a:spLocks noGrp="1"/>
          </p:cNvSpPr>
          <p:nvPr>
            <p:ph type="dt" sz="half" idx="10"/>
          </p:nvPr>
        </p:nvSpPr>
        <p:spPr/>
        <p:txBody>
          <a:bodyPr/>
          <a:lstStyle/>
          <a:p>
            <a:fld id="{1D8BD707-D9CF-40AE-B4C6-C98DA3205C09}" type="datetimeFigureOut">
              <a:rPr lang="en-US" smtClean="0"/>
              <a:pPr/>
              <a:t>10/9/2019</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B6F15528-21DE-4FAA-801E-634DDDAF4B2B}" type="slidenum">
              <a:rPr lang="en-US" smtClean="0"/>
              <a:pPr/>
              <a:t>‹#›</a:t>
            </a:fld>
            <a:endParaRPr lang="en-US"/>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a:t>Klepnutím lze upravit styl předlohy nadpisů.</a:t>
            </a:r>
            <a:endParaRPr kumimoji="0" lang="en-US"/>
          </a:p>
        </p:txBody>
      </p:sp>
      <p:sp>
        <p:nvSpPr>
          <p:cNvPr id="7" name="Zástupný symbol pro datum 6"/>
          <p:cNvSpPr>
            <a:spLocks noGrp="1"/>
          </p:cNvSpPr>
          <p:nvPr>
            <p:ph type="dt" sz="half" idx="10"/>
          </p:nvPr>
        </p:nvSpPr>
        <p:spPr/>
        <p:txBody>
          <a:bodyPr/>
          <a:lstStyle/>
          <a:p>
            <a:fld id="{1D8BD707-D9CF-40AE-B4C6-C98DA3205C09}" type="datetimeFigureOut">
              <a:rPr lang="en-US" smtClean="0"/>
              <a:pPr/>
              <a:t>10/9/2019</a:t>
            </a:fld>
            <a:endParaRPr lang="en-US"/>
          </a:p>
        </p:txBody>
      </p:sp>
      <p:sp>
        <p:nvSpPr>
          <p:cNvPr id="8" name="Zástupný symbol pro zápatí 7"/>
          <p:cNvSpPr>
            <a:spLocks noGrp="1"/>
          </p:cNvSpPr>
          <p:nvPr>
            <p:ph type="ftr" sz="quarter" idx="11"/>
          </p:nvPr>
        </p:nvSpPr>
        <p:spPr/>
        <p:txBody>
          <a:bodyPr/>
          <a:lstStyle/>
          <a:p>
            <a:endParaRPr lang="en-US"/>
          </a:p>
        </p:txBody>
      </p:sp>
      <p:sp>
        <p:nvSpPr>
          <p:cNvPr id="9" name="Zástupný symbol pro číslo snímku 8"/>
          <p:cNvSpPr>
            <a:spLocks noGrp="1"/>
          </p:cNvSpPr>
          <p:nvPr>
            <p:ph type="sldNum" sz="quarter" idx="12"/>
          </p:nvPr>
        </p:nvSpPr>
        <p:spPr/>
        <p:txBody>
          <a:bodyPr/>
          <a:lstStyle/>
          <a:p>
            <a:fld id="{B6F15528-21DE-4FAA-801E-634DDDAF4B2B}" type="slidenum">
              <a:rPr lang="en-US" smtClean="0"/>
              <a:pPr/>
              <a:t>‹#›</a:t>
            </a:fld>
            <a:endParaRPr lang="en-US"/>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1D8BD707-D9CF-40AE-B4C6-C98DA3205C09}" type="datetimeFigureOut">
              <a:rPr lang="en-US" smtClean="0"/>
              <a:pPr/>
              <a:t>10/9/2019</a:t>
            </a:fld>
            <a:endParaRPr lang="en-US"/>
          </a:p>
        </p:txBody>
      </p:sp>
      <p:sp>
        <p:nvSpPr>
          <p:cNvPr id="7" name="Zástupný symbol pro číslo snímku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Zástupný symbol pro zápatí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D8BD707-D9CF-40AE-B4C6-C98DA3205C09}" type="datetimeFigureOut">
              <a:rPr lang="en-US" smtClean="0"/>
              <a:pPr/>
              <a:t>10/9/2019</a:t>
            </a:fld>
            <a:endParaRPr lang="en-US"/>
          </a:p>
        </p:txBody>
      </p:sp>
      <p:sp>
        <p:nvSpPr>
          <p:cNvPr id="3" name="Zástupný symbol pro zápatí 2"/>
          <p:cNvSpPr>
            <a:spLocks noGrp="1"/>
          </p:cNvSpPr>
          <p:nvPr>
            <p:ph type="ftr" sz="quarter" idx="11"/>
          </p:nvPr>
        </p:nvSpPr>
        <p:spPr/>
        <p:txBody>
          <a:bodyPr/>
          <a:lstStyle/>
          <a:p>
            <a:endParaRPr lang="en-US"/>
          </a:p>
        </p:txBody>
      </p:sp>
      <p:sp>
        <p:nvSpPr>
          <p:cNvPr id="4" name="Zástupný symbol pro číslo snímku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1" name="Zástupný symbol pro datum 20"/>
          <p:cNvSpPr>
            <a:spLocks noGrp="1"/>
          </p:cNvSpPr>
          <p:nvPr>
            <p:ph type="dt" sz="half" idx="14"/>
          </p:nvPr>
        </p:nvSpPr>
        <p:spPr/>
        <p:txBody>
          <a:bodyPr rtlCol="0"/>
          <a:lstStyle/>
          <a:p>
            <a:fld id="{1D8BD707-D9CF-40AE-B4C6-C98DA3205C09}" type="datetimeFigureOut">
              <a:rPr lang="en-US" smtClean="0"/>
              <a:pPr/>
              <a:t>10/9/2019</a:t>
            </a:fld>
            <a:endParaRPr lang="en-US"/>
          </a:p>
        </p:txBody>
      </p:sp>
      <p:sp>
        <p:nvSpPr>
          <p:cNvPr id="22" name="Zástupný symbol pro číslo snímku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Zástupný symbol pro zápatí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1D8BD707-D9CF-40AE-B4C6-C98DA3205C09}" type="datetimeFigureOut">
              <a:rPr lang="en-US" smtClean="0"/>
              <a:pPr/>
              <a:t>10/9/2019</a:t>
            </a:fld>
            <a:endParaRPr lang="en-US"/>
          </a:p>
        </p:txBody>
      </p:sp>
      <p:sp>
        <p:nvSpPr>
          <p:cNvPr id="18" name="Zástupný symbol pro číslo snímku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Zástupný symbol pro zápatí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10/9/2019</a:t>
            </a:fld>
            <a:endParaRPr lang="en-US"/>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58B2E20-9E6F-4CA9-BDBD-DCF444CEA2E6}"/>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Rectangle 3">
            <a:extLst>
              <a:ext uri="{FF2B5EF4-FFF2-40B4-BE49-F238E27FC236}">
                <a16:creationId xmlns:a16="http://schemas.microsoft.com/office/drawing/2014/main" id="{7F96BB26-9B5D-4E91-BA11-F4CC6BDB06EF}"/>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8" name="Rectangle 4">
            <a:extLst>
              <a:ext uri="{FF2B5EF4-FFF2-40B4-BE49-F238E27FC236}">
                <a16:creationId xmlns:a16="http://schemas.microsoft.com/office/drawing/2014/main" id="{90D548DB-3815-4704-AD7B-2DC1020DD0F0}"/>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endParaRPr lang="cs-CZ" altLang="cs-CZ"/>
          </a:p>
        </p:txBody>
      </p:sp>
      <p:sp>
        <p:nvSpPr>
          <p:cNvPr id="1029" name="Rectangle 5">
            <a:extLst>
              <a:ext uri="{FF2B5EF4-FFF2-40B4-BE49-F238E27FC236}">
                <a16:creationId xmlns:a16="http://schemas.microsoft.com/office/drawing/2014/main" id="{9B326975-2636-4F9E-A0C8-8C37AC49E2C5}"/>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cs-CZ" altLang="cs-CZ"/>
          </a:p>
        </p:txBody>
      </p:sp>
      <p:sp>
        <p:nvSpPr>
          <p:cNvPr id="1030" name="Rectangle 6">
            <a:extLst>
              <a:ext uri="{FF2B5EF4-FFF2-40B4-BE49-F238E27FC236}">
                <a16:creationId xmlns:a16="http://schemas.microsoft.com/office/drawing/2014/main" id="{F97B3473-0006-405C-9EF1-44F7B5C41C98}"/>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87D73B1-9527-47A4-B031-C6E6683DDE9A}" type="slidenum">
              <a:rPr lang="cs-CZ" altLang="cs-CZ"/>
              <a:pPr/>
              <a:t>‹#›</a:t>
            </a:fld>
            <a:endParaRPr lang="cs-CZ" altLang="cs-CZ"/>
          </a:p>
        </p:txBody>
      </p:sp>
    </p:spTree>
    <p:extLst>
      <p:ext uri="{BB962C8B-B14F-4D97-AF65-F5344CB8AC3E}">
        <p14:creationId xmlns:p14="http://schemas.microsoft.com/office/powerpoint/2010/main" val="3246244737"/>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zoom/>
  </p:transition>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3600" dirty="0">
                <a:solidFill>
                  <a:schemeClr val="tx1"/>
                </a:solidFill>
              </a:rPr>
              <a:t>charakteristika a typy zdrojů</a:t>
            </a:r>
            <a:endParaRPr lang="en-US" sz="3600" dirty="0">
              <a:solidFill>
                <a:schemeClr val="tx1"/>
              </a:solidFill>
            </a:endParaRPr>
          </a:p>
        </p:txBody>
      </p:sp>
      <p:sp>
        <p:nvSpPr>
          <p:cNvPr id="3" name="Podnadpis 2"/>
          <p:cNvSpPr>
            <a:spLocks noGrp="1"/>
          </p:cNvSpPr>
          <p:nvPr>
            <p:ph type="subTitle" idx="1"/>
          </p:nvPr>
        </p:nvSpPr>
        <p:spPr/>
        <p:txBody>
          <a:bodyPr>
            <a:normAutofit/>
          </a:bodyPr>
          <a:lstStyle/>
          <a:p>
            <a:r>
              <a:rPr lang="cs-CZ" sz="2400" dirty="0">
                <a:solidFill>
                  <a:schemeClr val="tx1"/>
                </a:solidFill>
              </a:rPr>
              <a:t>JMB 002 Nikola Karasová</a:t>
            </a:r>
            <a:endParaRPr lang="en-US" sz="24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774A634-682C-4E4C-A288-D5F76D7EE99B}"/>
              </a:ext>
            </a:extLst>
          </p:cNvPr>
          <p:cNvSpPr>
            <a:spLocks noGrp="1" noChangeArrowheads="1"/>
          </p:cNvSpPr>
          <p:nvPr>
            <p:ph type="ctrTitle"/>
          </p:nvPr>
        </p:nvSpPr>
        <p:spPr>
          <a:xfrm>
            <a:off x="611188" y="1052513"/>
            <a:ext cx="7847012" cy="1800225"/>
          </a:xfrm>
        </p:spPr>
        <p:txBody>
          <a:bodyPr anchor="ctr"/>
          <a:lstStyle/>
          <a:p>
            <a:r>
              <a:rPr lang="cs-CZ" altLang="cs-CZ" sz="4000" b="1">
                <a:effectLst>
                  <a:outerShdw blurRad="38100" dist="38100" dir="2700000" algn="tl">
                    <a:srgbClr val="000000"/>
                  </a:outerShdw>
                </a:effectLst>
              </a:rPr>
              <a:t> Citace – parafráze – plagiát</a:t>
            </a:r>
            <a:br>
              <a:rPr lang="cs-CZ" altLang="cs-CZ" sz="4000" b="1">
                <a:effectLst>
                  <a:outerShdw blurRad="38100" dist="38100" dir="2700000" algn="tl">
                    <a:srgbClr val="000000"/>
                  </a:outerShdw>
                </a:effectLst>
              </a:rPr>
            </a:br>
            <a:r>
              <a:rPr lang="cs-CZ" altLang="cs-CZ" sz="4000" b="1">
                <a:solidFill>
                  <a:schemeClr val="tx1"/>
                </a:solidFill>
                <a:effectLst>
                  <a:outerShdw blurRad="38100" dist="38100" dir="2700000" algn="tl">
                    <a:srgbClr val="000000"/>
                  </a:outerShdw>
                </a:effectLst>
              </a:rPr>
              <a:t>cvičení</a:t>
            </a:r>
          </a:p>
        </p:txBody>
      </p:sp>
      <p:sp>
        <p:nvSpPr>
          <p:cNvPr id="2051" name="Rectangle 3">
            <a:extLst>
              <a:ext uri="{FF2B5EF4-FFF2-40B4-BE49-F238E27FC236}">
                <a16:creationId xmlns:a16="http://schemas.microsoft.com/office/drawing/2014/main" id="{32E31A55-7EDD-4904-B39F-98550534B287}"/>
              </a:ext>
            </a:extLst>
          </p:cNvPr>
          <p:cNvSpPr>
            <a:spLocks noGrp="1" noChangeArrowheads="1"/>
          </p:cNvSpPr>
          <p:nvPr>
            <p:ph type="subTitle" idx="1"/>
          </p:nvPr>
        </p:nvSpPr>
        <p:spPr>
          <a:xfrm>
            <a:off x="755650" y="5610225"/>
            <a:ext cx="2736850" cy="627063"/>
          </a:xfrm>
        </p:spPr>
        <p:txBody>
          <a:bodyPr/>
          <a:lstStyle/>
          <a:p>
            <a:pPr algn="l">
              <a:lnSpc>
                <a:spcPct val="80000"/>
              </a:lnSpc>
            </a:pPr>
            <a:r>
              <a:rPr lang="cs-CZ" altLang="cs-CZ" sz="1200"/>
              <a:t>Mgr. Zdeňka Firstová</a:t>
            </a:r>
          </a:p>
          <a:p>
            <a:pPr algn="l">
              <a:lnSpc>
                <a:spcPct val="80000"/>
              </a:lnSpc>
            </a:pPr>
            <a:r>
              <a:rPr lang="cs-CZ" altLang="cs-CZ" sz="1200"/>
              <a:t>Univerzitní knihovna ZČU v Plzni</a:t>
            </a:r>
          </a:p>
          <a:p>
            <a:pPr algn="l">
              <a:lnSpc>
                <a:spcPct val="80000"/>
              </a:lnSpc>
            </a:pPr>
            <a:r>
              <a:rPr lang="cs-CZ" altLang="cs-CZ" sz="1200"/>
              <a:t>firstova@uk.zcu.cz</a:t>
            </a:r>
          </a:p>
        </p:txBody>
      </p:sp>
      <p:sp>
        <p:nvSpPr>
          <p:cNvPr id="2053" name="Line 5">
            <a:extLst>
              <a:ext uri="{FF2B5EF4-FFF2-40B4-BE49-F238E27FC236}">
                <a16:creationId xmlns:a16="http://schemas.microsoft.com/office/drawing/2014/main" id="{19E434FD-8CEF-49F4-8BFB-FEEAAF5DC789}"/>
              </a:ext>
            </a:extLst>
          </p:cNvPr>
          <p:cNvSpPr>
            <a:spLocks noChangeShapeType="1"/>
          </p:cNvSpPr>
          <p:nvPr/>
        </p:nvSpPr>
        <p:spPr bwMode="auto">
          <a:xfrm>
            <a:off x="0" y="836613"/>
            <a:ext cx="874871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cs-CZ" sz="16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2054" name="Line 6">
            <a:extLst>
              <a:ext uri="{FF2B5EF4-FFF2-40B4-BE49-F238E27FC236}">
                <a16:creationId xmlns:a16="http://schemas.microsoft.com/office/drawing/2014/main" id="{6988DC65-2B04-4686-945E-045770A782B0}"/>
              </a:ext>
            </a:extLst>
          </p:cNvPr>
          <p:cNvSpPr>
            <a:spLocks noChangeShapeType="1"/>
          </p:cNvSpPr>
          <p:nvPr/>
        </p:nvSpPr>
        <p:spPr bwMode="auto">
          <a:xfrm>
            <a:off x="0" y="3068638"/>
            <a:ext cx="874871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cs-CZ" sz="16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574271631"/>
      </p:ext>
    </p:extLst>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a:extLst>
              <a:ext uri="{FF2B5EF4-FFF2-40B4-BE49-F238E27FC236}">
                <a16:creationId xmlns:a16="http://schemas.microsoft.com/office/drawing/2014/main" id="{F14472E8-C1C6-4CEC-BBF1-673A73DBF216}"/>
              </a:ext>
            </a:extLst>
          </p:cNvPr>
          <p:cNvSpPr>
            <a:spLocks noGrp="1" noChangeArrowheads="1"/>
          </p:cNvSpPr>
          <p:nvPr>
            <p:ph type="title"/>
          </p:nvPr>
        </p:nvSpPr>
        <p:spPr>
          <a:xfrm>
            <a:off x="457200" y="274638"/>
            <a:ext cx="8229600" cy="346075"/>
          </a:xfrm>
        </p:spPr>
        <p:txBody>
          <a:bodyPr/>
          <a:lstStyle/>
          <a:p>
            <a:pPr algn="l"/>
            <a:r>
              <a:rPr lang="cs-CZ" altLang="cs-CZ" sz="2400" b="1">
                <a:effectLst>
                  <a:outerShdw blurRad="38100" dist="38100" dir="2700000" algn="tl">
                    <a:srgbClr val="000000"/>
                  </a:outerShdw>
                </a:effectLst>
              </a:rPr>
              <a:t>Příklad 1</a:t>
            </a:r>
          </a:p>
        </p:txBody>
      </p:sp>
      <p:sp>
        <p:nvSpPr>
          <p:cNvPr id="280579" name="Rectangle 3">
            <a:extLst>
              <a:ext uri="{FF2B5EF4-FFF2-40B4-BE49-F238E27FC236}">
                <a16:creationId xmlns:a16="http://schemas.microsoft.com/office/drawing/2014/main" id="{8B5DAD20-ADA5-4627-AAF3-2BA4259F64D1}"/>
              </a:ext>
            </a:extLst>
          </p:cNvPr>
          <p:cNvSpPr>
            <a:spLocks noGrp="1" noChangeArrowheads="1"/>
          </p:cNvSpPr>
          <p:nvPr>
            <p:ph type="body" sz="half" idx="1"/>
          </p:nvPr>
        </p:nvSpPr>
        <p:spPr>
          <a:xfrm>
            <a:off x="457200" y="908050"/>
            <a:ext cx="8218488" cy="1944688"/>
          </a:xfrm>
          <a:solidFill>
            <a:schemeClr val="bg2"/>
          </a:solidFill>
        </p:spPr>
        <p:txBody>
          <a:bodyPr/>
          <a:lstStyle/>
          <a:p>
            <a:pPr>
              <a:lnSpc>
                <a:spcPct val="90000"/>
              </a:lnSpc>
              <a:buFontTx/>
              <a:buNone/>
            </a:pPr>
            <a:r>
              <a:rPr lang="cs-CZ" altLang="cs-CZ" sz="2400">
                <a:latin typeface="Times New Roman" panose="02020603050405020304" pitchFamily="18" charset="0"/>
              </a:rPr>
              <a:t>Jde obvykle o první stadium výzkumu, protože tuto práci může marketingový pracovník doslova provádět u psacího stolu. Důležitým zdrojem budou při tom interní záznamy organizace. </a:t>
            </a:r>
          </a:p>
          <a:p>
            <a:pPr algn="r">
              <a:lnSpc>
                <a:spcPct val="90000"/>
              </a:lnSpc>
              <a:spcBef>
                <a:spcPct val="35000"/>
              </a:spcBef>
              <a:buFontTx/>
              <a:buNone/>
            </a:pPr>
            <a:r>
              <a:rPr lang="cs-CZ" altLang="cs-CZ" sz="1400">
                <a:latin typeface="Times New Roman" panose="02020603050405020304" pitchFamily="18" charset="0"/>
              </a:rPr>
              <a:t>HANNAGAN, Tim J. </a:t>
            </a:r>
            <a:r>
              <a:rPr lang="cs-CZ" altLang="cs-CZ" sz="1400" i="1">
                <a:latin typeface="Times New Roman" panose="02020603050405020304" pitchFamily="18" charset="0"/>
              </a:rPr>
              <a:t>Marketing pro neziskový sektor</a:t>
            </a:r>
            <a:r>
              <a:rPr lang="cs-CZ" altLang="cs-CZ" sz="1400">
                <a:latin typeface="Times New Roman" panose="02020603050405020304" pitchFamily="18" charset="0"/>
              </a:rPr>
              <a:t>. 1. vyd. Praha : Management Press, 1996. 205 s. Str. 69.</a:t>
            </a:r>
            <a:r>
              <a:rPr lang="cs-CZ" altLang="cs-CZ" sz="2400">
                <a:latin typeface="Times New Roman" panose="02020603050405020304" pitchFamily="18" charset="0"/>
              </a:rPr>
              <a:t> </a:t>
            </a:r>
          </a:p>
        </p:txBody>
      </p:sp>
      <p:sp>
        <p:nvSpPr>
          <p:cNvPr id="280580" name="Rectangle 4">
            <a:extLst>
              <a:ext uri="{FF2B5EF4-FFF2-40B4-BE49-F238E27FC236}">
                <a16:creationId xmlns:a16="http://schemas.microsoft.com/office/drawing/2014/main" id="{21F6FFDE-C93D-4F9A-A568-D1BC4C351B29}"/>
              </a:ext>
            </a:extLst>
          </p:cNvPr>
          <p:cNvSpPr>
            <a:spLocks noGrp="1" noChangeArrowheads="1"/>
          </p:cNvSpPr>
          <p:nvPr>
            <p:ph type="body" sz="half" idx="2"/>
          </p:nvPr>
        </p:nvSpPr>
        <p:spPr>
          <a:xfrm>
            <a:off x="539750" y="3357563"/>
            <a:ext cx="8147050" cy="1439862"/>
          </a:xfrm>
        </p:spPr>
        <p:txBody>
          <a:bodyPr/>
          <a:lstStyle/>
          <a:p>
            <a:pPr>
              <a:lnSpc>
                <a:spcPct val="90000"/>
              </a:lnSpc>
              <a:buFontTx/>
              <a:buNone/>
            </a:pPr>
            <a:r>
              <a:rPr lang="cs-CZ" altLang="cs-CZ" sz="2400"/>
              <a:t>Jedná se o první stadium výzkumu, protože tuto práci může marketingový pracovník doslova provádět u psacího stolu. V této fázi jsou využity všechny dostupné zdroje informací.</a:t>
            </a:r>
          </a:p>
        </p:txBody>
      </p:sp>
      <p:sp>
        <p:nvSpPr>
          <p:cNvPr id="280581" name="Line 5">
            <a:extLst>
              <a:ext uri="{FF2B5EF4-FFF2-40B4-BE49-F238E27FC236}">
                <a16:creationId xmlns:a16="http://schemas.microsoft.com/office/drawing/2014/main" id="{146B47A6-F91B-4F83-BDE1-0342F126DC24}"/>
              </a:ext>
            </a:extLst>
          </p:cNvPr>
          <p:cNvSpPr>
            <a:spLocks noChangeShapeType="1"/>
          </p:cNvSpPr>
          <p:nvPr/>
        </p:nvSpPr>
        <p:spPr bwMode="auto">
          <a:xfrm>
            <a:off x="0" y="692150"/>
            <a:ext cx="874871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cs-CZ" sz="16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280582" name="Text Box 6">
            <a:extLst>
              <a:ext uri="{FF2B5EF4-FFF2-40B4-BE49-F238E27FC236}">
                <a16:creationId xmlns:a16="http://schemas.microsoft.com/office/drawing/2014/main" id="{0941A4DB-357D-4E24-851F-E5A22D76B835}"/>
              </a:ext>
            </a:extLst>
          </p:cNvPr>
          <p:cNvSpPr txBox="1">
            <a:spLocks noChangeArrowheads="1"/>
          </p:cNvSpPr>
          <p:nvPr/>
        </p:nvSpPr>
        <p:spPr bwMode="auto">
          <a:xfrm rot="16200000">
            <a:off x="-724693" y="1661318"/>
            <a:ext cx="1873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1800" b="0" i="0" u="none" strike="noStrike" kern="1200" cap="none" spc="0" normalizeH="0" baseline="0" noProof="0">
                <a:ln>
                  <a:noFill/>
                </a:ln>
                <a:solidFill>
                  <a:srgbClr val="FFFFFF"/>
                </a:solidFill>
                <a:effectLst/>
                <a:uLnTx/>
                <a:uFillTx/>
                <a:latin typeface="Arial" panose="020B0604020202020204" pitchFamily="34" charset="0"/>
                <a:ea typeface="+mn-ea"/>
                <a:cs typeface="+mn-cs"/>
              </a:rPr>
              <a:t>Text v knize</a:t>
            </a:r>
          </a:p>
        </p:txBody>
      </p:sp>
      <p:sp>
        <p:nvSpPr>
          <p:cNvPr id="280583" name="Text Box 7">
            <a:extLst>
              <a:ext uri="{FF2B5EF4-FFF2-40B4-BE49-F238E27FC236}">
                <a16:creationId xmlns:a16="http://schemas.microsoft.com/office/drawing/2014/main" id="{0BB21228-C28E-49CE-ABCB-7498505B54F0}"/>
              </a:ext>
            </a:extLst>
          </p:cNvPr>
          <p:cNvSpPr txBox="1">
            <a:spLocks noChangeArrowheads="1"/>
          </p:cNvSpPr>
          <p:nvPr/>
        </p:nvSpPr>
        <p:spPr bwMode="auto">
          <a:xfrm rot="16200000">
            <a:off x="-650874" y="3967162"/>
            <a:ext cx="17256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1800" b="0" i="0" u="none" strike="noStrike" kern="1200" cap="none" spc="0" normalizeH="0" baseline="0" noProof="0">
                <a:ln>
                  <a:noFill/>
                </a:ln>
                <a:solidFill>
                  <a:srgbClr val="FFFFFF"/>
                </a:solidFill>
                <a:effectLst/>
                <a:uLnTx/>
                <a:uFillTx/>
                <a:latin typeface="Arial" panose="020B0604020202020204" pitchFamily="34" charset="0"/>
                <a:ea typeface="+mn-ea"/>
                <a:cs typeface="+mn-cs"/>
              </a:rPr>
              <a:t>Text v DP</a:t>
            </a:r>
          </a:p>
        </p:txBody>
      </p:sp>
      <p:sp>
        <p:nvSpPr>
          <p:cNvPr id="280584" name="Text Box 8">
            <a:extLst>
              <a:ext uri="{FF2B5EF4-FFF2-40B4-BE49-F238E27FC236}">
                <a16:creationId xmlns:a16="http://schemas.microsoft.com/office/drawing/2014/main" id="{CA11C583-E6A4-45D7-99E9-D9275F206622}"/>
              </a:ext>
            </a:extLst>
          </p:cNvPr>
          <p:cNvSpPr txBox="1">
            <a:spLocks noChangeArrowheads="1"/>
          </p:cNvSpPr>
          <p:nvPr/>
        </p:nvSpPr>
        <p:spPr bwMode="auto">
          <a:xfrm rot="-1219514">
            <a:off x="3887788" y="5229225"/>
            <a:ext cx="5256212" cy="588963"/>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3200" b="0" i="0" u="none" strike="noStrike" kern="1200" cap="none" spc="0" normalizeH="0" baseline="0" noProof="0">
                <a:ln>
                  <a:noFill/>
                </a:ln>
                <a:solidFill>
                  <a:srgbClr val="FFFFFF"/>
                </a:solidFill>
                <a:effectLst/>
                <a:uLnTx/>
                <a:uFillTx/>
                <a:latin typeface="Arial" panose="020B0604020202020204" pitchFamily="34" charset="0"/>
                <a:ea typeface="+mn-ea"/>
                <a:cs typeface="+mn-cs"/>
              </a:rPr>
              <a:t>SPRÁVNĚ nebo ŠPATNĚ?</a:t>
            </a:r>
          </a:p>
        </p:txBody>
      </p:sp>
    </p:spTree>
    <p:extLst>
      <p:ext uri="{BB962C8B-B14F-4D97-AF65-F5344CB8AC3E}">
        <p14:creationId xmlns:p14="http://schemas.microsoft.com/office/powerpoint/2010/main" val="2188764403"/>
      </p:ext>
    </p:extLst>
  </p:cSld>
  <p:clrMapOvr>
    <a:masterClrMapping/>
  </p:clrMapOvr>
  <p:transition>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a:extLst>
              <a:ext uri="{FF2B5EF4-FFF2-40B4-BE49-F238E27FC236}">
                <a16:creationId xmlns:a16="http://schemas.microsoft.com/office/drawing/2014/main" id="{B24E4B5A-D729-4F59-98E9-7EAE222B4215}"/>
              </a:ext>
            </a:extLst>
          </p:cNvPr>
          <p:cNvSpPr>
            <a:spLocks noGrp="1" noChangeArrowheads="1"/>
          </p:cNvSpPr>
          <p:nvPr>
            <p:ph type="title"/>
          </p:nvPr>
        </p:nvSpPr>
        <p:spPr>
          <a:xfrm>
            <a:off x="457200" y="274638"/>
            <a:ext cx="8229600" cy="346075"/>
          </a:xfrm>
        </p:spPr>
        <p:txBody>
          <a:bodyPr/>
          <a:lstStyle/>
          <a:p>
            <a:pPr algn="l"/>
            <a:r>
              <a:rPr lang="cs-CZ" altLang="cs-CZ" sz="2400" b="1">
                <a:effectLst>
                  <a:outerShdw blurRad="38100" dist="38100" dir="2700000" algn="tl">
                    <a:srgbClr val="000000"/>
                  </a:outerShdw>
                </a:effectLst>
              </a:rPr>
              <a:t>Příklad 1</a:t>
            </a:r>
          </a:p>
        </p:txBody>
      </p:sp>
      <p:sp>
        <p:nvSpPr>
          <p:cNvPr id="281603" name="Rectangle 3">
            <a:extLst>
              <a:ext uri="{FF2B5EF4-FFF2-40B4-BE49-F238E27FC236}">
                <a16:creationId xmlns:a16="http://schemas.microsoft.com/office/drawing/2014/main" id="{A4E2E9D1-FBC3-45A1-A6E4-D02EB9337D81}"/>
              </a:ext>
            </a:extLst>
          </p:cNvPr>
          <p:cNvSpPr>
            <a:spLocks noGrp="1" noChangeArrowheads="1"/>
          </p:cNvSpPr>
          <p:nvPr>
            <p:ph type="body" sz="half" idx="1"/>
          </p:nvPr>
        </p:nvSpPr>
        <p:spPr>
          <a:xfrm>
            <a:off x="457200" y="908050"/>
            <a:ext cx="8218488" cy="1944688"/>
          </a:xfrm>
          <a:solidFill>
            <a:schemeClr val="bg2"/>
          </a:solidFill>
        </p:spPr>
        <p:txBody>
          <a:bodyPr/>
          <a:lstStyle/>
          <a:p>
            <a:pPr>
              <a:lnSpc>
                <a:spcPct val="90000"/>
              </a:lnSpc>
              <a:buFontTx/>
              <a:buNone/>
            </a:pPr>
            <a:r>
              <a:rPr lang="cs-CZ" altLang="cs-CZ" sz="2400">
                <a:latin typeface="Times New Roman" panose="02020603050405020304" pitchFamily="18" charset="0"/>
              </a:rPr>
              <a:t>Jde obvykle </a:t>
            </a:r>
            <a:r>
              <a:rPr lang="cs-CZ" altLang="cs-CZ" sz="2400">
                <a:solidFill>
                  <a:schemeClr val="tx2"/>
                </a:solidFill>
                <a:latin typeface="Times New Roman" panose="02020603050405020304" pitchFamily="18" charset="0"/>
              </a:rPr>
              <a:t>o první stadium výzkumu, protože tuto práci může marketingový pracovník doslova provádět u psacího stolu.</a:t>
            </a:r>
            <a:r>
              <a:rPr lang="cs-CZ" altLang="cs-CZ" sz="2400">
                <a:latin typeface="Times New Roman" panose="02020603050405020304" pitchFamily="18" charset="0"/>
              </a:rPr>
              <a:t> Důležitým zdrojem budou při tom interní záznamy organizace. </a:t>
            </a:r>
          </a:p>
          <a:p>
            <a:pPr algn="r">
              <a:lnSpc>
                <a:spcPct val="90000"/>
              </a:lnSpc>
              <a:spcBef>
                <a:spcPct val="35000"/>
              </a:spcBef>
              <a:buFontTx/>
              <a:buNone/>
            </a:pPr>
            <a:r>
              <a:rPr lang="cs-CZ" altLang="cs-CZ" sz="1400">
                <a:latin typeface="Times New Roman" panose="02020603050405020304" pitchFamily="18" charset="0"/>
              </a:rPr>
              <a:t>HANNAGAN, Tim J. </a:t>
            </a:r>
            <a:r>
              <a:rPr lang="cs-CZ" altLang="cs-CZ" sz="1400" i="1">
                <a:latin typeface="Times New Roman" panose="02020603050405020304" pitchFamily="18" charset="0"/>
              </a:rPr>
              <a:t>Marketing pro neziskový sektor</a:t>
            </a:r>
            <a:r>
              <a:rPr lang="cs-CZ" altLang="cs-CZ" sz="1400">
                <a:latin typeface="Times New Roman" panose="02020603050405020304" pitchFamily="18" charset="0"/>
              </a:rPr>
              <a:t>. 1. vyd. Praha : Management Press, 1996. 205 s. Str. 69.</a:t>
            </a:r>
            <a:r>
              <a:rPr lang="cs-CZ" altLang="cs-CZ" sz="2400">
                <a:latin typeface="Times New Roman" panose="02020603050405020304" pitchFamily="18" charset="0"/>
              </a:rPr>
              <a:t> </a:t>
            </a:r>
          </a:p>
        </p:txBody>
      </p:sp>
      <p:sp>
        <p:nvSpPr>
          <p:cNvPr id="281604" name="Rectangle 4">
            <a:extLst>
              <a:ext uri="{FF2B5EF4-FFF2-40B4-BE49-F238E27FC236}">
                <a16:creationId xmlns:a16="http://schemas.microsoft.com/office/drawing/2014/main" id="{E13B0468-CFB8-444E-ADB0-B0216221FFCA}"/>
              </a:ext>
            </a:extLst>
          </p:cNvPr>
          <p:cNvSpPr>
            <a:spLocks noGrp="1" noChangeArrowheads="1"/>
          </p:cNvSpPr>
          <p:nvPr>
            <p:ph type="body" sz="half" idx="2"/>
          </p:nvPr>
        </p:nvSpPr>
        <p:spPr>
          <a:xfrm>
            <a:off x="539750" y="3357563"/>
            <a:ext cx="8147050" cy="1439862"/>
          </a:xfrm>
        </p:spPr>
        <p:txBody>
          <a:bodyPr/>
          <a:lstStyle/>
          <a:p>
            <a:pPr>
              <a:lnSpc>
                <a:spcPct val="90000"/>
              </a:lnSpc>
              <a:buFontTx/>
              <a:buNone/>
            </a:pPr>
            <a:r>
              <a:rPr lang="cs-CZ" altLang="cs-CZ" sz="2400"/>
              <a:t>Jedná se </a:t>
            </a:r>
            <a:r>
              <a:rPr lang="cs-CZ" altLang="cs-CZ" sz="2400">
                <a:solidFill>
                  <a:schemeClr val="tx2"/>
                </a:solidFill>
              </a:rPr>
              <a:t>o první stadium výzkumu, protože tuto práci může marketingový pracovník doslova provádět u psacího stolu.</a:t>
            </a:r>
            <a:r>
              <a:rPr lang="cs-CZ" altLang="cs-CZ" sz="2400"/>
              <a:t> V této fázi jsou využity všechny dostupné zdroje informací.</a:t>
            </a:r>
          </a:p>
        </p:txBody>
      </p:sp>
      <p:sp>
        <p:nvSpPr>
          <p:cNvPr id="281605" name="Line 5">
            <a:extLst>
              <a:ext uri="{FF2B5EF4-FFF2-40B4-BE49-F238E27FC236}">
                <a16:creationId xmlns:a16="http://schemas.microsoft.com/office/drawing/2014/main" id="{52ACC16E-E94A-402C-90F6-D9975C153A88}"/>
              </a:ext>
            </a:extLst>
          </p:cNvPr>
          <p:cNvSpPr>
            <a:spLocks noChangeShapeType="1"/>
          </p:cNvSpPr>
          <p:nvPr/>
        </p:nvSpPr>
        <p:spPr bwMode="auto">
          <a:xfrm>
            <a:off x="0" y="692150"/>
            <a:ext cx="874871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cs-CZ" sz="16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281606" name="Text Box 6">
            <a:extLst>
              <a:ext uri="{FF2B5EF4-FFF2-40B4-BE49-F238E27FC236}">
                <a16:creationId xmlns:a16="http://schemas.microsoft.com/office/drawing/2014/main" id="{1408E4C8-B0B2-4F2D-B269-D111EEF17342}"/>
              </a:ext>
            </a:extLst>
          </p:cNvPr>
          <p:cNvSpPr txBox="1">
            <a:spLocks noChangeArrowheads="1"/>
          </p:cNvSpPr>
          <p:nvPr/>
        </p:nvSpPr>
        <p:spPr bwMode="auto">
          <a:xfrm>
            <a:off x="468313" y="5157788"/>
            <a:ext cx="4824412" cy="1016000"/>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l">
              <a:defRPr>
                <a:solidFill>
                  <a:schemeClr val="tx1"/>
                </a:solidFill>
                <a:latin typeface="Arial" panose="020B0604020202020204" pitchFamily="34" charset="0"/>
              </a:defRPr>
            </a:lvl1pPr>
            <a:lvl2pPr marL="800100" indent="-342900" algn="l">
              <a:defRPr>
                <a:solidFill>
                  <a:schemeClr val="tx1"/>
                </a:solidFill>
                <a:latin typeface="Arial" panose="020B0604020202020204" pitchFamily="34" charset="0"/>
              </a:defRPr>
            </a:lvl2pPr>
            <a:lvl3pPr marL="1257300" indent="-342900" algn="l">
              <a:defRPr>
                <a:solidFill>
                  <a:schemeClr val="tx1"/>
                </a:solidFill>
                <a:latin typeface="Arial" panose="020B0604020202020204" pitchFamily="34" charset="0"/>
              </a:defRPr>
            </a:lvl3pPr>
            <a:lvl4pPr marL="1714500" indent="-342900" algn="l">
              <a:defRPr>
                <a:solidFill>
                  <a:schemeClr val="tx1"/>
                </a:solidFill>
                <a:latin typeface="Arial" panose="020B0604020202020204" pitchFamily="34" charset="0"/>
              </a:defRPr>
            </a:lvl4pPr>
            <a:lvl5pPr marL="2171700" indent="-342900" algn="l">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AutoNum type="arabicPeriod"/>
              <a:tabLst/>
              <a:defRPr/>
            </a:pPr>
            <a:r>
              <a:rPr kumimoji="0" lang="cs-CZ" altLang="cs-CZ" sz="2000" b="0" i="0" u="none" strike="noStrike" kern="1200" cap="none" spc="0" normalizeH="0" baseline="0" noProof="0">
                <a:ln>
                  <a:noFill/>
                </a:ln>
                <a:solidFill>
                  <a:srgbClr val="FFFFFF"/>
                </a:solidFill>
                <a:effectLst/>
                <a:uLnTx/>
                <a:uFillTx/>
                <a:latin typeface="Arial" panose="020B0604020202020204" pitchFamily="34" charset="0"/>
                <a:ea typeface="+mn-ea"/>
                <a:cs typeface="+mn-cs"/>
              </a:rPr>
              <a:t> Doslova okopírovaná část textu</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defRPr/>
            </a:pPr>
            <a:r>
              <a:rPr kumimoji="0" lang="cs-CZ" altLang="cs-CZ" sz="2000" b="0" i="0" u="none" strike="noStrike" kern="1200" cap="none" spc="0" normalizeH="0" baseline="0" noProof="0">
                <a:ln>
                  <a:noFill/>
                </a:ln>
                <a:solidFill>
                  <a:srgbClr val="FFFFFF"/>
                </a:solidFill>
                <a:effectLst/>
                <a:uLnTx/>
                <a:uFillTx/>
                <a:latin typeface="Arial" panose="020B0604020202020204" pitchFamily="34" charset="0"/>
                <a:ea typeface="+mn-ea"/>
                <a:cs typeface="+mn-cs"/>
              </a:rPr>
              <a:t> Použitá část není v uvozovkách</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defRPr/>
            </a:pPr>
            <a:r>
              <a:rPr kumimoji="0" lang="cs-CZ" altLang="cs-CZ" sz="2000" b="0" i="0" u="none" strike="noStrike" kern="1200" cap="none" spc="0" normalizeH="0" baseline="0" noProof="0">
                <a:ln>
                  <a:noFill/>
                </a:ln>
                <a:solidFill>
                  <a:srgbClr val="FFFFFF"/>
                </a:solidFill>
                <a:effectLst/>
                <a:uLnTx/>
                <a:uFillTx/>
                <a:latin typeface="Arial" panose="020B0604020202020204" pitchFamily="34" charset="0"/>
                <a:ea typeface="+mn-ea"/>
                <a:cs typeface="+mn-cs"/>
              </a:rPr>
              <a:t> Práce není citována</a:t>
            </a:r>
          </a:p>
        </p:txBody>
      </p:sp>
      <p:sp>
        <p:nvSpPr>
          <p:cNvPr id="281607" name="Text Box 7">
            <a:extLst>
              <a:ext uri="{FF2B5EF4-FFF2-40B4-BE49-F238E27FC236}">
                <a16:creationId xmlns:a16="http://schemas.microsoft.com/office/drawing/2014/main" id="{374CF84D-E844-43FE-B0EE-97C102AF4DCC}"/>
              </a:ext>
            </a:extLst>
          </p:cNvPr>
          <p:cNvSpPr txBox="1">
            <a:spLocks noChangeArrowheads="1"/>
          </p:cNvSpPr>
          <p:nvPr/>
        </p:nvSpPr>
        <p:spPr bwMode="auto">
          <a:xfrm rot="16200000">
            <a:off x="-724693" y="1661318"/>
            <a:ext cx="1873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1800" b="0" i="0" u="none" strike="noStrike" kern="1200" cap="none" spc="0" normalizeH="0" baseline="0" noProof="0">
                <a:ln>
                  <a:noFill/>
                </a:ln>
                <a:solidFill>
                  <a:srgbClr val="FFFFFF"/>
                </a:solidFill>
                <a:effectLst/>
                <a:uLnTx/>
                <a:uFillTx/>
                <a:latin typeface="Arial" panose="020B0604020202020204" pitchFamily="34" charset="0"/>
                <a:ea typeface="+mn-ea"/>
                <a:cs typeface="+mn-cs"/>
              </a:rPr>
              <a:t>Text v knize</a:t>
            </a:r>
          </a:p>
        </p:txBody>
      </p:sp>
      <p:sp>
        <p:nvSpPr>
          <p:cNvPr id="281608" name="Text Box 8">
            <a:extLst>
              <a:ext uri="{FF2B5EF4-FFF2-40B4-BE49-F238E27FC236}">
                <a16:creationId xmlns:a16="http://schemas.microsoft.com/office/drawing/2014/main" id="{8A0FFF40-C497-4964-980D-41240F6E88A4}"/>
              </a:ext>
            </a:extLst>
          </p:cNvPr>
          <p:cNvSpPr txBox="1">
            <a:spLocks noChangeArrowheads="1"/>
          </p:cNvSpPr>
          <p:nvPr/>
        </p:nvSpPr>
        <p:spPr bwMode="auto">
          <a:xfrm rot="16200000">
            <a:off x="-650874" y="3967162"/>
            <a:ext cx="17256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1800" b="0" i="0" u="none" strike="noStrike" kern="1200" cap="none" spc="0" normalizeH="0" baseline="0" noProof="0">
                <a:ln>
                  <a:noFill/>
                </a:ln>
                <a:solidFill>
                  <a:srgbClr val="FFFFFF"/>
                </a:solidFill>
                <a:effectLst/>
                <a:uLnTx/>
                <a:uFillTx/>
                <a:latin typeface="Arial" panose="020B0604020202020204" pitchFamily="34" charset="0"/>
                <a:ea typeface="+mn-ea"/>
                <a:cs typeface="+mn-cs"/>
              </a:rPr>
              <a:t>Text v DP</a:t>
            </a:r>
          </a:p>
        </p:txBody>
      </p:sp>
      <p:sp>
        <p:nvSpPr>
          <p:cNvPr id="281609" name="Text Box 9">
            <a:extLst>
              <a:ext uri="{FF2B5EF4-FFF2-40B4-BE49-F238E27FC236}">
                <a16:creationId xmlns:a16="http://schemas.microsoft.com/office/drawing/2014/main" id="{09F8B8F2-38A7-4C97-9A82-6A1CF72FB99D}"/>
              </a:ext>
            </a:extLst>
          </p:cNvPr>
          <p:cNvSpPr txBox="1">
            <a:spLocks noChangeArrowheads="1"/>
          </p:cNvSpPr>
          <p:nvPr/>
        </p:nvSpPr>
        <p:spPr bwMode="auto">
          <a:xfrm rot="-1298287">
            <a:off x="5795963" y="5013325"/>
            <a:ext cx="2087562" cy="588963"/>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altLang="cs-CZ" sz="3200" b="0" i="0" u="none" strike="noStrike" kern="1200" cap="none" spc="0" normalizeH="0" baseline="0" noProof="0">
                <a:ln>
                  <a:noFill/>
                </a:ln>
                <a:solidFill>
                  <a:srgbClr val="FFFFFF"/>
                </a:solidFill>
                <a:effectLst/>
                <a:uLnTx/>
                <a:uFillTx/>
                <a:latin typeface="Arial" panose="020B0604020202020204" pitchFamily="34" charset="0"/>
                <a:ea typeface="+mn-ea"/>
                <a:cs typeface="+mn-cs"/>
              </a:rPr>
              <a:t>ŠPATNĚ</a:t>
            </a:r>
          </a:p>
        </p:txBody>
      </p:sp>
      <p:sp>
        <p:nvSpPr>
          <p:cNvPr id="281610" name="Text Box 10">
            <a:extLst>
              <a:ext uri="{FF2B5EF4-FFF2-40B4-BE49-F238E27FC236}">
                <a16:creationId xmlns:a16="http://schemas.microsoft.com/office/drawing/2014/main" id="{0938617B-F0C7-4C47-8154-F2CF843F5206}"/>
              </a:ext>
            </a:extLst>
          </p:cNvPr>
          <p:cNvSpPr txBox="1">
            <a:spLocks noChangeArrowheads="1"/>
          </p:cNvSpPr>
          <p:nvPr/>
        </p:nvSpPr>
        <p:spPr bwMode="auto">
          <a:xfrm rot="-1298287">
            <a:off x="6732588" y="5516563"/>
            <a:ext cx="2087562" cy="588962"/>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altLang="cs-CZ" sz="3200" b="0" i="0" u="none" strike="noStrike" kern="1200" cap="none" spc="0" normalizeH="0" baseline="0" noProof="0">
                <a:ln>
                  <a:noFill/>
                </a:ln>
                <a:solidFill>
                  <a:srgbClr val="FFFFFF"/>
                </a:solidFill>
                <a:effectLst/>
                <a:uLnTx/>
                <a:uFillTx/>
                <a:latin typeface="Arial" panose="020B0604020202020204" pitchFamily="34" charset="0"/>
                <a:ea typeface="+mn-ea"/>
                <a:cs typeface="+mn-cs"/>
              </a:rPr>
              <a:t>PLAGIÁT</a:t>
            </a:r>
          </a:p>
        </p:txBody>
      </p:sp>
    </p:spTree>
    <p:extLst>
      <p:ext uri="{BB962C8B-B14F-4D97-AF65-F5344CB8AC3E}">
        <p14:creationId xmlns:p14="http://schemas.microsoft.com/office/powerpoint/2010/main" val="132517470"/>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1606"/>
                                        </p:tgtEl>
                                        <p:attrNameLst>
                                          <p:attrName>style.visibility</p:attrName>
                                        </p:attrNameLst>
                                      </p:cBhvr>
                                      <p:to>
                                        <p:strVal val="visible"/>
                                      </p:to>
                                    </p:set>
                                    <p:animEffect transition="in" filter="blinds(horizontal)">
                                      <p:cBhvr>
                                        <p:cTn id="7" dur="500"/>
                                        <p:tgtEl>
                                          <p:spTgt spid="2816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81609"/>
                                        </p:tgtEl>
                                        <p:attrNameLst>
                                          <p:attrName>style.visibility</p:attrName>
                                        </p:attrNameLst>
                                      </p:cBhvr>
                                      <p:to>
                                        <p:strVal val="visible"/>
                                      </p:to>
                                    </p:set>
                                    <p:animEffect transition="in" filter="blinds(horizontal)">
                                      <p:cBhvr>
                                        <p:cTn id="12" dur="500"/>
                                        <p:tgtEl>
                                          <p:spTgt spid="2816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81610"/>
                                        </p:tgtEl>
                                        <p:attrNameLst>
                                          <p:attrName>style.visibility</p:attrName>
                                        </p:attrNameLst>
                                      </p:cBhvr>
                                      <p:to>
                                        <p:strVal val="visible"/>
                                      </p:to>
                                    </p:set>
                                    <p:animEffect transition="in" filter="blinds(horizontal)">
                                      <p:cBhvr>
                                        <p:cTn id="17" dur="500"/>
                                        <p:tgtEl>
                                          <p:spTgt spid="2816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6" grpId="0" animBg="1"/>
      <p:bldP spid="281609" grpId="0" animBg="1"/>
      <p:bldP spid="2816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a:extLst>
              <a:ext uri="{FF2B5EF4-FFF2-40B4-BE49-F238E27FC236}">
                <a16:creationId xmlns:a16="http://schemas.microsoft.com/office/drawing/2014/main" id="{456781FF-A5A2-4A81-B0AA-262FB4D55E2E}"/>
              </a:ext>
            </a:extLst>
          </p:cNvPr>
          <p:cNvSpPr>
            <a:spLocks noGrp="1" noChangeArrowheads="1"/>
          </p:cNvSpPr>
          <p:nvPr>
            <p:ph type="title"/>
          </p:nvPr>
        </p:nvSpPr>
        <p:spPr>
          <a:xfrm>
            <a:off x="457200" y="274638"/>
            <a:ext cx="8229600" cy="346075"/>
          </a:xfrm>
        </p:spPr>
        <p:txBody>
          <a:bodyPr/>
          <a:lstStyle/>
          <a:p>
            <a:pPr algn="l"/>
            <a:r>
              <a:rPr lang="cs-CZ" altLang="cs-CZ" sz="2400" b="1">
                <a:effectLst>
                  <a:outerShdw blurRad="38100" dist="38100" dir="2700000" algn="tl">
                    <a:srgbClr val="000000"/>
                  </a:outerShdw>
                </a:effectLst>
              </a:rPr>
              <a:t>Příklad 2</a:t>
            </a:r>
          </a:p>
        </p:txBody>
      </p:sp>
      <p:sp>
        <p:nvSpPr>
          <p:cNvPr id="282627" name="Rectangle 3">
            <a:extLst>
              <a:ext uri="{FF2B5EF4-FFF2-40B4-BE49-F238E27FC236}">
                <a16:creationId xmlns:a16="http://schemas.microsoft.com/office/drawing/2014/main" id="{C882C962-CC08-494F-8BCC-579D9EB9DA7D}"/>
              </a:ext>
            </a:extLst>
          </p:cNvPr>
          <p:cNvSpPr>
            <a:spLocks noGrp="1" noChangeArrowheads="1"/>
          </p:cNvSpPr>
          <p:nvPr>
            <p:ph type="body" sz="half" idx="1"/>
          </p:nvPr>
        </p:nvSpPr>
        <p:spPr>
          <a:xfrm>
            <a:off x="457200" y="908050"/>
            <a:ext cx="8218488" cy="1657350"/>
          </a:xfrm>
          <a:solidFill>
            <a:schemeClr val="bg2"/>
          </a:solidFill>
        </p:spPr>
        <p:txBody>
          <a:bodyPr/>
          <a:lstStyle/>
          <a:p>
            <a:pPr>
              <a:lnSpc>
                <a:spcPct val="90000"/>
              </a:lnSpc>
              <a:buFontTx/>
              <a:buNone/>
            </a:pPr>
            <a:r>
              <a:rPr lang="cs-CZ" altLang="cs-CZ" sz="2400">
                <a:latin typeface="Times New Roman" panose="02020603050405020304" pitchFamily="18" charset="0"/>
              </a:rPr>
              <a:t>Jde obvykle o první stadium výzkumu, protože tuto práci může marketingový pracovník doslova provádět u psacího stolu. Důležitým zdrojem budou při tom interní záznamy organizace. </a:t>
            </a:r>
          </a:p>
          <a:p>
            <a:pPr algn="r">
              <a:lnSpc>
                <a:spcPct val="90000"/>
              </a:lnSpc>
              <a:spcBef>
                <a:spcPct val="35000"/>
              </a:spcBef>
              <a:buFontTx/>
              <a:buNone/>
            </a:pPr>
            <a:r>
              <a:rPr lang="cs-CZ" altLang="cs-CZ" sz="1400">
                <a:latin typeface="Times New Roman" panose="02020603050405020304" pitchFamily="18" charset="0"/>
              </a:rPr>
              <a:t>HANNAGAN, Tim J. </a:t>
            </a:r>
            <a:r>
              <a:rPr lang="cs-CZ" altLang="cs-CZ" sz="1400" i="1">
                <a:latin typeface="Times New Roman" panose="02020603050405020304" pitchFamily="18" charset="0"/>
              </a:rPr>
              <a:t>Marketing pro neziskový sektor</a:t>
            </a:r>
            <a:r>
              <a:rPr lang="cs-CZ" altLang="cs-CZ" sz="1400">
                <a:latin typeface="Times New Roman" panose="02020603050405020304" pitchFamily="18" charset="0"/>
              </a:rPr>
              <a:t>. 1. vyd. Praha : Management Press, 1996. 205 s. Str. 69.</a:t>
            </a:r>
            <a:r>
              <a:rPr lang="cs-CZ" altLang="cs-CZ" sz="2400">
                <a:latin typeface="Times New Roman" panose="02020603050405020304" pitchFamily="18" charset="0"/>
              </a:rPr>
              <a:t> </a:t>
            </a:r>
          </a:p>
        </p:txBody>
      </p:sp>
      <p:sp>
        <p:nvSpPr>
          <p:cNvPr id="282628" name="Rectangle 4">
            <a:extLst>
              <a:ext uri="{FF2B5EF4-FFF2-40B4-BE49-F238E27FC236}">
                <a16:creationId xmlns:a16="http://schemas.microsoft.com/office/drawing/2014/main" id="{A0A4537D-6611-41F2-93E0-5A0CE64B010F}"/>
              </a:ext>
            </a:extLst>
          </p:cNvPr>
          <p:cNvSpPr>
            <a:spLocks noGrp="1" noChangeArrowheads="1"/>
          </p:cNvSpPr>
          <p:nvPr>
            <p:ph type="body" sz="half" idx="2"/>
          </p:nvPr>
        </p:nvSpPr>
        <p:spPr>
          <a:xfrm>
            <a:off x="539750" y="2924175"/>
            <a:ext cx="8147050" cy="1873250"/>
          </a:xfrm>
        </p:spPr>
        <p:txBody>
          <a:bodyPr/>
          <a:lstStyle/>
          <a:p>
            <a:pPr marL="533400" indent="-533400">
              <a:lnSpc>
                <a:spcPct val="90000"/>
              </a:lnSpc>
              <a:buFontTx/>
              <a:buNone/>
            </a:pPr>
            <a:r>
              <a:rPr lang="cs-CZ" altLang="cs-CZ" sz="2000"/>
              <a:t>Jedná se o „první stadium výzkumu, protože tuto práci může marketingový pracovník doslova provádět u psacího stolu“</a:t>
            </a:r>
            <a:r>
              <a:rPr lang="cs-CZ" altLang="cs-CZ" sz="2000" b="1"/>
              <a:t> </a:t>
            </a:r>
            <a:r>
              <a:rPr lang="cs-CZ" altLang="cs-CZ" sz="2000" baseline="30000"/>
              <a:t>1</a:t>
            </a:r>
            <a:r>
              <a:rPr lang="cs-CZ" altLang="cs-CZ" sz="2000" b="1"/>
              <a:t>.</a:t>
            </a:r>
            <a:r>
              <a:rPr lang="cs-CZ" altLang="cs-CZ" sz="2000"/>
              <a:t> V této fázi jsou využity všechny dostupné zdroje informací.</a:t>
            </a:r>
          </a:p>
          <a:p>
            <a:pPr marL="533400" indent="-533400">
              <a:lnSpc>
                <a:spcPct val="90000"/>
              </a:lnSpc>
              <a:spcBef>
                <a:spcPct val="100000"/>
              </a:spcBef>
              <a:buFontTx/>
              <a:buAutoNum type="arabicPeriod"/>
            </a:pPr>
            <a:r>
              <a:rPr lang="cs-CZ" altLang="cs-CZ" sz="1600"/>
              <a:t>HANNAGAN, Tim J. </a:t>
            </a:r>
            <a:r>
              <a:rPr lang="cs-CZ" altLang="cs-CZ" sz="1600" i="1"/>
              <a:t>Marketing pro neziskový sektor</a:t>
            </a:r>
            <a:r>
              <a:rPr lang="cs-CZ" altLang="cs-CZ" sz="1600"/>
              <a:t>. 1. vyd. Praha : Management Press, 1996. Str. 69.</a:t>
            </a:r>
          </a:p>
        </p:txBody>
      </p:sp>
      <p:sp>
        <p:nvSpPr>
          <p:cNvPr id="282629" name="Line 5">
            <a:extLst>
              <a:ext uri="{FF2B5EF4-FFF2-40B4-BE49-F238E27FC236}">
                <a16:creationId xmlns:a16="http://schemas.microsoft.com/office/drawing/2014/main" id="{4E79F2E2-7C5F-4FBB-9CF5-B7FDBF5C9861}"/>
              </a:ext>
            </a:extLst>
          </p:cNvPr>
          <p:cNvSpPr>
            <a:spLocks noChangeShapeType="1"/>
          </p:cNvSpPr>
          <p:nvPr/>
        </p:nvSpPr>
        <p:spPr bwMode="auto">
          <a:xfrm>
            <a:off x="0" y="692150"/>
            <a:ext cx="874871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cs-CZ" sz="16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282630" name="Text Box 6">
            <a:extLst>
              <a:ext uri="{FF2B5EF4-FFF2-40B4-BE49-F238E27FC236}">
                <a16:creationId xmlns:a16="http://schemas.microsoft.com/office/drawing/2014/main" id="{D48717BA-7532-465A-ADCB-A262ABCF4B18}"/>
              </a:ext>
            </a:extLst>
          </p:cNvPr>
          <p:cNvSpPr txBox="1">
            <a:spLocks noChangeArrowheads="1"/>
          </p:cNvSpPr>
          <p:nvPr/>
        </p:nvSpPr>
        <p:spPr bwMode="auto">
          <a:xfrm rot="16200000">
            <a:off x="-724693" y="1661318"/>
            <a:ext cx="1873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1800" b="0" i="0" u="none" strike="noStrike" kern="1200" cap="none" spc="0" normalizeH="0" baseline="0" noProof="0">
                <a:ln>
                  <a:noFill/>
                </a:ln>
                <a:solidFill>
                  <a:srgbClr val="FFFFFF"/>
                </a:solidFill>
                <a:effectLst/>
                <a:uLnTx/>
                <a:uFillTx/>
                <a:latin typeface="Arial" panose="020B0604020202020204" pitchFamily="34" charset="0"/>
                <a:ea typeface="+mn-ea"/>
                <a:cs typeface="+mn-cs"/>
              </a:rPr>
              <a:t>Text v knize</a:t>
            </a:r>
          </a:p>
        </p:txBody>
      </p:sp>
      <p:sp>
        <p:nvSpPr>
          <p:cNvPr id="282631" name="Text Box 7">
            <a:extLst>
              <a:ext uri="{FF2B5EF4-FFF2-40B4-BE49-F238E27FC236}">
                <a16:creationId xmlns:a16="http://schemas.microsoft.com/office/drawing/2014/main" id="{5A91A14B-8259-498E-A2F7-A7DE06663D2F}"/>
              </a:ext>
            </a:extLst>
          </p:cNvPr>
          <p:cNvSpPr txBox="1">
            <a:spLocks noChangeArrowheads="1"/>
          </p:cNvSpPr>
          <p:nvPr/>
        </p:nvSpPr>
        <p:spPr bwMode="auto">
          <a:xfrm rot="16200000">
            <a:off x="-910431" y="3707606"/>
            <a:ext cx="2244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1800" b="0" i="0" u="none" strike="noStrike" kern="1200" cap="none" spc="0" normalizeH="0" baseline="0" noProof="0">
                <a:ln>
                  <a:noFill/>
                </a:ln>
                <a:solidFill>
                  <a:srgbClr val="FFFFFF"/>
                </a:solidFill>
                <a:effectLst/>
                <a:uLnTx/>
                <a:uFillTx/>
                <a:latin typeface="Arial" panose="020B0604020202020204" pitchFamily="34" charset="0"/>
                <a:ea typeface="+mn-ea"/>
                <a:cs typeface="+mn-cs"/>
              </a:rPr>
              <a:t>Text v DP</a:t>
            </a:r>
          </a:p>
        </p:txBody>
      </p:sp>
      <p:sp>
        <p:nvSpPr>
          <p:cNvPr id="282632" name="Text Box 8">
            <a:extLst>
              <a:ext uri="{FF2B5EF4-FFF2-40B4-BE49-F238E27FC236}">
                <a16:creationId xmlns:a16="http://schemas.microsoft.com/office/drawing/2014/main" id="{C1865408-EC46-42BE-BC06-D6CEA2840A7A}"/>
              </a:ext>
            </a:extLst>
          </p:cNvPr>
          <p:cNvSpPr txBox="1">
            <a:spLocks noChangeArrowheads="1"/>
          </p:cNvSpPr>
          <p:nvPr/>
        </p:nvSpPr>
        <p:spPr bwMode="auto">
          <a:xfrm rot="-1219514">
            <a:off x="3887788" y="5229225"/>
            <a:ext cx="5256212" cy="588963"/>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3200" b="0" i="0" u="none" strike="noStrike" kern="1200" cap="none" spc="0" normalizeH="0" baseline="0" noProof="0">
                <a:ln>
                  <a:noFill/>
                </a:ln>
                <a:solidFill>
                  <a:srgbClr val="FFFFFF"/>
                </a:solidFill>
                <a:effectLst/>
                <a:uLnTx/>
                <a:uFillTx/>
                <a:latin typeface="Arial" panose="020B0604020202020204" pitchFamily="34" charset="0"/>
                <a:ea typeface="+mn-ea"/>
                <a:cs typeface="+mn-cs"/>
              </a:rPr>
              <a:t>SPRÁVNĚ nebo ŠPATNĚ?</a:t>
            </a:r>
          </a:p>
        </p:txBody>
      </p:sp>
    </p:spTree>
    <p:extLst>
      <p:ext uri="{BB962C8B-B14F-4D97-AF65-F5344CB8AC3E}">
        <p14:creationId xmlns:p14="http://schemas.microsoft.com/office/powerpoint/2010/main" val="1471305873"/>
      </p:ext>
    </p:extLst>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a:extLst>
              <a:ext uri="{FF2B5EF4-FFF2-40B4-BE49-F238E27FC236}">
                <a16:creationId xmlns:a16="http://schemas.microsoft.com/office/drawing/2014/main" id="{26E594D5-604D-44B2-9EFC-0C03D64DB831}"/>
              </a:ext>
            </a:extLst>
          </p:cNvPr>
          <p:cNvSpPr>
            <a:spLocks noGrp="1" noChangeArrowheads="1"/>
          </p:cNvSpPr>
          <p:nvPr>
            <p:ph type="title"/>
          </p:nvPr>
        </p:nvSpPr>
        <p:spPr>
          <a:xfrm>
            <a:off x="457200" y="274638"/>
            <a:ext cx="8229600" cy="346075"/>
          </a:xfrm>
        </p:spPr>
        <p:txBody>
          <a:bodyPr/>
          <a:lstStyle/>
          <a:p>
            <a:pPr algn="l"/>
            <a:r>
              <a:rPr lang="cs-CZ" altLang="cs-CZ" sz="2400" b="1">
                <a:effectLst>
                  <a:outerShdw blurRad="38100" dist="38100" dir="2700000" algn="tl">
                    <a:srgbClr val="000000"/>
                  </a:outerShdw>
                </a:effectLst>
              </a:rPr>
              <a:t>Příklad 2</a:t>
            </a:r>
          </a:p>
        </p:txBody>
      </p:sp>
      <p:sp>
        <p:nvSpPr>
          <p:cNvPr id="283651" name="Rectangle 3">
            <a:extLst>
              <a:ext uri="{FF2B5EF4-FFF2-40B4-BE49-F238E27FC236}">
                <a16:creationId xmlns:a16="http://schemas.microsoft.com/office/drawing/2014/main" id="{8789D9D6-D13F-4BCB-81FB-8A079C24A08D}"/>
              </a:ext>
            </a:extLst>
          </p:cNvPr>
          <p:cNvSpPr>
            <a:spLocks noGrp="1" noChangeArrowheads="1"/>
          </p:cNvSpPr>
          <p:nvPr>
            <p:ph type="body" sz="half" idx="1"/>
          </p:nvPr>
        </p:nvSpPr>
        <p:spPr>
          <a:xfrm>
            <a:off x="457200" y="908050"/>
            <a:ext cx="8218488" cy="1657350"/>
          </a:xfrm>
          <a:solidFill>
            <a:schemeClr val="bg2"/>
          </a:solidFill>
        </p:spPr>
        <p:txBody>
          <a:bodyPr/>
          <a:lstStyle/>
          <a:p>
            <a:pPr>
              <a:lnSpc>
                <a:spcPct val="90000"/>
              </a:lnSpc>
              <a:buFontTx/>
              <a:buNone/>
            </a:pPr>
            <a:r>
              <a:rPr lang="cs-CZ" altLang="cs-CZ" sz="2400">
                <a:latin typeface="Times New Roman" panose="02020603050405020304" pitchFamily="18" charset="0"/>
              </a:rPr>
              <a:t>Jde obvykle o </a:t>
            </a:r>
            <a:r>
              <a:rPr lang="cs-CZ" altLang="cs-CZ" sz="2400">
                <a:solidFill>
                  <a:schemeClr val="tx2"/>
                </a:solidFill>
                <a:latin typeface="Times New Roman" panose="02020603050405020304" pitchFamily="18" charset="0"/>
              </a:rPr>
              <a:t>první stadium výzkumu, protože tuto práci může marketingový pracovník doslova provádět u psacího stolu</a:t>
            </a:r>
            <a:r>
              <a:rPr lang="cs-CZ" altLang="cs-CZ" sz="2400">
                <a:latin typeface="Times New Roman" panose="02020603050405020304" pitchFamily="18" charset="0"/>
              </a:rPr>
              <a:t>. Důležitým zdrojem budou při tom interní záznamy organizace. </a:t>
            </a:r>
          </a:p>
          <a:p>
            <a:pPr algn="r">
              <a:lnSpc>
                <a:spcPct val="90000"/>
              </a:lnSpc>
              <a:spcBef>
                <a:spcPct val="35000"/>
              </a:spcBef>
              <a:buFontTx/>
              <a:buNone/>
            </a:pPr>
            <a:r>
              <a:rPr lang="cs-CZ" altLang="cs-CZ" sz="1400">
                <a:latin typeface="Times New Roman" panose="02020603050405020304" pitchFamily="18" charset="0"/>
              </a:rPr>
              <a:t>HANNAGAN, Tim J. </a:t>
            </a:r>
            <a:r>
              <a:rPr lang="cs-CZ" altLang="cs-CZ" sz="1400" i="1">
                <a:latin typeface="Times New Roman" panose="02020603050405020304" pitchFamily="18" charset="0"/>
              </a:rPr>
              <a:t>Marketing pro neziskový sektor</a:t>
            </a:r>
            <a:r>
              <a:rPr lang="cs-CZ" altLang="cs-CZ" sz="1400">
                <a:latin typeface="Times New Roman" panose="02020603050405020304" pitchFamily="18" charset="0"/>
              </a:rPr>
              <a:t>. 1. vyd. Praha : Management Press, 1996. 205 s. Str. 69.</a:t>
            </a:r>
            <a:r>
              <a:rPr lang="cs-CZ" altLang="cs-CZ" sz="2400">
                <a:latin typeface="Times New Roman" panose="02020603050405020304" pitchFamily="18" charset="0"/>
              </a:rPr>
              <a:t> </a:t>
            </a:r>
          </a:p>
        </p:txBody>
      </p:sp>
      <p:sp>
        <p:nvSpPr>
          <p:cNvPr id="283652" name="Rectangle 4">
            <a:extLst>
              <a:ext uri="{FF2B5EF4-FFF2-40B4-BE49-F238E27FC236}">
                <a16:creationId xmlns:a16="http://schemas.microsoft.com/office/drawing/2014/main" id="{70410657-E76F-491F-B755-9AEFC83370B3}"/>
              </a:ext>
            </a:extLst>
          </p:cNvPr>
          <p:cNvSpPr>
            <a:spLocks noGrp="1" noChangeArrowheads="1"/>
          </p:cNvSpPr>
          <p:nvPr>
            <p:ph type="body" sz="half" idx="2"/>
          </p:nvPr>
        </p:nvSpPr>
        <p:spPr>
          <a:xfrm>
            <a:off x="539750" y="2924175"/>
            <a:ext cx="8147050" cy="1873250"/>
          </a:xfrm>
        </p:spPr>
        <p:txBody>
          <a:bodyPr/>
          <a:lstStyle/>
          <a:p>
            <a:pPr marL="533400" indent="-533400">
              <a:lnSpc>
                <a:spcPct val="90000"/>
              </a:lnSpc>
              <a:buFontTx/>
              <a:buNone/>
            </a:pPr>
            <a:r>
              <a:rPr lang="cs-CZ" altLang="cs-CZ" sz="2000"/>
              <a:t>Jedná se o „</a:t>
            </a:r>
            <a:r>
              <a:rPr lang="cs-CZ" altLang="cs-CZ" sz="2000">
                <a:solidFill>
                  <a:schemeClr val="tx2"/>
                </a:solidFill>
              </a:rPr>
              <a:t>první stadium výzkumu, protože tuto práci může marketingový pracovník doslova provádět u psacího stolu</a:t>
            </a:r>
            <a:r>
              <a:rPr lang="cs-CZ" altLang="cs-CZ" sz="2000"/>
              <a:t>“</a:t>
            </a:r>
            <a:r>
              <a:rPr lang="cs-CZ" altLang="cs-CZ" sz="2000" b="1"/>
              <a:t> </a:t>
            </a:r>
            <a:r>
              <a:rPr lang="cs-CZ" altLang="cs-CZ" sz="2000" baseline="30000"/>
              <a:t>1</a:t>
            </a:r>
            <a:r>
              <a:rPr lang="cs-CZ" altLang="cs-CZ" sz="2000" b="1"/>
              <a:t>.</a:t>
            </a:r>
            <a:r>
              <a:rPr lang="cs-CZ" altLang="cs-CZ" sz="2000"/>
              <a:t> V této fázi jsou využity všechny dostupné zdroje informací.</a:t>
            </a:r>
          </a:p>
          <a:p>
            <a:pPr marL="533400" indent="-533400">
              <a:lnSpc>
                <a:spcPct val="90000"/>
              </a:lnSpc>
              <a:spcBef>
                <a:spcPct val="100000"/>
              </a:spcBef>
              <a:buFontTx/>
              <a:buAutoNum type="arabicPeriod"/>
            </a:pPr>
            <a:r>
              <a:rPr lang="cs-CZ" altLang="cs-CZ" sz="1600"/>
              <a:t>HANNAGAN, Tim J. </a:t>
            </a:r>
            <a:r>
              <a:rPr lang="cs-CZ" altLang="cs-CZ" sz="1600" i="1"/>
              <a:t>Marketing pro neziskový sektor</a:t>
            </a:r>
            <a:r>
              <a:rPr lang="cs-CZ" altLang="cs-CZ" sz="1600"/>
              <a:t>. 1. vyd. Praha : Management Press, 1996. Str. 69.</a:t>
            </a:r>
          </a:p>
        </p:txBody>
      </p:sp>
      <p:sp>
        <p:nvSpPr>
          <p:cNvPr id="283653" name="Line 5">
            <a:extLst>
              <a:ext uri="{FF2B5EF4-FFF2-40B4-BE49-F238E27FC236}">
                <a16:creationId xmlns:a16="http://schemas.microsoft.com/office/drawing/2014/main" id="{C2487D08-7E05-4EBD-ADA4-FD822C93AD7A}"/>
              </a:ext>
            </a:extLst>
          </p:cNvPr>
          <p:cNvSpPr>
            <a:spLocks noChangeShapeType="1"/>
          </p:cNvSpPr>
          <p:nvPr/>
        </p:nvSpPr>
        <p:spPr bwMode="auto">
          <a:xfrm>
            <a:off x="0" y="692150"/>
            <a:ext cx="874871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cs-CZ" sz="16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283654" name="Text Box 6">
            <a:extLst>
              <a:ext uri="{FF2B5EF4-FFF2-40B4-BE49-F238E27FC236}">
                <a16:creationId xmlns:a16="http://schemas.microsoft.com/office/drawing/2014/main" id="{28BD3F3E-CC87-4553-A539-1AFD75E1F75F}"/>
              </a:ext>
            </a:extLst>
          </p:cNvPr>
          <p:cNvSpPr txBox="1">
            <a:spLocks noChangeArrowheads="1"/>
          </p:cNvSpPr>
          <p:nvPr/>
        </p:nvSpPr>
        <p:spPr bwMode="auto">
          <a:xfrm rot="16200000">
            <a:off x="-724693" y="1661318"/>
            <a:ext cx="1873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1800" b="0" i="0" u="none" strike="noStrike" kern="1200" cap="none" spc="0" normalizeH="0" baseline="0" noProof="0">
                <a:ln>
                  <a:noFill/>
                </a:ln>
                <a:solidFill>
                  <a:srgbClr val="FFFFFF"/>
                </a:solidFill>
                <a:effectLst/>
                <a:uLnTx/>
                <a:uFillTx/>
                <a:latin typeface="Arial" panose="020B0604020202020204" pitchFamily="34" charset="0"/>
                <a:ea typeface="+mn-ea"/>
                <a:cs typeface="+mn-cs"/>
              </a:rPr>
              <a:t>Text v knize</a:t>
            </a:r>
          </a:p>
        </p:txBody>
      </p:sp>
      <p:sp>
        <p:nvSpPr>
          <p:cNvPr id="283655" name="Text Box 7">
            <a:extLst>
              <a:ext uri="{FF2B5EF4-FFF2-40B4-BE49-F238E27FC236}">
                <a16:creationId xmlns:a16="http://schemas.microsoft.com/office/drawing/2014/main" id="{75EC3D06-E436-4216-9A71-0E2107EBB6F7}"/>
              </a:ext>
            </a:extLst>
          </p:cNvPr>
          <p:cNvSpPr txBox="1">
            <a:spLocks noChangeArrowheads="1"/>
          </p:cNvSpPr>
          <p:nvPr/>
        </p:nvSpPr>
        <p:spPr bwMode="auto">
          <a:xfrm rot="16200000">
            <a:off x="-910431" y="3707606"/>
            <a:ext cx="2244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1800" b="0" i="0" u="none" strike="noStrike" kern="1200" cap="none" spc="0" normalizeH="0" baseline="0" noProof="0">
                <a:ln>
                  <a:noFill/>
                </a:ln>
                <a:solidFill>
                  <a:srgbClr val="FFFFFF"/>
                </a:solidFill>
                <a:effectLst/>
                <a:uLnTx/>
                <a:uFillTx/>
                <a:latin typeface="Arial" panose="020B0604020202020204" pitchFamily="34" charset="0"/>
                <a:ea typeface="+mn-ea"/>
                <a:cs typeface="+mn-cs"/>
              </a:rPr>
              <a:t>Text v DP</a:t>
            </a:r>
          </a:p>
        </p:txBody>
      </p:sp>
      <p:sp>
        <p:nvSpPr>
          <p:cNvPr id="283656" name="Text Box 8">
            <a:extLst>
              <a:ext uri="{FF2B5EF4-FFF2-40B4-BE49-F238E27FC236}">
                <a16:creationId xmlns:a16="http://schemas.microsoft.com/office/drawing/2014/main" id="{AC5621BC-EB99-4961-8F23-A5F3CD14D4CE}"/>
              </a:ext>
            </a:extLst>
          </p:cNvPr>
          <p:cNvSpPr txBox="1">
            <a:spLocks noChangeArrowheads="1"/>
          </p:cNvSpPr>
          <p:nvPr/>
        </p:nvSpPr>
        <p:spPr bwMode="auto">
          <a:xfrm>
            <a:off x="468313" y="5157788"/>
            <a:ext cx="6048375" cy="711200"/>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l">
              <a:defRPr>
                <a:solidFill>
                  <a:schemeClr val="tx1"/>
                </a:solidFill>
                <a:latin typeface="Arial" panose="020B0604020202020204" pitchFamily="34" charset="0"/>
              </a:defRPr>
            </a:lvl1pPr>
            <a:lvl2pPr marL="800100" indent="-342900" algn="l">
              <a:defRPr>
                <a:solidFill>
                  <a:schemeClr val="tx1"/>
                </a:solidFill>
                <a:latin typeface="Arial" panose="020B0604020202020204" pitchFamily="34" charset="0"/>
              </a:defRPr>
            </a:lvl2pPr>
            <a:lvl3pPr marL="1257300" indent="-342900" algn="l">
              <a:defRPr>
                <a:solidFill>
                  <a:schemeClr val="tx1"/>
                </a:solidFill>
                <a:latin typeface="Arial" panose="020B0604020202020204" pitchFamily="34" charset="0"/>
              </a:defRPr>
            </a:lvl3pPr>
            <a:lvl4pPr marL="1714500" indent="-342900" algn="l">
              <a:defRPr>
                <a:solidFill>
                  <a:schemeClr val="tx1"/>
                </a:solidFill>
                <a:latin typeface="Arial" panose="020B0604020202020204" pitchFamily="34" charset="0"/>
              </a:defRPr>
            </a:lvl4pPr>
            <a:lvl5pPr marL="2171700" indent="-342900" algn="l">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AutoNum type="arabicPeriod"/>
              <a:tabLst/>
              <a:defRPr/>
            </a:pPr>
            <a:r>
              <a:rPr kumimoji="0" lang="cs-CZ" altLang="cs-CZ" sz="2000" b="0" i="0" u="none" strike="noStrike" kern="1200" cap="none" spc="0" normalizeH="0" baseline="0" noProof="0">
                <a:ln>
                  <a:noFill/>
                </a:ln>
                <a:solidFill>
                  <a:srgbClr val="FFFFFF"/>
                </a:solidFill>
                <a:effectLst/>
                <a:uLnTx/>
                <a:uFillTx/>
                <a:latin typeface="Arial" panose="020B0604020202020204" pitchFamily="34" charset="0"/>
                <a:ea typeface="+mn-ea"/>
                <a:cs typeface="+mn-cs"/>
              </a:rPr>
              <a:t> Doslova okopírovaná část textu je v uvozovkách</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defRPr/>
            </a:pPr>
            <a:r>
              <a:rPr kumimoji="0" lang="cs-CZ" altLang="cs-CZ" sz="2000" b="0" i="0" u="none" strike="noStrike" kern="1200" cap="none" spc="0" normalizeH="0" baseline="0" noProof="0">
                <a:ln>
                  <a:noFill/>
                </a:ln>
                <a:solidFill>
                  <a:srgbClr val="FFFFFF"/>
                </a:solidFill>
                <a:effectLst/>
                <a:uLnTx/>
                <a:uFillTx/>
                <a:latin typeface="Arial" panose="020B0604020202020204" pitchFamily="34" charset="0"/>
                <a:ea typeface="+mn-ea"/>
                <a:cs typeface="+mn-cs"/>
              </a:rPr>
              <a:t> Práce je citována</a:t>
            </a:r>
          </a:p>
        </p:txBody>
      </p:sp>
      <p:sp>
        <p:nvSpPr>
          <p:cNvPr id="283657" name="Text Box 9">
            <a:extLst>
              <a:ext uri="{FF2B5EF4-FFF2-40B4-BE49-F238E27FC236}">
                <a16:creationId xmlns:a16="http://schemas.microsoft.com/office/drawing/2014/main" id="{BCB1A1B1-D3FF-4494-8EAD-B3AEC915D3C8}"/>
              </a:ext>
            </a:extLst>
          </p:cNvPr>
          <p:cNvSpPr txBox="1">
            <a:spLocks noChangeArrowheads="1"/>
          </p:cNvSpPr>
          <p:nvPr/>
        </p:nvSpPr>
        <p:spPr bwMode="auto">
          <a:xfrm rot="-1298287">
            <a:off x="6588125" y="5661025"/>
            <a:ext cx="2070100" cy="528638"/>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altLang="cs-CZ" sz="2800" b="0" i="0" u="none" strike="noStrike" kern="1200" cap="none" spc="0" normalizeH="0" baseline="0" noProof="0">
                <a:ln>
                  <a:noFill/>
                </a:ln>
                <a:solidFill>
                  <a:srgbClr val="FFFFFF"/>
                </a:solidFill>
                <a:effectLst/>
                <a:uLnTx/>
                <a:uFillTx/>
                <a:latin typeface="Arial" panose="020B0604020202020204" pitchFamily="34" charset="0"/>
                <a:ea typeface="+mn-ea"/>
                <a:cs typeface="+mn-cs"/>
              </a:rPr>
              <a:t>SPRÁVNĚ</a:t>
            </a:r>
          </a:p>
        </p:txBody>
      </p:sp>
    </p:spTree>
    <p:extLst>
      <p:ext uri="{BB962C8B-B14F-4D97-AF65-F5344CB8AC3E}">
        <p14:creationId xmlns:p14="http://schemas.microsoft.com/office/powerpoint/2010/main" val="216844861"/>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3656"/>
                                        </p:tgtEl>
                                        <p:attrNameLst>
                                          <p:attrName>style.visibility</p:attrName>
                                        </p:attrNameLst>
                                      </p:cBhvr>
                                      <p:to>
                                        <p:strVal val="visible"/>
                                      </p:to>
                                    </p:set>
                                    <p:animEffect transition="in" filter="blinds(horizontal)">
                                      <p:cBhvr>
                                        <p:cTn id="7" dur="500"/>
                                        <p:tgtEl>
                                          <p:spTgt spid="2836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83657"/>
                                        </p:tgtEl>
                                        <p:attrNameLst>
                                          <p:attrName>style.visibility</p:attrName>
                                        </p:attrNameLst>
                                      </p:cBhvr>
                                      <p:to>
                                        <p:strVal val="visible"/>
                                      </p:to>
                                    </p:set>
                                    <p:animEffect transition="in" filter="blinds(horizontal)">
                                      <p:cBhvr>
                                        <p:cTn id="12" dur="500"/>
                                        <p:tgtEl>
                                          <p:spTgt spid="2836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6" grpId="0" animBg="1"/>
      <p:bldP spid="28365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a:extLst>
              <a:ext uri="{FF2B5EF4-FFF2-40B4-BE49-F238E27FC236}">
                <a16:creationId xmlns:a16="http://schemas.microsoft.com/office/drawing/2014/main" id="{C1F93AF2-6842-4FBE-9088-D515D9E1AF4C}"/>
              </a:ext>
            </a:extLst>
          </p:cNvPr>
          <p:cNvSpPr>
            <a:spLocks noGrp="1" noChangeArrowheads="1"/>
          </p:cNvSpPr>
          <p:nvPr>
            <p:ph type="title"/>
          </p:nvPr>
        </p:nvSpPr>
        <p:spPr>
          <a:xfrm>
            <a:off x="457200" y="274638"/>
            <a:ext cx="8229600" cy="346075"/>
          </a:xfrm>
        </p:spPr>
        <p:txBody>
          <a:bodyPr/>
          <a:lstStyle/>
          <a:p>
            <a:pPr algn="l"/>
            <a:r>
              <a:rPr lang="cs-CZ" altLang="cs-CZ" sz="2400" b="1">
                <a:effectLst>
                  <a:outerShdw blurRad="38100" dist="38100" dir="2700000" algn="tl">
                    <a:srgbClr val="000000"/>
                  </a:outerShdw>
                </a:effectLst>
              </a:rPr>
              <a:t>Příklad 3</a:t>
            </a:r>
          </a:p>
        </p:txBody>
      </p:sp>
      <p:sp>
        <p:nvSpPr>
          <p:cNvPr id="284675" name="Rectangle 3">
            <a:extLst>
              <a:ext uri="{FF2B5EF4-FFF2-40B4-BE49-F238E27FC236}">
                <a16:creationId xmlns:a16="http://schemas.microsoft.com/office/drawing/2014/main" id="{BD87805D-4E43-4324-9B43-53E42ABEE6BB}"/>
              </a:ext>
            </a:extLst>
          </p:cNvPr>
          <p:cNvSpPr>
            <a:spLocks noGrp="1" noChangeArrowheads="1"/>
          </p:cNvSpPr>
          <p:nvPr>
            <p:ph type="body" sz="half" idx="1"/>
          </p:nvPr>
        </p:nvSpPr>
        <p:spPr>
          <a:xfrm>
            <a:off x="457200" y="908050"/>
            <a:ext cx="8218488" cy="1657350"/>
          </a:xfrm>
          <a:solidFill>
            <a:schemeClr val="bg2"/>
          </a:solidFill>
        </p:spPr>
        <p:txBody>
          <a:bodyPr/>
          <a:lstStyle/>
          <a:p>
            <a:pPr>
              <a:lnSpc>
                <a:spcPct val="90000"/>
              </a:lnSpc>
              <a:buFontTx/>
              <a:buNone/>
            </a:pPr>
            <a:r>
              <a:rPr lang="cs-CZ" altLang="cs-CZ" sz="2400">
                <a:latin typeface="Times New Roman" panose="02020603050405020304" pitchFamily="18" charset="0"/>
              </a:rPr>
              <a:t>Jde obvykle o první stadium výzkumu, protože tuto práci může marketingový pracovník doslova provádět u psacího stolu. Důležitým zdrojem budou při tom interní záznamy organizace. </a:t>
            </a:r>
          </a:p>
          <a:p>
            <a:pPr algn="r">
              <a:lnSpc>
                <a:spcPct val="90000"/>
              </a:lnSpc>
              <a:spcBef>
                <a:spcPct val="35000"/>
              </a:spcBef>
              <a:buFontTx/>
              <a:buNone/>
            </a:pPr>
            <a:r>
              <a:rPr lang="cs-CZ" altLang="cs-CZ" sz="1400">
                <a:latin typeface="Times New Roman" panose="02020603050405020304" pitchFamily="18" charset="0"/>
              </a:rPr>
              <a:t>HANNAGAN, Tim J. </a:t>
            </a:r>
            <a:r>
              <a:rPr lang="cs-CZ" altLang="cs-CZ" sz="1400" i="1">
                <a:latin typeface="Times New Roman" panose="02020603050405020304" pitchFamily="18" charset="0"/>
              </a:rPr>
              <a:t>Marketing pro neziskový sektor</a:t>
            </a:r>
            <a:r>
              <a:rPr lang="cs-CZ" altLang="cs-CZ" sz="1400">
                <a:latin typeface="Times New Roman" panose="02020603050405020304" pitchFamily="18" charset="0"/>
              </a:rPr>
              <a:t>. 1. vyd. Praha : Management Press, 1996. 205 s. Str. 69.</a:t>
            </a:r>
            <a:r>
              <a:rPr lang="cs-CZ" altLang="cs-CZ" sz="2400">
                <a:latin typeface="Times New Roman" panose="02020603050405020304" pitchFamily="18" charset="0"/>
              </a:rPr>
              <a:t> </a:t>
            </a:r>
          </a:p>
        </p:txBody>
      </p:sp>
      <p:sp>
        <p:nvSpPr>
          <p:cNvPr id="284676" name="Rectangle 4">
            <a:extLst>
              <a:ext uri="{FF2B5EF4-FFF2-40B4-BE49-F238E27FC236}">
                <a16:creationId xmlns:a16="http://schemas.microsoft.com/office/drawing/2014/main" id="{E93FBEFF-1749-411E-A004-107D96D298B3}"/>
              </a:ext>
            </a:extLst>
          </p:cNvPr>
          <p:cNvSpPr>
            <a:spLocks noGrp="1" noChangeArrowheads="1"/>
          </p:cNvSpPr>
          <p:nvPr>
            <p:ph type="body" sz="half" idx="2"/>
          </p:nvPr>
        </p:nvSpPr>
        <p:spPr>
          <a:xfrm>
            <a:off x="539750" y="2924175"/>
            <a:ext cx="8147050" cy="1873250"/>
          </a:xfrm>
        </p:spPr>
        <p:txBody>
          <a:bodyPr/>
          <a:lstStyle/>
          <a:p>
            <a:pPr marL="533400" indent="-533400">
              <a:lnSpc>
                <a:spcPct val="90000"/>
              </a:lnSpc>
              <a:buFontTx/>
              <a:buNone/>
            </a:pPr>
            <a:r>
              <a:rPr lang="cs-CZ" altLang="cs-CZ" sz="2000"/>
              <a:t>Jde zpravidla o první fázi výzkumu, protože tuto práci může marketingový odborník doslova provádět u svého počítače. Významným zdrojem budou při tom vnitřní záznamy organizace </a:t>
            </a:r>
            <a:endParaRPr lang="cs-CZ" altLang="cs-CZ" sz="1600"/>
          </a:p>
        </p:txBody>
      </p:sp>
      <p:sp>
        <p:nvSpPr>
          <p:cNvPr id="284677" name="Line 5">
            <a:extLst>
              <a:ext uri="{FF2B5EF4-FFF2-40B4-BE49-F238E27FC236}">
                <a16:creationId xmlns:a16="http://schemas.microsoft.com/office/drawing/2014/main" id="{21F64DEE-5928-4F29-AAFC-32FA4350D476}"/>
              </a:ext>
            </a:extLst>
          </p:cNvPr>
          <p:cNvSpPr>
            <a:spLocks noChangeShapeType="1"/>
          </p:cNvSpPr>
          <p:nvPr/>
        </p:nvSpPr>
        <p:spPr bwMode="auto">
          <a:xfrm>
            <a:off x="0" y="692150"/>
            <a:ext cx="874871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cs-CZ" sz="16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284678" name="Text Box 6">
            <a:extLst>
              <a:ext uri="{FF2B5EF4-FFF2-40B4-BE49-F238E27FC236}">
                <a16:creationId xmlns:a16="http://schemas.microsoft.com/office/drawing/2014/main" id="{4C68A285-E36C-4C2F-AE9A-E32C9723243E}"/>
              </a:ext>
            </a:extLst>
          </p:cNvPr>
          <p:cNvSpPr txBox="1">
            <a:spLocks noChangeArrowheads="1"/>
          </p:cNvSpPr>
          <p:nvPr/>
        </p:nvSpPr>
        <p:spPr bwMode="auto">
          <a:xfrm rot="16200000">
            <a:off x="-724693" y="1661318"/>
            <a:ext cx="1873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1800" b="0" i="0" u="none" strike="noStrike" kern="1200" cap="none" spc="0" normalizeH="0" baseline="0" noProof="0">
                <a:ln>
                  <a:noFill/>
                </a:ln>
                <a:solidFill>
                  <a:srgbClr val="FFFFFF"/>
                </a:solidFill>
                <a:effectLst/>
                <a:uLnTx/>
                <a:uFillTx/>
                <a:latin typeface="Arial" panose="020B0604020202020204" pitchFamily="34" charset="0"/>
                <a:ea typeface="+mn-ea"/>
                <a:cs typeface="+mn-cs"/>
              </a:rPr>
              <a:t>Text v knize</a:t>
            </a:r>
          </a:p>
        </p:txBody>
      </p:sp>
      <p:sp>
        <p:nvSpPr>
          <p:cNvPr id="284679" name="Text Box 7">
            <a:extLst>
              <a:ext uri="{FF2B5EF4-FFF2-40B4-BE49-F238E27FC236}">
                <a16:creationId xmlns:a16="http://schemas.microsoft.com/office/drawing/2014/main" id="{098EC071-255E-4E2A-8D8D-4DC218B0B894}"/>
              </a:ext>
            </a:extLst>
          </p:cNvPr>
          <p:cNvSpPr txBox="1">
            <a:spLocks noChangeArrowheads="1"/>
          </p:cNvSpPr>
          <p:nvPr/>
        </p:nvSpPr>
        <p:spPr bwMode="auto">
          <a:xfrm rot="16200000">
            <a:off x="-910431" y="3707606"/>
            <a:ext cx="2244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1800" b="0" i="0" u="none" strike="noStrike" kern="1200" cap="none" spc="0" normalizeH="0" baseline="0" noProof="0">
                <a:ln>
                  <a:noFill/>
                </a:ln>
                <a:solidFill>
                  <a:srgbClr val="FFFFFF"/>
                </a:solidFill>
                <a:effectLst/>
                <a:uLnTx/>
                <a:uFillTx/>
                <a:latin typeface="Arial" panose="020B0604020202020204" pitchFamily="34" charset="0"/>
                <a:ea typeface="+mn-ea"/>
                <a:cs typeface="+mn-cs"/>
              </a:rPr>
              <a:t>Text v DP</a:t>
            </a:r>
          </a:p>
        </p:txBody>
      </p:sp>
      <p:sp>
        <p:nvSpPr>
          <p:cNvPr id="284680" name="Text Box 8">
            <a:extLst>
              <a:ext uri="{FF2B5EF4-FFF2-40B4-BE49-F238E27FC236}">
                <a16:creationId xmlns:a16="http://schemas.microsoft.com/office/drawing/2014/main" id="{19F7CAF6-C0D7-4CBD-9CAD-25E9D4E73BAE}"/>
              </a:ext>
            </a:extLst>
          </p:cNvPr>
          <p:cNvSpPr txBox="1">
            <a:spLocks noChangeArrowheads="1"/>
          </p:cNvSpPr>
          <p:nvPr/>
        </p:nvSpPr>
        <p:spPr bwMode="auto">
          <a:xfrm rot="-1219514">
            <a:off x="3887788" y="5229225"/>
            <a:ext cx="5256212" cy="588963"/>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3200" b="0" i="0" u="none" strike="noStrike" kern="1200" cap="none" spc="0" normalizeH="0" baseline="0" noProof="0">
                <a:ln>
                  <a:noFill/>
                </a:ln>
                <a:solidFill>
                  <a:srgbClr val="FFFFFF"/>
                </a:solidFill>
                <a:effectLst/>
                <a:uLnTx/>
                <a:uFillTx/>
                <a:latin typeface="Arial" panose="020B0604020202020204" pitchFamily="34" charset="0"/>
                <a:ea typeface="+mn-ea"/>
                <a:cs typeface="+mn-cs"/>
              </a:rPr>
              <a:t>SPRÁVNĚ nebo ŠPATNĚ?</a:t>
            </a:r>
          </a:p>
        </p:txBody>
      </p:sp>
    </p:spTree>
    <p:extLst>
      <p:ext uri="{BB962C8B-B14F-4D97-AF65-F5344CB8AC3E}">
        <p14:creationId xmlns:p14="http://schemas.microsoft.com/office/powerpoint/2010/main" val="2580703797"/>
      </p:ext>
    </p:extLst>
  </p:cSld>
  <p:clrMapOvr>
    <a:masterClrMapping/>
  </p:clrMapOvr>
  <p:transition>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a:extLst>
              <a:ext uri="{FF2B5EF4-FFF2-40B4-BE49-F238E27FC236}">
                <a16:creationId xmlns:a16="http://schemas.microsoft.com/office/drawing/2014/main" id="{38622756-1323-4833-890D-53D3E85AC412}"/>
              </a:ext>
            </a:extLst>
          </p:cNvPr>
          <p:cNvSpPr>
            <a:spLocks noGrp="1" noChangeArrowheads="1"/>
          </p:cNvSpPr>
          <p:nvPr>
            <p:ph type="title"/>
          </p:nvPr>
        </p:nvSpPr>
        <p:spPr>
          <a:xfrm>
            <a:off x="457200" y="274638"/>
            <a:ext cx="8229600" cy="346075"/>
          </a:xfrm>
        </p:spPr>
        <p:txBody>
          <a:bodyPr/>
          <a:lstStyle/>
          <a:p>
            <a:pPr algn="l"/>
            <a:r>
              <a:rPr lang="cs-CZ" altLang="cs-CZ" sz="2400" b="1">
                <a:effectLst>
                  <a:outerShdw blurRad="38100" dist="38100" dir="2700000" algn="tl">
                    <a:srgbClr val="000000"/>
                  </a:outerShdw>
                </a:effectLst>
              </a:rPr>
              <a:t>Příklad 3</a:t>
            </a:r>
          </a:p>
        </p:txBody>
      </p:sp>
      <p:sp>
        <p:nvSpPr>
          <p:cNvPr id="285699" name="Rectangle 3">
            <a:extLst>
              <a:ext uri="{FF2B5EF4-FFF2-40B4-BE49-F238E27FC236}">
                <a16:creationId xmlns:a16="http://schemas.microsoft.com/office/drawing/2014/main" id="{6BEB3BC0-4F1D-437E-B068-ADECDCF63838}"/>
              </a:ext>
            </a:extLst>
          </p:cNvPr>
          <p:cNvSpPr>
            <a:spLocks noGrp="1" noChangeArrowheads="1"/>
          </p:cNvSpPr>
          <p:nvPr>
            <p:ph type="body" sz="half" idx="1"/>
          </p:nvPr>
        </p:nvSpPr>
        <p:spPr>
          <a:xfrm>
            <a:off x="457200" y="908050"/>
            <a:ext cx="8218488" cy="1657350"/>
          </a:xfrm>
          <a:solidFill>
            <a:schemeClr val="bg2"/>
          </a:solidFill>
        </p:spPr>
        <p:txBody>
          <a:bodyPr/>
          <a:lstStyle/>
          <a:p>
            <a:pPr>
              <a:lnSpc>
                <a:spcPct val="90000"/>
              </a:lnSpc>
              <a:buFontTx/>
              <a:buNone/>
            </a:pPr>
            <a:r>
              <a:rPr lang="cs-CZ" altLang="cs-CZ" sz="2400">
                <a:latin typeface="Times New Roman" panose="02020603050405020304" pitchFamily="18" charset="0"/>
              </a:rPr>
              <a:t>Jde </a:t>
            </a:r>
            <a:r>
              <a:rPr lang="cs-CZ" altLang="cs-CZ" sz="2400">
                <a:solidFill>
                  <a:schemeClr val="tx2"/>
                </a:solidFill>
                <a:latin typeface="Times New Roman" panose="02020603050405020304" pitchFamily="18" charset="0"/>
              </a:rPr>
              <a:t>obvykle</a:t>
            </a:r>
            <a:r>
              <a:rPr lang="cs-CZ" altLang="cs-CZ" sz="2400">
                <a:latin typeface="Times New Roman" panose="02020603050405020304" pitchFamily="18" charset="0"/>
              </a:rPr>
              <a:t> o první </a:t>
            </a:r>
            <a:r>
              <a:rPr lang="cs-CZ" altLang="cs-CZ" sz="2400">
                <a:solidFill>
                  <a:schemeClr val="tx2"/>
                </a:solidFill>
                <a:latin typeface="Times New Roman" panose="02020603050405020304" pitchFamily="18" charset="0"/>
              </a:rPr>
              <a:t>stadium</a:t>
            </a:r>
            <a:r>
              <a:rPr lang="cs-CZ" altLang="cs-CZ" sz="2400">
                <a:latin typeface="Times New Roman" panose="02020603050405020304" pitchFamily="18" charset="0"/>
              </a:rPr>
              <a:t> výzkumu, protože tuto práci může marketingový </a:t>
            </a:r>
            <a:r>
              <a:rPr lang="cs-CZ" altLang="cs-CZ" sz="2400">
                <a:solidFill>
                  <a:schemeClr val="tx2"/>
                </a:solidFill>
                <a:latin typeface="Times New Roman" panose="02020603050405020304" pitchFamily="18" charset="0"/>
              </a:rPr>
              <a:t>pracovník</a:t>
            </a:r>
            <a:r>
              <a:rPr lang="cs-CZ" altLang="cs-CZ" sz="2400">
                <a:latin typeface="Times New Roman" panose="02020603050405020304" pitchFamily="18" charset="0"/>
              </a:rPr>
              <a:t> doslova provádět </a:t>
            </a:r>
            <a:r>
              <a:rPr lang="cs-CZ" altLang="cs-CZ" sz="2400">
                <a:solidFill>
                  <a:schemeClr val="tx2"/>
                </a:solidFill>
                <a:latin typeface="Times New Roman" panose="02020603050405020304" pitchFamily="18" charset="0"/>
              </a:rPr>
              <a:t>u psacího stolu</a:t>
            </a:r>
            <a:r>
              <a:rPr lang="cs-CZ" altLang="cs-CZ" sz="2400">
                <a:latin typeface="Times New Roman" panose="02020603050405020304" pitchFamily="18" charset="0"/>
              </a:rPr>
              <a:t>. </a:t>
            </a:r>
            <a:r>
              <a:rPr lang="cs-CZ" altLang="cs-CZ" sz="2400">
                <a:solidFill>
                  <a:schemeClr val="tx2"/>
                </a:solidFill>
                <a:latin typeface="Times New Roman" panose="02020603050405020304" pitchFamily="18" charset="0"/>
              </a:rPr>
              <a:t>Důležitým</a:t>
            </a:r>
            <a:r>
              <a:rPr lang="cs-CZ" altLang="cs-CZ" sz="2400">
                <a:latin typeface="Times New Roman" panose="02020603050405020304" pitchFamily="18" charset="0"/>
              </a:rPr>
              <a:t> zdrojem budou při tom </a:t>
            </a:r>
            <a:r>
              <a:rPr lang="cs-CZ" altLang="cs-CZ" sz="2400">
                <a:solidFill>
                  <a:schemeClr val="tx2"/>
                </a:solidFill>
                <a:latin typeface="Times New Roman" panose="02020603050405020304" pitchFamily="18" charset="0"/>
              </a:rPr>
              <a:t>interní</a:t>
            </a:r>
            <a:r>
              <a:rPr lang="cs-CZ" altLang="cs-CZ" sz="2400">
                <a:latin typeface="Times New Roman" panose="02020603050405020304" pitchFamily="18" charset="0"/>
              </a:rPr>
              <a:t> záznamy organizace. </a:t>
            </a:r>
          </a:p>
          <a:p>
            <a:pPr algn="r">
              <a:lnSpc>
                <a:spcPct val="90000"/>
              </a:lnSpc>
              <a:spcBef>
                <a:spcPct val="35000"/>
              </a:spcBef>
              <a:buFontTx/>
              <a:buNone/>
            </a:pPr>
            <a:r>
              <a:rPr lang="cs-CZ" altLang="cs-CZ" sz="1400">
                <a:latin typeface="Times New Roman" panose="02020603050405020304" pitchFamily="18" charset="0"/>
              </a:rPr>
              <a:t>HANNAGAN, Tim J. </a:t>
            </a:r>
            <a:r>
              <a:rPr lang="cs-CZ" altLang="cs-CZ" sz="1400" i="1">
                <a:latin typeface="Times New Roman" panose="02020603050405020304" pitchFamily="18" charset="0"/>
              </a:rPr>
              <a:t>Marketing pro neziskový sektor</a:t>
            </a:r>
            <a:r>
              <a:rPr lang="cs-CZ" altLang="cs-CZ" sz="1400">
                <a:latin typeface="Times New Roman" panose="02020603050405020304" pitchFamily="18" charset="0"/>
              </a:rPr>
              <a:t>. 1. vyd. Praha : Management Press, 1996. 205 s. Str. 69.</a:t>
            </a:r>
            <a:r>
              <a:rPr lang="cs-CZ" altLang="cs-CZ" sz="2400">
                <a:latin typeface="Times New Roman" panose="02020603050405020304" pitchFamily="18" charset="0"/>
              </a:rPr>
              <a:t> </a:t>
            </a:r>
          </a:p>
        </p:txBody>
      </p:sp>
      <p:sp>
        <p:nvSpPr>
          <p:cNvPr id="285700" name="Rectangle 4">
            <a:extLst>
              <a:ext uri="{FF2B5EF4-FFF2-40B4-BE49-F238E27FC236}">
                <a16:creationId xmlns:a16="http://schemas.microsoft.com/office/drawing/2014/main" id="{34864663-9D58-4EE5-B6FB-5E050A99FD9A}"/>
              </a:ext>
            </a:extLst>
          </p:cNvPr>
          <p:cNvSpPr>
            <a:spLocks noGrp="1" noChangeArrowheads="1"/>
          </p:cNvSpPr>
          <p:nvPr>
            <p:ph type="body" sz="half" idx="2"/>
          </p:nvPr>
        </p:nvSpPr>
        <p:spPr>
          <a:xfrm>
            <a:off x="539750" y="2924175"/>
            <a:ext cx="8147050" cy="1873250"/>
          </a:xfrm>
        </p:spPr>
        <p:txBody>
          <a:bodyPr/>
          <a:lstStyle/>
          <a:p>
            <a:pPr marL="533400" indent="-533400">
              <a:lnSpc>
                <a:spcPct val="90000"/>
              </a:lnSpc>
              <a:buFontTx/>
              <a:buNone/>
            </a:pPr>
            <a:r>
              <a:rPr lang="cs-CZ" altLang="cs-CZ" sz="2000"/>
              <a:t>Jde </a:t>
            </a:r>
            <a:r>
              <a:rPr lang="cs-CZ" altLang="cs-CZ" sz="2000">
                <a:solidFill>
                  <a:schemeClr val="tx2"/>
                </a:solidFill>
              </a:rPr>
              <a:t>zpravidla</a:t>
            </a:r>
            <a:r>
              <a:rPr lang="cs-CZ" altLang="cs-CZ" sz="2000"/>
              <a:t> o první </a:t>
            </a:r>
            <a:r>
              <a:rPr lang="cs-CZ" altLang="cs-CZ" sz="2000">
                <a:solidFill>
                  <a:schemeClr val="tx2"/>
                </a:solidFill>
              </a:rPr>
              <a:t>fázi</a:t>
            </a:r>
            <a:r>
              <a:rPr lang="cs-CZ" altLang="cs-CZ" sz="2000"/>
              <a:t> výzkumu, protože tuto práci může marketingový </a:t>
            </a:r>
            <a:r>
              <a:rPr lang="cs-CZ" altLang="cs-CZ" sz="2000">
                <a:solidFill>
                  <a:schemeClr val="tx2"/>
                </a:solidFill>
              </a:rPr>
              <a:t>odborník</a:t>
            </a:r>
            <a:r>
              <a:rPr lang="cs-CZ" altLang="cs-CZ" sz="2000"/>
              <a:t> doslova provádět </a:t>
            </a:r>
            <a:r>
              <a:rPr lang="cs-CZ" altLang="cs-CZ" sz="2000">
                <a:solidFill>
                  <a:schemeClr val="tx2"/>
                </a:solidFill>
              </a:rPr>
              <a:t>u svého počítače</a:t>
            </a:r>
            <a:r>
              <a:rPr lang="cs-CZ" altLang="cs-CZ" sz="2000"/>
              <a:t>. </a:t>
            </a:r>
            <a:r>
              <a:rPr lang="cs-CZ" altLang="cs-CZ" sz="2000">
                <a:solidFill>
                  <a:schemeClr val="tx2"/>
                </a:solidFill>
              </a:rPr>
              <a:t>Významným</a:t>
            </a:r>
            <a:r>
              <a:rPr lang="cs-CZ" altLang="cs-CZ" sz="2000"/>
              <a:t> zdrojem budou při tom </a:t>
            </a:r>
            <a:r>
              <a:rPr lang="cs-CZ" altLang="cs-CZ" sz="2000">
                <a:solidFill>
                  <a:schemeClr val="tx2"/>
                </a:solidFill>
              </a:rPr>
              <a:t>vnitřní</a:t>
            </a:r>
            <a:r>
              <a:rPr lang="cs-CZ" altLang="cs-CZ" sz="2000"/>
              <a:t> záznamy organizace </a:t>
            </a:r>
            <a:endParaRPr lang="cs-CZ" altLang="cs-CZ" sz="1600"/>
          </a:p>
        </p:txBody>
      </p:sp>
      <p:sp>
        <p:nvSpPr>
          <p:cNvPr id="285701" name="Line 5">
            <a:extLst>
              <a:ext uri="{FF2B5EF4-FFF2-40B4-BE49-F238E27FC236}">
                <a16:creationId xmlns:a16="http://schemas.microsoft.com/office/drawing/2014/main" id="{97F4717B-31C4-4355-9E42-AE7C0583AD59}"/>
              </a:ext>
            </a:extLst>
          </p:cNvPr>
          <p:cNvSpPr>
            <a:spLocks noChangeShapeType="1"/>
          </p:cNvSpPr>
          <p:nvPr/>
        </p:nvSpPr>
        <p:spPr bwMode="auto">
          <a:xfrm>
            <a:off x="0" y="692150"/>
            <a:ext cx="874871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cs-CZ" sz="16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285702" name="Text Box 6">
            <a:extLst>
              <a:ext uri="{FF2B5EF4-FFF2-40B4-BE49-F238E27FC236}">
                <a16:creationId xmlns:a16="http://schemas.microsoft.com/office/drawing/2014/main" id="{CC94B4B1-A53C-4A02-BBA4-9CCA7440E99D}"/>
              </a:ext>
            </a:extLst>
          </p:cNvPr>
          <p:cNvSpPr txBox="1">
            <a:spLocks noChangeArrowheads="1"/>
          </p:cNvSpPr>
          <p:nvPr/>
        </p:nvSpPr>
        <p:spPr bwMode="auto">
          <a:xfrm rot="16200000">
            <a:off x="-724693" y="1661318"/>
            <a:ext cx="1873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1800" b="0" i="0" u="none" strike="noStrike" kern="1200" cap="none" spc="0" normalizeH="0" baseline="0" noProof="0">
                <a:ln>
                  <a:noFill/>
                </a:ln>
                <a:solidFill>
                  <a:srgbClr val="FFFFFF"/>
                </a:solidFill>
                <a:effectLst/>
                <a:uLnTx/>
                <a:uFillTx/>
                <a:latin typeface="Arial" panose="020B0604020202020204" pitchFamily="34" charset="0"/>
                <a:ea typeface="+mn-ea"/>
                <a:cs typeface="+mn-cs"/>
              </a:rPr>
              <a:t>Text v knize</a:t>
            </a:r>
          </a:p>
        </p:txBody>
      </p:sp>
      <p:sp>
        <p:nvSpPr>
          <p:cNvPr id="285703" name="Text Box 7">
            <a:extLst>
              <a:ext uri="{FF2B5EF4-FFF2-40B4-BE49-F238E27FC236}">
                <a16:creationId xmlns:a16="http://schemas.microsoft.com/office/drawing/2014/main" id="{D803379F-8738-4C6D-B2C8-544CB7DB237F}"/>
              </a:ext>
            </a:extLst>
          </p:cNvPr>
          <p:cNvSpPr txBox="1">
            <a:spLocks noChangeArrowheads="1"/>
          </p:cNvSpPr>
          <p:nvPr/>
        </p:nvSpPr>
        <p:spPr bwMode="auto">
          <a:xfrm rot="16200000">
            <a:off x="-910431" y="3707606"/>
            <a:ext cx="2244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1800" b="0" i="0" u="none" strike="noStrike" kern="1200" cap="none" spc="0" normalizeH="0" baseline="0" noProof="0">
                <a:ln>
                  <a:noFill/>
                </a:ln>
                <a:solidFill>
                  <a:srgbClr val="FFFFFF"/>
                </a:solidFill>
                <a:effectLst/>
                <a:uLnTx/>
                <a:uFillTx/>
                <a:latin typeface="Arial" panose="020B0604020202020204" pitchFamily="34" charset="0"/>
                <a:ea typeface="+mn-ea"/>
                <a:cs typeface="+mn-cs"/>
              </a:rPr>
              <a:t>Text v DP</a:t>
            </a:r>
          </a:p>
        </p:txBody>
      </p:sp>
      <p:sp>
        <p:nvSpPr>
          <p:cNvPr id="285704" name="Text Box 8">
            <a:extLst>
              <a:ext uri="{FF2B5EF4-FFF2-40B4-BE49-F238E27FC236}">
                <a16:creationId xmlns:a16="http://schemas.microsoft.com/office/drawing/2014/main" id="{3717A2EC-CF35-4DEF-AAD3-F3D7440D98FC}"/>
              </a:ext>
            </a:extLst>
          </p:cNvPr>
          <p:cNvSpPr txBox="1">
            <a:spLocks noChangeArrowheads="1"/>
          </p:cNvSpPr>
          <p:nvPr/>
        </p:nvSpPr>
        <p:spPr bwMode="auto">
          <a:xfrm>
            <a:off x="468313" y="5157788"/>
            <a:ext cx="4824412" cy="711200"/>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l">
              <a:defRPr>
                <a:solidFill>
                  <a:schemeClr val="tx1"/>
                </a:solidFill>
                <a:latin typeface="Arial" panose="020B0604020202020204" pitchFamily="34" charset="0"/>
              </a:defRPr>
            </a:lvl1pPr>
            <a:lvl2pPr marL="800100" indent="-342900" algn="l">
              <a:defRPr>
                <a:solidFill>
                  <a:schemeClr val="tx1"/>
                </a:solidFill>
                <a:latin typeface="Arial" panose="020B0604020202020204" pitchFamily="34" charset="0"/>
              </a:defRPr>
            </a:lvl2pPr>
            <a:lvl3pPr marL="1257300" indent="-342900" algn="l">
              <a:defRPr>
                <a:solidFill>
                  <a:schemeClr val="tx1"/>
                </a:solidFill>
                <a:latin typeface="Arial" panose="020B0604020202020204" pitchFamily="34" charset="0"/>
              </a:defRPr>
            </a:lvl3pPr>
            <a:lvl4pPr marL="1714500" indent="-342900" algn="l">
              <a:defRPr>
                <a:solidFill>
                  <a:schemeClr val="tx1"/>
                </a:solidFill>
                <a:latin typeface="Arial" panose="020B0604020202020204" pitchFamily="34" charset="0"/>
              </a:defRPr>
            </a:lvl4pPr>
            <a:lvl5pPr marL="2171700" indent="-342900" algn="l">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AutoNum type="arabicPeriod"/>
              <a:tabLst/>
              <a:defRPr/>
            </a:pPr>
            <a:r>
              <a:rPr kumimoji="0" lang="cs-CZ" altLang="cs-CZ" sz="2000" b="0" i="0" u="none" strike="noStrike" kern="1200" cap="none" spc="0" normalizeH="0" baseline="0" noProof="0">
                <a:ln>
                  <a:noFill/>
                </a:ln>
                <a:solidFill>
                  <a:srgbClr val="FFFFFF"/>
                </a:solidFill>
                <a:effectLst/>
                <a:uLnTx/>
                <a:uFillTx/>
                <a:latin typeface="Arial" panose="020B0604020202020204" pitchFamily="34" charset="0"/>
                <a:ea typeface="+mn-ea"/>
                <a:cs typeface="+mn-cs"/>
              </a:rPr>
              <a:t>Slova nahrazená synonymy</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defRPr/>
            </a:pPr>
            <a:r>
              <a:rPr kumimoji="0" lang="cs-CZ" altLang="cs-CZ" sz="2000" b="0" i="0" u="none" strike="noStrike" kern="1200" cap="none" spc="0" normalizeH="0" baseline="0" noProof="0">
                <a:ln>
                  <a:noFill/>
                </a:ln>
                <a:solidFill>
                  <a:srgbClr val="FFFFFF"/>
                </a:solidFill>
                <a:effectLst/>
                <a:uLnTx/>
                <a:uFillTx/>
                <a:latin typeface="Arial" panose="020B0604020202020204" pitchFamily="34" charset="0"/>
                <a:ea typeface="+mn-ea"/>
                <a:cs typeface="+mn-cs"/>
              </a:rPr>
              <a:t>Práce není citována</a:t>
            </a:r>
          </a:p>
        </p:txBody>
      </p:sp>
      <p:sp>
        <p:nvSpPr>
          <p:cNvPr id="285705" name="Text Box 9">
            <a:extLst>
              <a:ext uri="{FF2B5EF4-FFF2-40B4-BE49-F238E27FC236}">
                <a16:creationId xmlns:a16="http://schemas.microsoft.com/office/drawing/2014/main" id="{24FEA302-61DA-4DCA-98FA-1DD7DD9A9BC9}"/>
              </a:ext>
            </a:extLst>
          </p:cNvPr>
          <p:cNvSpPr txBox="1">
            <a:spLocks noChangeArrowheads="1"/>
          </p:cNvSpPr>
          <p:nvPr/>
        </p:nvSpPr>
        <p:spPr bwMode="auto">
          <a:xfrm rot="-1298287">
            <a:off x="5795963" y="5013325"/>
            <a:ext cx="2087562" cy="588963"/>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altLang="cs-CZ" sz="3200" b="0" i="0" u="none" strike="noStrike" kern="1200" cap="none" spc="0" normalizeH="0" baseline="0" noProof="0">
                <a:ln>
                  <a:noFill/>
                </a:ln>
                <a:solidFill>
                  <a:srgbClr val="FFFFFF"/>
                </a:solidFill>
                <a:effectLst/>
                <a:uLnTx/>
                <a:uFillTx/>
                <a:latin typeface="Arial" panose="020B0604020202020204" pitchFamily="34" charset="0"/>
                <a:ea typeface="+mn-ea"/>
                <a:cs typeface="+mn-cs"/>
              </a:rPr>
              <a:t>ŠPATNĚ</a:t>
            </a:r>
          </a:p>
        </p:txBody>
      </p:sp>
      <p:sp>
        <p:nvSpPr>
          <p:cNvPr id="285706" name="Text Box 10">
            <a:extLst>
              <a:ext uri="{FF2B5EF4-FFF2-40B4-BE49-F238E27FC236}">
                <a16:creationId xmlns:a16="http://schemas.microsoft.com/office/drawing/2014/main" id="{13EBFBF0-3720-4ABB-A930-9E13B221440A}"/>
              </a:ext>
            </a:extLst>
          </p:cNvPr>
          <p:cNvSpPr txBox="1">
            <a:spLocks noChangeArrowheads="1"/>
          </p:cNvSpPr>
          <p:nvPr/>
        </p:nvSpPr>
        <p:spPr bwMode="auto">
          <a:xfrm rot="-1298287">
            <a:off x="6732588" y="5516563"/>
            <a:ext cx="2087562" cy="588962"/>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altLang="cs-CZ" sz="3200" b="0" i="0" u="none" strike="noStrike" kern="1200" cap="none" spc="0" normalizeH="0" baseline="0" noProof="0">
                <a:ln>
                  <a:noFill/>
                </a:ln>
                <a:solidFill>
                  <a:srgbClr val="FFFFFF"/>
                </a:solidFill>
                <a:effectLst/>
                <a:uLnTx/>
                <a:uFillTx/>
                <a:latin typeface="Arial" panose="020B0604020202020204" pitchFamily="34" charset="0"/>
                <a:ea typeface="+mn-ea"/>
                <a:cs typeface="+mn-cs"/>
              </a:rPr>
              <a:t>PLAGIÁT</a:t>
            </a:r>
          </a:p>
        </p:txBody>
      </p:sp>
    </p:spTree>
    <p:extLst>
      <p:ext uri="{BB962C8B-B14F-4D97-AF65-F5344CB8AC3E}">
        <p14:creationId xmlns:p14="http://schemas.microsoft.com/office/powerpoint/2010/main" val="2767426269"/>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5704"/>
                                        </p:tgtEl>
                                        <p:attrNameLst>
                                          <p:attrName>style.visibility</p:attrName>
                                        </p:attrNameLst>
                                      </p:cBhvr>
                                      <p:to>
                                        <p:strVal val="visible"/>
                                      </p:to>
                                    </p:set>
                                    <p:animEffect transition="in" filter="blinds(horizontal)">
                                      <p:cBhvr>
                                        <p:cTn id="7" dur="500"/>
                                        <p:tgtEl>
                                          <p:spTgt spid="2857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85705"/>
                                        </p:tgtEl>
                                        <p:attrNameLst>
                                          <p:attrName>style.visibility</p:attrName>
                                        </p:attrNameLst>
                                      </p:cBhvr>
                                      <p:to>
                                        <p:strVal val="visible"/>
                                      </p:to>
                                    </p:set>
                                    <p:animEffect transition="in" filter="blinds(horizontal)">
                                      <p:cBhvr>
                                        <p:cTn id="12" dur="500"/>
                                        <p:tgtEl>
                                          <p:spTgt spid="28570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85706"/>
                                        </p:tgtEl>
                                        <p:attrNameLst>
                                          <p:attrName>style.visibility</p:attrName>
                                        </p:attrNameLst>
                                      </p:cBhvr>
                                      <p:to>
                                        <p:strVal val="visible"/>
                                      </p:to>
                                    </p:set>
                                    <p:animEffect transition="in" filter="blinds(horizontal)">
                                      <p:cBhvr>
                                        <p:cTn id="17" dur="500"/>
                                        <p:tgtEl>
                                          <p:spTgt spid="2857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704" grpId="0" animBg="1"/>
      <p:bldP spid="285705" grpId="0" animBg="1"/>
      <p:bldP spid="28570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a:extLst>
              <a:ext uri="{FF2B5EF4-FFF2-40B4-BE49-F238E27FC236}">
                <a16:creationId xmlns:a16="http://schemas.microsoft.com/office/drawing/2014/main" id="{3FA3D7D5-B0B8-40FB-8A80-5078CF6D3454}"/>
              </a:ext>
            </a:extLst>
          </p:cNvPr>
          <p:cNvSpPr>
            <a:spLocks noGrp="1" noChangeArrowheads="1"/>
          </p:cNvSpPr>
          <p:nvPr>
            <p:ph type="title"/>
          </p:nvPr>
        </p:nvSpPr>
        <p:spPr>
          <a:xfrm>
            <a:off x="457200" y="274638"/>
            <a:ext cx="8229600" cy="346075"/>
          </a:xfrm>
        </p:spPr>
        <p:txBody>
          <a:bodyPr/>
          <a:lstStyle/>
          <a:p>
            <a:pPr algn="l"/>
            <a:r>
              <a:rPr lang="cs-CZ" altLang="cs-CZ" sz="2400" b="1">
                <a:effectLst>
                  <a:outerShdw blurRad="38100" dist="38100" dir="2700000" algn="tl">
                    <a:srgbClr val="000000"/>
                  </a:outerShdw>
                </a:effectLst>
              </a:rPr>
              <a:t>Příklad 4</a:t>
            </a:r>
          </a:p>
        </p:txBody>
      </p:sp>
      <p:sp>
        <p:nvSpPr>
          <p:cNvPr id="286723" name="Rectangle 3">
            <a:extLst>
              <a:ext uri="{FF2B5EF4-FFF2-40B4-BE49-F238E27FC236}">
                <a16:creationId xmlns:a16="http://schemas.microsoft.com/office/drawing/2014/main" id="{DC9004E5-35F4-41FB-9CA9-EDA6D8F35BCE}"/>
              </a:ext>
            </a:extLst>
          </p:cNvPr>
          <p:cNvSpPr>
            <a:spLocks noGrp="1" noChangeArrowheads="1"/>
          </p:cNvSpPr>
          <p:nvPr>
            <p:ph type="body" sz="half" idx="1"/>
          </p:nvPr>
        </p:nvSpPr>
        <p:spPr>
          <a:xfrm>
            <a:off x="457200" y="908050"/>
            <a:ext cx="8218488" cy="1657350"/>
          </a:xfrm>
          <a:solidFill>
            <a:schemeClr val="bg2"/>
          </a:solidFill>
        </p:spPr>
        <p:txBody>
          <a:bodyPr/>
          <a:lstStyle/>
          <a:p>
            <a:pPr>
              <a:lnSpc>
                <a:spcPct val="80000"/>
              </a:lnSpc>
              <a:buFontTx/>
              <a:buNone/>
            </a:pPr>
            <a:r>
              <a:rPr lang="cs-CZ" altLang="cs-CZ" sz="2400">
                <a:latin typeface="Times New Roman" panose="02020603050405020304" pitchFamily="18" charset="0"/>
              </a:rPr>
              <a:t>Jde obvykle o první stadium výzkumu, protože tuto práci může marketingový pracovník doslova provádět u psacího stolu. Důležitým zdrojem budou při tom interní záznamy organizace. </a:t>
            </a:r>
          </a:p>
          <a:p>
            <a:pPr algn="r">
              <a:lnSpc>
                <a:spcPct val="80000"/>
              </a:lnSpc>
              <a:spcBef>
                <a:spcPct val="35000"/>
              </a:spcBef>
              <a:buFontTx/>
              <a:buNone/>
            </a:pPr>
            <a:r>
              <a:rPr lang="cs-CZ" altLang="cs-CZ" sz="1400">
                <a:latin typeface="Times New Roman" panose="02020603050405020304" pitchFamily="18" charset="0"/>
              </a:rPr>
              <a:t>HANNAGAN, Tim J. </a:t>
            </a:r>
            <a:r>
              <a:rPr lang="cs-CZ" altLang="cs-CZ" sz="1400" i="1">
                <a:latin typeface="Times New Roman" panose="02020603050405020304" pitchFamily="18" charset="0"/>
              </a:rPr>
              <a:t>Marketing pro neziskový sektor</a:t>
            </a:r>
            <a:r>
              <a:rPr lang="cs-CZ" altLang="cs-CZ" sz="1400">
                <a:latin typeface="Times New Roman" panose="02020603050405020304" pitchFamily="18" charset="0"/>
              </a:rPr>
              <a:t>. 1. vyd. Praha : Management Press, 1996. 205 s. Str. 69.</a:t>
            </a:r>
            <a:r>
              <a:rPr lang="cs-CZ" altLang="cs-CZ" sz="2400">
                <a:latin typeface="Times New Roman" panose="02020603050405020304" pitchFamily="18" charset="0"/>
              </a:rPr>
              <a:t> </a:t>
            </a:r>
          </a:p>
        </p:txBody>
      </p:sp>
      <p:sp>
        <p:nvSpPr>
          <p:cNvPr id="286724" name="Rectangle 4">
            <a:extLst>
              <a:ext uri="{FF2B5EF4-FFF2-40B4-BE49-F238E27FC236}">
                <a16:creationId xmlns:a16="http://schemas.microsoft.com/office/drawing/2014/main" id="{96563FA0-AFC9-43DB-9AF0-ADD4AE6BFEDB}"/>
              </a:ext>
            </a:extLst>
          </p:cNvPr>
          <p:cNvSpPr>
            <a:spLocks noGrp="1" noChangeArrowheads="1"/>
          </p:cNvSpPr>
          <p:nvPr>
            <p:ph type="body" sz="half" idx="2"/>
          </p:nvPr>
        </p:nvSpPr>
        <p:spPr>
          <a:xfrm>
            <a:off x="539750" y="2924175"/>
            <a:ext cx="8147050" cy="1873250"/>
          </a:xfrm>
        </p:spPr>
        <p:txBody>
          <a:bodyPr/>
          <a:lstStyle/>
          <a:p>
            <a:pPr marL="533400" indent="-533400">
              <a:lnSpc>
                <a:spcPct val="80000"/>
              </a:lnSpc>
              <a:buFontTx/>
              <a:buNone/>
            </a:pPr>
            <a:r>
              <a:rPr lang="cs-CZ" altLang="cs-CZ" sz="2000"/>
              <a:t>„Jde zpravidla o první fázi výzkumu, protože tuto práci může marketingový odborník doslova provádět u svého počítače. Významným zdrojem budou při tom vnitřní záznamy organizace“</a:t>
            </a:r>
            <a:r>
              <a:rPr lang="cs-CZ" altLang="cs-CZ" sz="2000" baseline="30000"/>
              <a:t>1</a:t>
            </a:r>
          </a:p>
          <a:p>
            <a:pPr marL="533400" indent="-533400">
              <a:lnSpc>
                <a:spcPct val="80000"/>
              </a:lnSpc>
              <a:spcBef>
                <a:spcPct val="100000"/>
              </a:spcBef>
              <a:buFontTx/>
              <a:buAutoNum type="arabicPeriod"/>
            </a:pPr>
            <a:r>
              <a:rPr lang="cs-CZ" altLang="cs-CZ" sz="1600"/>
              <a:t>HANNAGAN, Tim J. </a:t>
            </a:r>
            <a:r>
              <a:rPr lang="cs-CZ" altLang="cs-CZ" sz="1600" i="1"/>
              <a:t>Marketing pro neziskový sektor</a:t>
            </a:r>
            <a:r>
              <a:rPr lang="cs-CZ" altLang="cs-CZ" sz="1600"/>
              <a:t>. 1. vyd. Praha : Management Press, 1996. Str. 69.</a:t>
            </a:r>
          </a:p>
          <a:p>
            <a:pPr marL="533400" indent="-533400">
              <a:lnSpc>
                <a:spcPct val="80000"/>
              </a:lnSpc>
              <a:buFontTx/>
              <a:buNone/>
            </a:pPr>
            <a:r>
              <a:rPr lang="cs-CZ" altLang="cs-CZ" sz="2000"/>
              <a:t> </a:t>
            </a:r>
          </a:p>
        </p:txBody>
      </p:sp>
      <p:sp>
        <p:nvSpPr>
          <p:cNvPr id="286725" name="Line 5">
            <a:extLst>
              <a:ext uri="{FF2B5EF4-FFF2-40B4-BE49-F238E27FC236}">
                <a16:creationId xmlns:a16="http://schemas.microsoft.com/office/drawing/2014/main" id="{9C88AB0E-F504-406C-B3FA-7E5856ECB465}"/>
              </a:ext>
            </a:extLst>
          </p:cNvPr>
          <p:cNvSpPr>
            <a:spLocks noChangeShapeType="1"/>
          </p:cNvSpPr>
          <p:nvPr/>
        </p:nvSpPr>
        <p:spPr bwMode="auto">
          <a:xfrm>
            <a:off x="0" y="692150"/>
            <a:ext cx="874871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cs-CZ" sz="16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286726" name="Text Box 6">
            <a:extLst>
              <a:ext uri="{FF2B5EF4-FFF2-40B4-BE49-F238E27FC236}">
                <a16:creationId xmlns:a16="http://schemas.microsoft.com/office/drawing/2014/main" id="{A3A7B5EA-D6FF-48DD-B996-D81935275390}"/>
              </a:ext>
            </a:extLst>
          </p:cNvPr>
          <p:cNvSpPr txBox="1">
            <a:spLocks noChangeArrowheads="1"/>
          </p:cNvSpPr>
          <p:nvPr/>
        </p:nvSpPr>
        <p:spPr bwMode="auto">
          <a:xfrm rot="16200000">
            <a:off x="-724693" y="1661318"/>
            <a:ext cx="1873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1800" b="0" i="0" u="none" strike="noStrike" kern="1200" cap="none" spc="0" normalizeH="0" baseline="0" noProof="0">
                <a:ln>
                  <a:noFill/>
                </a:ln>
                <a:solidFill>
                  <a:srgbClr val="FFFFFF"/>
                </a:solidFill>
                <a:effectLst/>
                <a:uLnTx/>
                <a:uFillTx/>
                <a:latin typeface="Arial" panose="020B0604020202020204" pitchFamily="34" charset="0"/>
                <a:ea typeface="+mn-ea"/>
                <a:cs typeface="+mn-cs"/>
              </a:rPr>
              <a:t>Text v knize</a:t>
            </a:r>
          </a:p>
        </p:txBody>
      </p:sp>
      <p:sp>
        <p:nvSpPr>
          <p:cNvPr id="286727" name="Text Box 7">
            <a:extLst>
              <a:ext uri="{FF2B5EF4-FFF2-40B4-BE49-F238E27FC236}">
                <a16:creationId xmlns:a16="http://schemas.microsoft.com/office/drawing/2014/main" id="{EFD01AB8-601E-463A-8DDA-9FEB13EC1F99}"/>
              </a:ext>
            </a:extLst>
          </p:cNvPr>
          <p:cNvSpPr txBox="1">
            <a:spLocks noChangeArrowheads="1"/>
          </p:cNvSpPr>
          <p:nvPr/>
        </p:nvSpPr>
        <p:spPr bwMode="auto">
          <a:xfrm rot="16200000">
            <a:off x="-910431" y="3707606"/>
            <a:ext cx="2244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1800" b="0" i="0" u="none" strike="noStrike" kern="1200" cap="none" spc="0" normalizeH="0" baseline="0" noProof="0">
                <a:ln>
                  <a:noFill/>
                </a:ln>
                <a:solidFill>
                  <a:srgbClr val="FFFFFF"/>
                </a:solidFill>
                <a:effectLst/>
                <a:uLnTx/>
                <a:uFillTx/>
                <a:latin typeface="Arial" panose="020B0604020202020204" pitchFamily="34" charset="0"/>
                <a:ea typeface="+mn-ea"/>
                <a:cs typeface="+mn-cs"/>
              </a:rPr>
              <a:t>Text v DP</a:t>
            </a:r>
          </a:p>
        </p:txBody>
      </p:sp>
      <p:sp>
        <p:nvSpPr>
          <p:cNvPr id="286728" name="Text Box 8">
            <a:extLst>
              <a:ext uri="{FF2B5EF4-FFF2-40B4-BE49-F238E27FC236}">
                <a16:creationId xmlns:a16="http://schemas.microsoft.com/office/drawing/2014/main" id="{44E24E00-CDB6-4980-AEF0-44024906E81C}"/>
              </a:ext>
            </a:extLst>
          </p:cNvPr>
          <p:cNvSpPr txBox="1">
            <a:spLocks noChangeArrowheads="1"/>
          </p:cNvSpPr>
          <p:nvPr/>
        </p:nvSpPr>
        <p:spPr bwMode="auto">
          <a:xfrm rot="-1219514">
            <a:off x="3887788" y="5229225"/>
            <a:ext cx="5256212" cy="588963"/>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3200" b="0" i="0" u="none" strike="noStrike" kern="1200" cap="none" spc="0" normalizeH="0" baseline="0" noProof="0">
                <a:ln>
                  <a:noFill/>
                </a:ln>
                <a:solidFill>
                  <a:srgbClr val="FFFFFF"/>
                </a:solidFill>
                <a:effectLst/>
                <a:uLnTx/>
                <a:uFillTx/>
                <a:latin typeface="Arial" panose="020B0604020202020204" pitchFamily="34" charset="0"/>
                <a:ea typeface="+mn-ea"/>
                <a:cs typeface="+mn-cs"/>
              </a:rPr>
              <a:t>SPRÁVNĚ nebo ŠPATNĚ?</a:t>
            </a:r>
          </a:p>
        </p:txBody>
      </p:sp>
    </p:spTree>
    <p:extLst>
      <p:ext uri="{BB962C8B-B14F-4D97-AF65-F5344CB8AC3E}">
        <p14:creationId xmlns:p14="http://schemas.microsoft.com/office/powerpoint/2010/main" val="458502826"/>
      </p:ext>
    </p:extLst>
  </p:cSld>
  <p:clrMapOvr>
    <a:masterClrMapping/>
  </p:clrMapOvr>
  <p:transition>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a:extLst>
              <a:ext uri="{FF2B5EF4-FFF2-40B4-BE49-F238E27FC236}">
                <a16:creationId xmlns:a16="http://schemas.microsoft.com/office/drawing/2014/main" id="{A1B0056E-D881-4099-994C-0BB07315E919}"/>
              </a:ext>
            </a:extLst>
          </p:cNvPr>
          <p:cNvSpPr>
            <a:spLocks noGrp="1" noChangeArrowheads="1"/>
          </p:cNvSpPr>
          <p:nvPr>
            <p:ph type="title"/>
          </p:nvPr>
        </p:nvSpPr>
        <p:spPr>
          <a:xfrm>
            <a:off x="457200" y="274638"/>
            <a:ext cx="8229600" cy="346075"/>
          </a:xfrm>
        </p:spPr>
        <p:txBody>
          <a:bodyPr/>
          <a:lstStyle/>
          <a:p>
            <a:pPr algn="l"/>
            <a:r>
              <a:rPr lang="cs-CZ" altLang="cs-CZ" sz="2400" b="1">
                <a:effectLst>
                  <a:outerShdw blurRad="38100" dist="38100" dir="2700000" algn="tl">
                    <a:srgbClr val="000000"/>
                  </a:outerShdw>
                </a:effectLst>
              </a:rPr>
              <a:t>Příklad 4</a:t>
            </a:r>
          </a:p>
        </p:txBody>
      </p:sp>
      <p:sp>
        <p:nvSpPr>
          <p:cNvPr id="287747" name="Rectangle 3">
            <a:extLst>
              <a:ext uri="{FF2B5EF4-FFF2-40B4-BE49-F238E27FC236}">
                <a16:creationId xmlns:a16="http://schemas.microsoft.com/office/drawing/2014/main" id="{881524DC-27A7-4910-8D3A-1937FA3EE534}"/>
              </a:ext>
            </a:extLst>
          </p:cNvPr>
          <p:cNvSpPr>
            <a:spLocks noGrp="1" noChangeArrowheads="1"/>
          </p:cNvSpPr>
          <p:nvPr>
            <p:ph type="body" sz="half" idx="1"/>
          </p:nvPr>
        </p:nvSpPr>
        <p:spPr>
          <a:xfrm>
            <a:off x="457200" y="908050"/>
            <a:ext cx="8218488" cy="1657350"/>
          </a:xfrm>
          <a:solidFill>
            <a:schemeClr val="bg2"/>
          </a:solidFill>
        </p:spPr>
        <p:txBody>
          <a:bodyPr/>
          <a:lstStyle/>
          <a:p>
            <a:pPr>
              <a:lnSpc>
                <a:spcPct val="90000"/>
              </a:lnSpc>
              <a:buFontTx/>
              <a:buNone/>
            </a:pPr>
            <a:r>
              <a:rPr lang="cs-CZ" altLang="cs-CZ" sz="2400">
                <a:latin typeface="Times New Roman" panose="02020603050405020304" pitchFamily="18" charset="0"/>
              </a:rPr>
              <a:t>Jde </a:t>
            </a:r>
            <a:r>
              <a:rPr lang="cs-CZ" altLang="cs-CZ" sz="2400">
                <a:solidFill>
                  <a:schemeClr val="tx2"/>
                </a:solidFill>
                <a:latin typeface="Times New Roman" panose="02020603050405020304" pitchFamily="18" charset="0"/>
              </a:rPr>
              <a:t>obvykle</a:t>
            </a:r>
            <a:r>
              <a:rPr lang="cs-CZ" altLang="cs-CZ" sz="2400">
                <a:latin typeface="Times New Roman" panose="02020603050405020304" pitchFamily="18" charset="0"/>
              </a:rPr>
              <a:t> o první </a:t>
            </a:r>
            <a:r>
              <a:rPr lang="cs-CZ" altLang="cs-CZ" sz="2400">
                <a:solidFill>
                  <a:schemeClr val="tx2"/>
                </a:solidFill>
                <a:latin typeface="Times New Roman" panose="02020603050405020304" pitchFamily="18" charset="0"/>
              </a:rPr>
              <a:t>stadium</a:t>
            </a:r>
            <a:r>
              <a:rPr lang="cs-CZ" altLang="cs-CZ" sz="2400">
                <a:latin typeface="Times New Roman" panose="02020603050405020304" pitchFamily="18" charset="0"/>
              </a:rPr>
              <a:t> výzkumu, protože tuto práci může marketingový </a:t>
            </a:r>
            <a:r>
              <a:rPr lang="cs-CZ" altLang="cs-CZ" sz="2400">
                <a:solidFill>
                  <a:schemeClr val="tx2"/>
                </a:solidFill>
                <a:latin typeface="Times New Roman" panose="02020603050405020304" pitchFamily="18" charset="0"/>
              </a:rPr>
              <a:t>pracovník</a:t>
            </a:r>
            <a:r>
              <a:rPr lang="cs-CZ" altLang="cs-CZ" sz="2400">
                <a:latin typeface="Times New Roman" panose="02020603050405020304" pitchFamily="18" charset="0"/>
              </a:rPr>
              <a:t> doslova provádět </a:t>
            </a:r>
            <a:r>
              <a:rPr lang="cs-CZ" altLang="cs-CZ" sz="2400">
                <a:solidFill>
                  <a:schemeClr val="tx2"/>
                </a:solidFill>
                <a:latin typeface="Times New Roman" panose="02020603050405020304" pitchFamily="18" charset="0"/>
              </a:rPr>
              <a:t>u psacího stolu</a:t>
            </a:r>
            <a:r>
              <a:rPr lang="cs-CZ" altLang="cs-CZ" sz="2400">
                <a:latin typeface="Times New Roman" panose="02020603050405020304" pitchFamily="18" charset="0"/>
              </a:rPr>
              <a:t>. </a:t>
            </a:r>
            <a:r>
              <a:rPr lang="cs-CZ" altLang="cs-CZ" sz="2400">
                <a:solidFill>
                  <a:schemeClr val="tx2"/>
                </a:solidFill>
                <a:latin typeface="Times New Roman" panose="02020603050405020304" pitchFamily="18" charset="0"/>
              </a:rPr>
              <a:t>Důležitým</a:t>
            </a:r>
            <a:r>
              <a:rPr lang="cs-CZ" altLang="cs-CZ" sz="2400">
                <a:latin typeface="Times New Roman" panose="02020603050405020304" pitchFamily="18" charset="0"/>
              </a:rPr>
              <a:t> zdrojem budou při tom </a:t>
            </a:r>
            <a:r>
              <a:rPr lang="cs-CZ" altLang="cs-CZ" sz="2400">
                <a:solidFill>
                  <a:schemeClr val="tx2"/>
                </a:solidFill>
                <a:latin typeface="Times New Roman" panose="02020603050405020304" pitchFamily="18" charset="0"/>
              </a:rPr>
              <a:t>interní</a:t>
            </a:r>
            <a:r>
              <a:rPr lang="cs-CZ" altLang="cs-CZ" sz="2400">
                <a:latin typeface="Times New Roman" panose="02020603050405020304" pitchFamily="18" charset="0"/>
              </a:rPr>
              <a:t> záznamy organizace. </a:t>
            </a:r>
          </a:p>
          <a:p>
            <a:pPr algn="r">
              <a:lnSpc>
                <a:spcPct val="90000"/>
              </a:lnSpc>
              <a:spcBef>
                <a:spcPct val="35000"/>
              </a:spcBef>
              <a:buFontTx/>
              <a:buNone/>
            </a:pPr>
            <a:r>
              <a:rPr lang="cs-CZ" altLang="cs-CZ" sz="1400">
                <a:latin typeface="Times New Roman" panose="02020603050405020304" pitchFamily="18" charset="0"/>
              </a:rPr>
              <a:t>HANNAGAN, Tim J. </a:t>
            </a:r>
            <a:r>
              <a:rPr lang="cs-CZ" altLang="cs-CZ" sz="1400" i="1">
                <a:latin typeface="Times New Roman" panose="02020603050405020304" pitchFamily="18" charset="0"/>
              </a:rPr>
              <a:t>Marketing pro neziskový sektor</a:t>
            </a:r>
            <a:r>
              <a:rPr lang="cs-CZ" altLang="cs-CZ" sz="1400">
                <a:latin typeface="Times New Roman" panose="02020603050405020304" pitchFamily="18" charset="0"/>
              </a:rPr>
              <a:t>. 1. vyd. Praha : Management Press, 1996. 205 s. Str. 69.</a:t>
            </a:r>
            <a:r>
              <a:rPr lang="cs-CZ" altLang="cs-CZ" sz="2400">
                <a:latin typeface="Times New Roman" panose="02020603050405020304" pitchFamily="18" charset="0"/>
              </a:rPr>
              <a:t> </a:t>
            </a:r>
          </a:p>
        </p:txBody>
      </p:sp>
      <p:sp>
        <p:nvSpPr>
          <p:cNvPr id="287748" name="Rectangle 4">
            <a:extLst>
              <a:ext uri="{FF2B5EF4-FFF2-40B4-BE49-F238E27FC236}">
                <a16:creationId xmlns:a16="http://schemas.microsoft.com/office/drawing/2014/main" id="{172873E4-EC57-4B83-B397-E840BACE5F60}"/>
              </a:ext>
            </a:extLst>
          </p:cNvPr>
          <p:cNvSpPr>
            <a:spLocks noGrp="1" noChangeArrowheads="1"/>
          </p:cNvSpPr>
          <p:nvPr>
            <p:ph type="body" sz="half" idx="2"/>
          </p:nvPr>
        </p:nvSpPr>
        <p:spPr>
          <a:xfrm>
            <a:off x="539750" y="2924175"/>
            <a:ext cx="8147050" cy="1873250"/>
          </a:xfrm>
        </p:spPr>
        <p:txBody>
          <a:bodyPr/>
          <a:lstStyle/>
          <a:p>
            <a:pPr marL="533400" indent="-533400">
              <a:lnSpc>
                <a:spcPct val="90000"/>
              </a:lnSpc>
              <a:buFontTx/>
              <a:buNone/>
            </a:pPr>
            <a:r>
              <a:rPr lang="cs-CZ" altLang="cs-CZ" sz="2000"/>
              <a:t>„Jde </a:t>
            </a:r>
            <a:r>
              <a:rPr lang="cs-CZ" altLang="cs-CZ" sz="2000">
                <a:solidFill>
                  <a:schemeClr val="tx2"/>
                </a:solidFill>
              </a:rPr>
              <a:t>zpravidla</a:t>
            </a:r>
            <a:r>
              <a:rPr lang="cs-CZ" altLang="cs-CZ" sz="2000"/>
              <a:t> o první </a:t>
            </a:r>
            <a:r>
              <a:rPr lang="cs-CZ" altLang="cs-CZ" sz="2000">
                <a:solidFill>
                  <a:schemeClr val="tx2"/>
                </a:solidFill>
              </a:rPr>
              <a:t>fázi</a:t>
            </a:r>
            <a:r>
              <a:rPr lang="cs-CZ" altLang="cs-CZ" sz="2000"/>
              <a:t> výzkumu, protože tuto práci může marketingový </a:t>
            </a:r>
            <a:r>
              <a:rPr lang="cs-CZ" altLang="cs-CZ" sz="2000">
                <a:solidFill>
                  <a:schemeClr val="tx2"/>
                </a:solidFill>
              </a:rPr>
              <a:t>odborník</a:t>
            </a:r>
            <a:r>
              <a:rPr lang="cs-CZ" altLang="cs-CZ" sz="2000"/>
              <a:t> doslova provádět </a:t>
            </a:r>
            <a:r>
              <a:rPr lang="cs-CZ" altLang="cs-CZ" sz="2000">
                <a:solidFill>
                  <a:schemeClr val="tx2"/>
                </a:solidFill>
              </a:rPr>
              <a:t>u svého počítače</a:t>
            </a:r>
            <a:r>
              <a:rPr lang="cs-CZ" altLang="cs-CZ" sz="2000"/>
              <a:t>. </a:t>
            </a:r>
            <a:r>
              <a:rPr lang="cs-CZ" altLang="cs-CZ" sz="2000">
                <a:solidFill>
                  <a:schemeClr val="tx2"/>
                </a:solidFill>
              </a:rPr>
              <a:t>Významným</a:t>
            </a:r>
            <a:r>
              <a:rPr lang="cs-CZ" altLang="cs-CZ" sz="2000"/>
              <a:t> zdrojem budou při tom </a:t>
            </a:r>
            <a:r>
              <a:rPr lang="cs-CZ" altLang="cs-CZ" sz="2000">
                <a:solidFill>
                  <a:schemeClr val="tx2"/>
                </a:solidFill>
              </a:rPr>
              <a:t>vnitřní</a:t>
            </a:r>
            <a:r>
              <a:rPr lang="cs-CZ" altLang="cs-CZ" sz="2000"/>
              <a:t> záznamy organizace“</a:t>
            </a:r>
            <a:r>
              <a:rPr lang="cs-CZ" altLang="cs-CZ" sz="2000" baseline="30000"/>
              <a:t>1</a:t>
            </a:r>
          </a:p>
          <a:p>
            <a:pPr marL="533400" indent="-533400">
              <a:lnSpc>
                <a:spcPct val="90000"/>
              </a:lnSpc>
              <a:spcBef>
                <a:spcPct val="100000"/>
              </a:spcBef>
              <a:buFontTx/>
              <a:buAutoNum type="arabicPeriod"/>
            </a:pPr>
            <a:r>
              <a:rPr lang="cs-CZ" altLang="cs-CZ" sz="1600"/>
              <a:t>HANNAGAN, Tim J. </a:t>
            </a:r>
            <a:r>
              <a:rPr lang="cs-CZ" altLang="cs-CZ" sz="1600" i="1"/>
              <a:t>Marketing pro neziskový sektor</a:t>
            </a:r>
            <a:r>
              <a:rPr lang="cs-CZ" altLang="cs-CZ" sz="1600"/>
              <a:t>. 1. vyd. Praha : Management Press, 1996. Str. 69.</a:t>
            </a:r>
            <a:r>
              <a:rPr lang="cs-CZ" altLang="cs-CZ" sz="2000"/>
              <a:t> </a:t>
            </a:r>
          </a:p>
        </p:txBody>
      </p:sp>
      <p:sp>
        <p:nvSpPr>
          <p:cNvPr id="287749" name="Line 5">
            <a:extLst>
              <a:ext uri="{FF2B5EF4-FFF2-40B4-BE49-F238E27FC236}">
                <a16:creationId xmlns:a16="http://schemas.microsoft.com/office/drawing/2014/main" id="{5F104CFE-BA5F-455B-95BB-2DB97B9C93F0}"/>
              </a:ext>
            </a:extLst>
          </p:cNvPr>
          <p:cNvSpPr>
            <a:spLocks noChangeShapeType="1"/>
          </p:cNvSpPr>
          <p:nvPr/>
        </p:nvSpPr>
        <p:spPr bwMode="auto">
          <a:xfrm>
            <a:off x="0" y="692150"/>
            <a:ext cx="874871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cs-CZ" sz="16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287750" name="Text Box 6">
            <a:extLst>
              <a:ext uri="{FF2B5EF4-FFF2-40B4-BE49-F238E27FC236}">
                <a16:creationId xmlns:a16="http://schemas.microsoft.com/office/drawing/2014/main" id="{49C5E457-4DE8-4E5D-A9CA-C868467C1F9E}"/>
              </a:ext>
            </a:extLst>
          </p:cNvPr>
          <p:cNvSpPr txBox="1">
            <a:spLocks noChangeArrowheads="1"/>
          </p:cNvSpPr>
          <p:nvPr/>
        </p:nvSpPr>
        <p:spPr bwMode="auto">
          <a:xfrm rot="16200000">
            <a:off x="-724693" y="1661318"/>
            <a:ext cx="1873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1800" b="0" i="0" u="none" strike="noStrike" kern="1200" cap="none" spc="0" normalizeH="0" baseline="0" noProof="0">
                <a:ln>
                  <a:noFill/>
                </a:ln>
                <a:solidFill>
                  <a:srgbClr val="FFFFFF"/>
                </a:solidFill>
                <a:effectLst/>
                <a:uLnTx/>
                <a:uFillTx/>
                <a:latin typeface="Arial" panose="020B0604020202020204" pitchFamily="34" charset="0"/>
                <a:ea typeface="+mn-ea"/>
                <a:cs typeface="+mn-cs"/>
              </a:rPr>
              <a:t>Text v knize</a:t>
            </a:r>
          </a:p>
        </p:txBody>
      </p:sp>
      <p:sp>
        <p:nvSpPr>
          <p:cNvPr id="287751" name="Text Box 7">
            <a:extLst>
              <a:ext uri="{FF2B5EF4-FFF2-40B4-BE49-F238E27FC236}">
                <a16:creationId xmlns:a16="http://schemas.microsoft.com/office/drawing/2014/main" id="{ED4E9F59-9397-4926-AF05-F9B0DF47E84D}"/>
              </a:ext>
            </a:extLst>
          </p:cNvPr>
          <p:cNvSpPr txBox="1">
            <a:spLocks noChangeArrowheads="1"/>
          </p:cNvSpPr>
          <p:nvPr/>
        </p:nvSpPr>
        <p:spPr bwMode="auto">
          <a:xfrm rot="16200000">
            <a:off x="-910431" y="3707606"/>
            <a:ext cx="2244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1800" b="0" i="0" u="none" strike="noStrike" kern="1200" cap="none" spc="0" normalizeH="0" baseline="0" noProof="0">
                <a:ln>
                  <a:noFill/>
                </a:ln>
                <a:solidFill>
                  <a:srgbClr val="FFFFFF"/>
                </a:solidFill>
                <a:effectLst/>
                <a:uLnTx/>
                <a:uFillTx/>
                <a:latin typeface="Arial" panose="020B0604020202020204" pitchFamily="34" charset="0"/>
                <a:ea typeface="+mn-ea"/>
                <a:cs typeface="+mn-cs"/>
              </a:rPr>
              <a:t>Text v DP</a:t>
            </a:r>
          </a:p>
        </p:txBody>
      </p:sp>
      <p:sp>
        <p:nvSpPr>
          <p:cNvPr id="287752" name="Text Box 8">
            <a:extLst>
              <a:ext uri="{FF2B5EF4-FFF2-40B4-BE49-F238E27FC236}">
                <a16:creationId xmlns:a16="http://schemas.microsoft.com/office/drawing/2014/main" id="{A8C671A0-C6F3-4D05-95B1-AC6121AAD5BB}"/>
              </a:ext>
            </a:extLst>
          </p:cNvPr>
          <p:cNvSpPr txBox="1">
            <a:spLocks noChangeArrowheads="1"/>
          </p:cNvSpPr>
          <p:nvPr/>
        </p:nvSpPr>
        <p:spPr bwMode="auto">
          <a:xfrm>
            <a:off x="468313" y="5157788"/>
            <a:ext cx="4248150" cy="711200"/>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l">
              <a:defRPr>
                <a:solidFill>
                  <a:schemeClr val="tx1"/>
                </a:solidFill>
                <a:latin typeface="Arial" panose="020B0604020202020204" pitchFamily="34" charset="0"/>
              </a:defRPr>
            </a:lvl1pPr>
            <a:lvl2pPr marL="800100" indent="-342900" algn="l">
              <a:defRPr>
                <a:solidFill>
                  <a:schemeClr val="tx1"/>
                </a:solidFill>
                <a:latin typeface="Arial" panose="020B0604020202020204" pitchFamily="34" charset="0"/>
              </a:defRPr>
            </a:lvl2pPr>
            <a:lvl3pPr marL="1257300" indent="-342900" algn="l">
              <a:defRPr>
                <a:solidFill>
                  <a:schemeClr val="tx1"/>
                </a:solidFill>
                <a:latin typeface="Arial" panose="020B0604020202020204" pitchFamily="34" charset="0"/>
              </a:defRPr>
            </a:lvl3pPr>
            <a:lvl4pPr marL="1714500" indent="-342900" algn="l">
              <a:defRPr>
                <a:solidFill>
                  <a:schemeClr val="tx1"/>
                </a:solidFill>
                <a:latin typeface="Arial" panose="020B0604020202020204" pitchFamily="34" charset="0"/>
              </a:defRPr>
            </a:lvl4pPr>
            <a:lvl5pPr marL="2171700" indent="-342900" algn="l">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Char char="•"/>
              <a:tabLst/>
              <a:defRPr/>
            </a:pPr>
            <a:r>
              <a:rPr kumimoji="0" lang="cs-CZ" altLang="cs-CZ" sz="2000" b="0" i="0" u="none" strike="noStrike" kern="1200" cap="none" spc="0" normalizeH="0" baseline="0" noProof="0">
                <a:ln>
                  <a:noFill/>
                </a:ln>
                <a:solidFill>
                  <a:srgbClr val="FFFFFF"/>
                </a:solidFill>
                <a:effectLst/>
                <a:uLnTx/>
                <a:uFillTx/>
                <a:latin typeface="Arial" panose="020B0604020202020204" pitchFamily="34" charset="0"/>
                <a:ea typeface="+mn-ea"/>
                <a:cs typeface="+mn-cs"/>
              </a:rPr>
              <a:t>Text v uvozovkách není citován přesně</a:t>
            </a:r>
          </a:p>
        </p:txBody>
      </p:sp>
      <p:sp>
        <p:nvSpPr>
          <p:cNvPr id="287753" name="Text Box 9">
            <a:extLst>
              <a:ext uri="{FF2B5EF4-FFF2-40B4-BE49-F238E27FC236}">
                <a16:creationId xmlns:a16="http://schemas.microsoft.com/office/drawing/2014/main" id="{9AE7DFA4-40DD-4841-BFA4-966098013A8B}"/>
              </a:ext>
            </a:extLst>
          </p:cNvPr>
          <p:cNvSpPr txBox="1">
            <a:spLocks noChangeArrowheads="1"/>
          </p:cNvSpPr>
          <p:nvPr/>
        </p:nvSpPr>
        <p:spPr bwMode="auto">
          <a:xfrm rot="-1298287">
            <a:off x="5795963" y="5013325"/>
            <a:ext cx="2087562" cy="588963"/>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altLang="cs-CZ" sz="3200" b="0" i="0" u="none" strike="noStrike" kern="1200" cap="none" spc="0" normalizeH="0" baseline="0" noProof="0">
                <a:ln>
                  <a:noFill/>
                </a:ln>
                <a:solidFill>
                  <a:srgbClr val="FFFFFF"/>
                </a:solidFill>
                <a:effectLst/>
                <a:uLnTx/>
                <a:uFillTx/>
                <a:latin typeface="Arial" panose="020B0604020202020204" pitchFamily="34" charset="0"/>
                <a:ea typeface="+mn-ea"/>
                <a:cs typeface="+mn-cs"/>
              </a:rPr>
              <a:t>ŠPATNĚ</a:t>
            </a:r>
          </a:p>
        </p:txBody>
      </p:sp>
    </p:spTree>
    <p:extLst>
      <p:ext uri="{BB962C8B-B14F-4D97-AF65-F5344CB8AC3E}">
        <p14:creationId xmlns:p14="http://schemas.microsoft.com/office/powerpoint/2010/main" val="1032393162"/>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7752"/>
                                        </p:tgtEl>
                                        <p:attrNameLst>
                                          <p:attrName>style.visibility</p:attrName>
                                        </p:attrNameLst>
                                      </p:cBhvr>
                                      <p:to>
                                        <p:strVal val="visible"/>
                                      </p:to>
                                    </p:set>
                                    <p:animEffect transition="in" filter="blinds(horizontal)">
                                      <p:cBhvr>
                                        <p:cTn id="7" dur="500"/>
                                        <p:tgtEl>
                                          <p:spTgt spid="2877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87753"/>
                                        </p:tgtEl>
                                        <p:attrNameLst>
                                          <p:attrName>style.visibility</p:attrName>
                                        </p:attrNameLst>
                                      </p:cBhvr>
                                      <p:to>
                                        <p:strVal val="visible"/>
                                      </p:to>
                                    </p:set>
                                    <p:animEffect transition="in" filter="blinds(horizontal)">
                                      <p:cBhvr>
                                        <p:cTn id="12" dur="500"/>
                                        <p:tgtEl>
                                          <p:spTgt spid="2877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52" grpId="0" animBg="1"/>
      <p:bldP spid="28775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a:extLst>
              <a:ext uri="{FF2B5EF4-FFF2-40B4-BE49-F238E27FC236}">
                <a16:creationId xmlns:a16="http://schemas.microsoft.com/office/drawing/2014/main" id="{B7C0762E-E764-4ADE-97EA-7F303544F7F6}"/>
              </a:ext>
            </a:extLst>
          </p:cNvPr>
          <p:cNvSpPr>
            <a:spLocks noGrp="1" noChangeArrowheads="1"/>
          </p:cNvSpPr>
          <p:nvPr>
            <p:ph type="title"/>
          </p:nvPr>
        </p:nvSpPr>
        <p:spPr>
          <a:xfrm>
            <a:off x="457200" y="274638"/>
            <a:ext cx="8229600" cy="346075"/>
          </a:xfrm>
        </p:spPr>
        <p:txBody>
          <a:bodyPr/>
          <a:lstStyle/>
          <a:p>
            <a:pPr algn="l"/>
            <a:r>
              <a:rPr lang="cs-CZ" altLang="cs-CZ" sz="2400" b="1">
                <a:effectLst>
                  <a:outerShdw blurRad="38100" dist="38100" dir="2700000" algn="tl">
                    <a:srgbClr val="000000"/>
                  </a:outerShdw>
                </a:effectLst>
              </a:rPr>
              <a:t>Příklad 5</a:t>
            </a:r>
          </a:p>
        </p:txBody>
      </p:sp>
      <p:sp>
        <p:nvSpPr>
          <p:cNvPr id="288771" name="Rectangle 3">
            <a:extLst>
              <a:ext uri="{FF2B5EF4-FFF2-40B4-BE49-F238E27FC236}">
                <a16:creationId xmlns:a16="http://schemas.microsoft.com/office/drawing/2014/main" id="{9EF5B8C3-48D8-4535-B2A4-2B33DBCABB96}"/>
              </a:ext>
            </a:extLst>
          </p:cNvPr>
          <p:cNvSpPr>
            <a:spLocks noGrp="1" noChangeArrowheads="1"/>
          </p:cNvSpPr>
          <p:nvPr>
            <p:ph type="body" sz="half" idx="1"/>
          </p:nvPr>
        </p:nvSpPr>
        <p:spPr>
          <a:xfrm>
            <a:off x="468313" y="908050"/>
            <a:ext cx="8218487" cy="1657350"/>
          </a:xfrm>
          <a:solidFill>
            <a:schemeClr val="bg2"/>
          </a:solidFill>
        </p:spPr>
        <p:txBody>
          <a:bodyPr/>
          <a:lstStyle/>
          <a:p>
            <a:pPr>
              <a:lnSpc>
                <a:spcPct val="80000"/>
              </a:lnSpc>
              <a:buFontTx/>
              <a:buNone/>
            </a:pPr>
            <a:r>
              <a:rPr lang="cs-CZ" altLang="cs-CZ" sz="2000">
                <a:latin typeface="Times New Roman" panose="02020603050405020304" pitchFamily="18" charset="0"/>
              </a:rPr>
              <a:t>Jde obvykle o první stadium výzkumu, protože tuto práci může marketingový pracovník doslova provádět u psacího stolu. Důležitým zdrojem budou při tom interní záznamy organizace. </a:t>
            </a:r>
          </a:p>
          <a:p>
            <a:pPr algn="r">
              <a:lnSpc>
                <a:spcPct val="80000"/>
              </a:lnSpc>
              <a:spcBef>
                <a:spcPct val="35000"/>
              </a:spcBef>
              <a:buFontTx/>
              <a:buNone/>
            </a:pPr>
            <a:r>
              <a:rPr lang="cs-CZ" altLang="cs-CZ" sz="1200">
                <a:latin typeface="Times New Roman" panose="02020603050405020304" pitchFamily="18" charset="0"/>
              </a:rPr>
              <a:t>HANNAGAN, Tim J. </a:t>
            </a:r>
            <a:r>
              <a:rPr lang="cs-CZ" altLang="cs-CZ" sz="1200" i="1">
                <a:latin typeface="Times New Roman" panose="02020603050405020304" pitchFamily="18" charset="0"/>
              </a:rPr>
              <a:t>Marketing pro neziskový sektor</a:t>
            </a:r>
            <a:r>
              <a:rPr lang="cs-CZ" altLang="cs-CZ" sz="1200">
                <a:latin typeface="Times New Roman" panose="02020603050405020304" pitchFamily="18" charset="0"/>
              </a:rPr>
              <a:t>. 1. vyd. Praha : Management Press, 1996. 205 s. Str. 69.</a:t>
            </a:r>
            <a:r>
              <a:rPr lang="cs-CZ" altLang="cs-CZ" sz="2000">
                <a:latin typeface="Times New Roman" panose="02020603050405020304" pitchFamily="18" charset="0"/>
              </a:rPr>
              <a:t> </a:t>
            </a:r>
          </a:p>
        </p:txBody>
      </p:sp>
      <p:sp>
        <p:nvSpPr>
          <p:cNvPr id="288772" name="Rectangle 4">
            <a:extLst>
              <a:ext uri="{FF2B5EF4-FFF2-40B4-BE49-F238E27FC236}">
                <a16:creationId xmlns:a16="http://schemas.microsoft.com/office/drawing/2014/main" id="{732AA953-1457-45CE-B4E1-5E3FE476D514}"/>
              </a:ext>
            </a:extLst>
          </p:cNvPr>
          <p:cNvSpPr>
            <a:spLocks noGrp="1" noChangeArrowheads="1"/>
          </p:cNvSpPr>
          <p:nvPr>
            <p:ph type="body" sz="half" idx="2"/>
          </p:nvPr>
        </p:nvSpPr>
        <p:spPr>
          <a:xfrm>
            <a:off x="539750" y="2924175"/>
            <a:ext cx="8147050" cy="1873250"/>
          </a:xfrm>
        </p:spPr>
        <p:txBody>
          <a:bodyPr/>
          <a:lstStyle/>
          <a:p>
            <a:pPr marL="533400" indent="-533400">
              <a:lnSpc>
                <a:spcPct val="80000"/>
              </a:lnSpc>
              <a:buFontTx/>
              <a:buNone/>
            </a:pPr>
            <a:r>
              <a:rPr lang="cs-CZ" altLang="cs-CZ" sz="2000"/>
              <a:t>Hannagan uvádí, že jde zpravidla o první fázi výzkumu, kterou není potřeba provádět v terénu, ale využívá například materiály organizace.</a:t>
            </a:r>
            <a:r>
              <a:rPr lang="cs-CZ" altLang="cs-CZ" sz="2000" baseline="30000"/>
              <a:t>1</a:t>
            </a:r>
          </a:p>
          <a:p>
            <a:pPr marL="533400" indent="-533400">
              <a:lnSpc>
                <a:spcPct val="80000"/>
              </a:lnSpc>
              <a:spcBef>
                <a:spcPct val="100000"/>
              </a:spcBef>
              <a:buFontTx/>
              <a:buAutoNum type="arabicPeriod"/>
            </a:pPr>
            <a:r>
              <a:rPr lang="cs-CZ" altLang="cs-CZ" sz="1600"/>
              <a:t>HANNAGAN, Tim J. </a:t>
            </a:r>
            <a:r>
              <a:rPr lang="cs-CZ" altLang="cs-CZ" sz="1600" i="1"/>
              <a:t>Marketing pro neziskový sektor</a:t>
            </a:r>
            <a:r>
              <a:rPr lang="cs-CZ" altLang="cs-CZ" sz="1600"/>
              <a:t>. 1. vyd. Praha : Management Press, 1996. Str. 69.</a:t>
            </a:r>
          </a:p>
          <a:p>
            <a:pPr marL="533400" indent="-533400">
              <a:lnSpc>
                <a:spcPct val="80000"/>
              </a:lnSpc>
              <a:buFontTx/>
              <a:buNone/>
            </a:pPr>
            <a:r>
              <a:rPr lang="cs-CZ" altLang="cs-CZ" sz="2000"/>
              <a:t> </a:t>
            </a:r>
          </a:p>
        </p:txBody>
      </p:sp>
      <p:sp>
        <p:nvSpPr>
          <p:cNvPr id="288773" name="Line 5">
            <a:extLst>
              <a:ext uri="{FF2B5EF4-FFF2-40B4-BE49-F238E27FC236}">
                <a16:creationId xmlns:a16="http://schemas.microsoft.com/office/drawing/2014/main" id="{9B422591-B0C6-4887-A953-459A2BDE5651}"/>
              </a:ext>
            </a:extLst>
          </p:cNvPr>
          <p:cNvSpPr>
            <a:spLocks noChangeShapeType="1"/>
          </p:cNvSpPr>
          <p:nvPr/>
        </p:nvSpPr>
        <p:spPr bwMode="auto">
          <a:xfrm>
            <a:off x="0" y="692150"/>
            <a:ext cx="874871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cs-CZ" sz="16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288774" name="Text Box 6">
            <a:extLst>
              <a:ext uri="{FF2B5EF4-FFF2-40B4-BE49-F238E27FC236}">
                <a16:creationId xmlns:a16="http://schemas.microsoft.com/office/drawing/2014/main" id="{C53D9DE5-726B-4042-864A-66824E2F5C76}"/>
              </a:ext>
            </a:extLst>
          </p:cNvPr>
          <p:cNvSpPr txBox="1">
            <a:spLocks noChangeArrowheads="1"/>
          </p:cNvSpPr>
          <p:nvPr/>
        </p:nvSpPr>
        <p:spPr bwMode="auto">
          <a:xfrm rot="16200000">
            <a:off x="-724693" y="1661318"/>
            <a:ext cx="1873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1800" b="0" i="0" u="none" strike="noStrike" kern="1200" cap="none" spc="0" normalizeH="0" baseline="0" noProof="0">
                <a:ln>
                  <a:noFill/>
                </a:ln>
                <a:solidFill>
                  <a:srgbClr val="FFFFFF"/>
                </a:solidFill>
                <a:effectLst/>
                <a:uLnTx/>
                <a:uFillTx/>
                <a:latin typeface="Arial" panose="020B0604020202020204" pitchFamily="34" charset="0"/>
                <a:ea typeface="+mn-ea"/>
                <a:cs typeface="+mn-cs"/>
              </a:rPr>
              <a:t>Text v knize</a:t>
            </a:r>
          </a:p>
        </p:txBody>
      </p:sp>
      <p:sp>
        <p:nvSpPr>
          <p:cNvPr id="288775" name="Text Box 7">
            <a:extLst>
              <a:ext uri="{FF2B5EF4-FFF2-40B4-BE49-F238E27FC236}">
                <a16:creationId xmlns:a16="http://schemas.microsoft.com/office/drawing/2014/main" id="{552AFA84-A8E2-49B7-BAB0-322C58BB0784}"/>
              </a:ext>
            </a:extLst>
          </p:cNvPr>
          <p:cNvSpPr txBox="1">
            <a:spLocks noChangeArrowheads="1"/>
          </p:cNvSpPr>
          <p:nvPr/>
        </p:nvSpPr>
        <p:spPr bwMode="auto">
          <a:xfrm rot="16200000">
            <a:off x="-910431" y="3707606"/>
            <a:ext cx="2244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1800" b="0" i="0" u="none" strike="noStrike" kern="1200" cap="none" spc="0" normalizeH="0" baseline="0" noProof="0">
                <a:ln>
                  <a:noFill/>
                </a:ln>
                <a:solidFill>
                  <a:srgbClr val="FFFFFF"/>
                </a:solidFill>
                <a:effectLst/>
                <a:uLnTx/>
                <a:uFillTx/>
                <a:latin typeface="Arial" panose="020B0604020202020204" pitchFamily="34" charset="0"/>
                <a:ea typeface="+mn-ea"/>
                <a:cs typeface="+mn-cs"/>
              </a:rPr>
              <a:t>Text v DP</a:t>
            </a:r>
          </a:p>
        </p:txBody>
      </p:sp>
      <p:sp>
        <p:nvSpPr>
          <p:cNvPr id="288776" name="Text Box 8">
            <a:extLst>
              <a:ext uri="{FF2B5EF4-FFF2-40B4-BE49-F238E27FC236}">
                <a16:creationId xmlns:a16="http://schemas.microsoft.com/office/drawing/2014/main" id="{A42BFC04-A124-40D9-971F-C97B4AD466E2}"/>
              </a:ext>
            </a:extLst>
          </p:cNvPr>
          <p:cNvSpPr txBox="1">
            <a:spLocks noChangeArrowheads="1"/>
          </p:cNvSpPr>
          <p:nvPr/>
        </p:nvSpPr>
        <p:spPr bwMode="auto">
          <a:xfrm rot="-1219514">
            <a:off x="3887788" y="5229225"/>
            <a:ext cx="5256212" cy="588963"/>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3200" b="0" i="0" u="none" strike="noStrike" kern="1200" cap="none" spc="0" normalizeH="0" baseline="0" noProof="0">
                <a:ln>
                  <a:noFill/>
                </a:ln>
                <a:solidFill>
                  <a:srgbClr val="FFFFFF"/>
                </a:solidFill>
                <a:effectLst/>
                <a:uLnTx/>
                <a:uFillTx/>
                <a:latin typeface="Arial" panose="020B0604020202020204" pitchFamily="34" charset="0"/>
                <a:ea typeface="+mn-ea"/>
                <a:cs typeface="+mn-cs"/>
              </a:rPr>
              <a:t>SPRÁVNĚ nebo ŠPATNĚ?</a:t>
            </a:r>
          </a:p>
        </p:txBody>
      </p:sp>
    </p:spTree>
    <p:extLst>
      <p:ext uri="{BB962C8B-B14F-4D97-AF65-F5344CB8AC3E}">
        <p14:creationId xmlns:p14="http://schemas.microsoft.com/office/powerpoint/2010/main" val="4134461666"/>
      </p:ext>
    </p:extLst>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rPr>
              <a:t>Relevance zdrojů</a:t>
            </a:r>
            <a:endParaRPr lang="en-US" dirty="0">
              <a:solidFill>
                <a:schemeClr val="tx1"/>
              </a:solidFill>
            </a:endParaRPr>
          </a:p>
        </p:txBody>
      </p:sp>
      <p:sp>
        <p:nvSpPr>
          <p:cNvPr id="3" name="Zástupný symbol pro obsah 2"/>
          <p:cNvSpPr>
            <a:spLocks noGrp="1"/>
          </p:cNvSpPr>
          <p:nvPr>
            <p:ph sz="quarter" idx="1"/>
          </p:nvPr>
        </p:nvSpPr>
        <p:spPr/>
        <p:txBody>
          <a:bodyPr/>
          <a:lstStyle/>
          <a:p>
            <a:r>
              <a:rPr lang="cs-CZ" dirty="0"/>
              <a:t>Vědecké x Nevědecké </a:t>
            </a:r>
          </a:p>
          <a:p>
            <a:pPr>
              <a:buNone/>
            </a:pPr>
            <a:r>
              <a:rPr lang="cs-CZ" dirty="0"/>
              <a:t>     - atributy</a:t>
            </a:r>
          </a:p>
          <a:p>
            <a:endParaRPr lang="cs-CZ" dirty="0"/>
          </a:p>
          <a:p>
            <a:r>
              <a:rPr lang="cs-CZ" dirty="0"/>
              <a:t>Primární</a:t>
            </a:r>
          </a:p>
          <a:p>
            <a:r>
              <a:rPr lang="cs-CZ" dirty="0"/>
              <a:t>Sekundární</a:t>
            </a:r>
          </a:p>
          <a:p>
            <a:r>
              <a:rPr lang="cs-CZ" dirty="0"/>
              <a:t>Periodika, denní tisk</a:t>
            </a:r>
          </a:p>
          <a:p>
            <a:r>
              <a:rPr lang="cs-CZ" dirty="0"/>
              <a:t>Internetové</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a:extLst>
              <a:ext uri="{FF2B5EF4-FFF2-40B4-BE49-F238E27FC236}">
                <a16:creationId xmlns:a16="http://schemas.microsoft.com/office/drawing/2014/main" id="{1A7846A0-46B1-4D50-81C2-32C4F7236EEC}"/>
              </a:ext>
            </a:extLst>
          </p:cNvPr>
          <p:cNvSpPr>
            <a:spLocks noGrp="1" noChangeArrowheads="1"/>
          </p:cNvSpPr>
          <p:nvPr>
            <p:ph type="title"/>
          </p:nvPr>
        </p:nvSpPr>
        <p:spPr>
          <a:xfrm>
            <a:off x="457200" y="274638"/>
            <a:ext cx="8229600" cy="346075"/>
          </a:xfrm>
        </p:spPr>
        <p:txBody>
          <a:bodyPr/>
          <a:lstStyle/>
          <a:p>
            <a:pPr algn="l"/>
            <a:r>
              <a:rPr lang="cs-CZ" altLang="cs-CZ" sz="2400" b="1">
                <a:effectLst>
                  <a:outerShdw blurRad="38100" dist="38100" dir="2700000" algn="tl">
                    <a:srgbClr val="000000"/>
                  </a:outerShdw>
                </a:effectLst>
              </a:rPr>
              <a:t>Příklad 5</a:t>
            </a:r>
          </a:p>
        </p:txBody>
      </p:sp>
      <p:sp>
        <p:nvSpPr>
          <p:cNvPr id="289795" name="Rectangle 3">
            <a:extLst>
              <a:ext uri="{FF2B5EF4-FFF2-40B4-BE49-F238E27FC236}">
                <a16:creationId xmlns:a16="http://schemas.microsoft.com/office/drawing/2014/main" id="{83117508-713A-4EE6-8604-851DD938CD3E}"/>
              </a:ext>
            </a:extLst>
          </p:cNvPr>
          <p:cNvSpPr>
            <a:spLocks noGrp="1" noChangeArrowheads="1"/>
          </p:cNvSpPr>
          <p:nvPr>
            <p:ph type="body" sz="half" idx="1"/>
          </p:nvPr>
        </p:nvSpPr>
        <p:spPr>
          <a:xfrm>
            <a:off x="468313" y="908050"/>
            <a:ext cx="8218487" cy="1657350"/>
          </a:xfrm>
          <a:solidFill>
            <a:schemeClr val="bg2"/>
          </a:solidFill>
        </p:spPr>
        <p:txBody>
          <a:bodyPr/>
          <a:lstStyle/>
          <a:p>
            <a:pPr>
              <a:lnSpc>
                <a:spcPct val="80000"/>
              </a:lnSpc>
              <a:buFontTx/>
              <a:buNone/>
            </a:pPr>
            <a:r>
              <a:rPr lang="cs-CZ" altLang="cs-CZ" sz="2000">
                <a:latin typeface="Times New Roman" panose="02020603050405020304" pitchFamily="18" charset="0"/>
              </a:rPr>
              <a:t>Jde obvykle o první stadium výzkumu, protože tuto práci může marketingový pracovník doslova provádět u psacího stolu. Důležitým zdrojem budou při tom interní záznamy organizace.</a:t>
            </a:r>
            <a:r>
              <a:rPr lang="cs-CZ" altLang="cs-CZ" sz="2400">
                <a:latin typeface="Times New Roman" panose="02020603050405020304" pitchFamily="18" charset="0"/>
              </a:rPr>
              <a:t> </a:t>
            </a:r>
          </a:p>
          <a:p>
            <a:pPr algn="r">
              <a:lnSpc>
                <a:spcPct val="80000"/>
              </a:lnSpc>
              <a:spcBef>
                <a:spcPct val="35000"/>
              </a:spcBef>
              <a:buFontTx/>
              <a:buNone/>
            </a:pPr>
            <a:r>
              <a:rPr lang="cs-CZ" altLang="cs-CZ" sz="1200">
                <a:latin typeface="Times New Roman" panose="02020603050405020304" pitchFamily="18" charset="0"/>
              </a:rPr>
              <a:t>HANNAGAN, Tim J. </a:t>
            </a:r>
            <a:r>
              <a:rPr lang="cs-CZ" altLang="cs-CZ" sz="1200" i="1">
                <a:latin typeface="Times New Roman" panose="02020603050405020304" pitchFamily="18" charset="0"/>
              </a:rPr>
              <a:t>Marketing pro neziskový sektor</a:t>
            </a:r>
            <a:r>
              <a:rPr lang="cs-CZ" altLang="cs-CZ" sz="1200">
                <a:latin typeface="Times New Roman" panose="02020603050405020304" pitchFamily="18" charset="0"/>
              </a:rPr>
              <a:t>. 1. vyd. Praha : Management Press, 1996. 205 s. Str. 69.</a:t>
            </a:r>
            <a:r>
              <a:rPr lang="cs-CZ" altLang="cs-CZ" sz="2400">
                <a:latin typeface="Times New Roman" panose="02020603050405020304" pitchFamily="18" charset="0"/>
              </a:rPr>
              <a:t> </a:t>
            </a:r>
          </a:p>
        </p:txBody>
      </p:sp>
      <p:sp>
        <p:nvSpPr>
          <p:cNvPr id="289796" name="Rectangle 4">
            <a:extLst>
              <a:ext uri="{FF2B5EF4-FFF2-40B4-BE49-F238E27FC236}">
                <a16:creationId xmlns:a16="http://schemas.microsoft.com/office/drawing/2014/main" id="{3B060025-34F0-4CF2-838C-85D62D12D031}"/>
              </a:ext>
            </a:extLst>
          </p:cNvPr>
          <p:cNvSpPr>
            <a:spLocks noGrp="1" noChangeArrowheads="1"/>
          </p:cNvSpPr>
          <p:nvPr>
            <p:ph type="body" sz="half" idx="2"/>
          </p:nvPr>
        </p:nvSpPr>
        <p:spPr>
          <a:xfrm>
            <a:off x="539750" y="2924175"/>
            <a:ext cx="8147050" cy="1873250"/>
          </a:xfrm>
        </p:spPr>
        <p:txBody>
          <a:bodyPr/>
          <a:lstStyle/>
          <a:p>
            <a:pPr marL="533400" indent="-533400">
              <a:lnSpc>
                <a:spcPct val="80000"/>
              </a:lnSpc>
              <a:buFontTx/>
              <a:buNone/>
            </a:pPr>
            <a:r>
              <a:rPr lang="cs-CZ" altLang="cs-CZ" sz="2000"/>
              <a:t>Hannagan uvádí, že jde zpravidla o první fázi výzkumu, kterou není potřeba provádět v terénu, ale využívá například materiály organizace.</a:t>
            </a:r>
            <a:r>
              <a:rPr lang="cs-CZ" altLang="cs-CZ" sz="2000" baseline="30000"/>
              <a:t>1</a:t>
            </a:r>
          </a:p>
          <a:p>
            <a:pPr marL="533400" indent="-533400">
              <a:lnSpc>
                <a:spcPct val="80000"/>
              </a:lnSpc>
              <a:spcBef>
                <a:spcPct val="100000"/>
              </a:spcBef>
              <a:buFontTx/>
              <a:buAutoNum type="arabicPeriod"/>
            </a:pPr>
            <a:r>
              <a:rPr lang="cs-CZ" altLang="cs-CZ" sz="1600"/>
              <a:t>HANNAGAN, Tim J. </a:t>
            </a:r>
            <a:r>
              <a:rPr lang="cs-CZ" altLang="cs-CZ" sz="1600" i="1"/>
              <a:t>Marketing pro neziskový sektor</a:t>
            </a:r>
            <a:r>
              <a:rPr lang="cs-CZ" altLang="cs-CZ" sz="1600"/>
              <a:t>. 1. vyd. Praha : Management Press, 1996. Str. 69.</a:t>
            </a:r>
            <a:r>
              <a:rPr lang="cs-CZ" altLang="cs-CZ" sz="2000"/>
              <a:t> </a:t>
            </a:r>
          </a:p>
        </p:txBody>
      </p:sp>
      <p:sp>
        <p:nvSpPr>
          <p:cNvPr id="289797" name="Line 5">
            <a:extLst>
              <a:ext uri="{FF2B5EF4-FFF2-40B4-BE49-F238E27FC236}">
                <a16:creationId xmlns:a16="http://schemas.microsoft.com/office/drawing/2014/main" id="{914CE48F-D493-41F2-8AE4-3159D99FD092}"/>
              </a:ext>
            </a:extLst>
          </p:cNvPr>
          <p:cNvSpPr>
            <a:spLocks noChangeShapeType="1"/>
          </p:cNvSpPr>
          <p:nvPr/>
        </p:nvSpPr>
        <p:spPr bwMode="auto">
          <a:xfrm>
            <a:off x="0" y="692150"/>
            <a:ext cx="874871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cs-CZ" sz="16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289798" name="Text Box 6">
            <a:extLst>
              <a:ext uri="{FF2B5EF4-FFF2-40B4-BE49-F238E27FC236}">
                <a16:creationId xmlns:a16="http://schemas.microsoft.com/office/drawing/2014/main" id="{9D351E9E-19CF-481B-971C-DC82CA607864}"/>
              </a:ext>
            </a:extLst>
          </p:cNvPr>
          <p:cNvSpPr txBox="1">
            <a:spLocks noChangeArrowheads="1"/>
          </p:cNvSpPr>
          <p:nvPr/>
        </p:nvSpPr>
        <p:spPr bwMode="auto">
          <a:xfrm rot="16200000">
            <a:off x="-724693" y="1661318"/>
            <a:ext cx="1873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1800" b="0" i="0" u="none" strike="noStrike" kern="1200" cap="none" spc="0" normalizeH="0" baseline="0" noProof="0">
                <a:ln>
                  <a:noFill/>
                </a:ln>
                <a:solidFill>
                  <a:srgbClr val="FFFFFF"/>
                </a:solidFill>
                <a:effectLst/>
                <a:uLnTx/>
                <a:uFillTx/>
                <a:latin typeface="Arial" panose="020B0604020202020204" pitchFamily="34" charset="0"/>
                <a:ea typeface="+mn-ea"/>
                <a:cs typeface="+mn-cs"/>
              </a:rPr>
              <a:t>Text v knize</a:t>
            </a:r>
          </a:p>
        </p:txBody>
      </p:sp>
      <p:sp>
        <p:nvSpPr>
          <p:cNvPr id="289799" name="Text Box 7">
            <a:extLst>
              <a:ext uri="{FF2B5EF4-FFF2-40B4-BE49-F238E27FC236}">
                <a16:creationId xmlns:a16="http://schemas.microsoft.com/office/drawing/2014/main" id="{38C5CD11-4224-4DF6-91F2-09C8E1008ACB}"/>
              </a:ext>
            </a:extLst>
          </p:cNvPr>
          <p:cNvSpPr txBox="1">
            <a:spLocks noChangeArrowheads="1"/>
          </p:cNvSpPr>
          <p:nvPr/>
        </p:nvSpPr>
        <p:spPr bwMode="auto">
          <a:xfrm rot="16200000">
            <a:off x="-910431" y="3707606"/>
            <a:ext cx="2244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1800" b="0" i="0" u="none" strike="noStrike" kern="1200" cap="none" spc="0" normalizeH="0" baseline="0" noProof="0">
                <a:ln>
                  <a:noFill/>
                </a:ln>
                <a:solidFill>
                  <a:srgbClr val="FFFFFF"/>
                </a:solidFill>
                <a:effectLst/>
                <a:uLnTx/>
                <a:uFillTx/>
                <a:latin typeface="Arial" panose="020B0604020202020204" pitchFamily="34" charset="0"/>
                <a:ea typeface="+mn-ea"/>
                <a:cs typeface="+mn-cs"/>
              </a:rPr>
              <a:t>Text v DP</a:t>
            </a:r>
          </a:p>
        </p:txBody>
      </p:sp>
      <p:sp>
        <p:nvSpPr>
          <p:cNvPr id="289800" name="Text Box 8">
            <a:extLst>
              <a:ext uri="{FF2B5EF4-FFF2-40B4-BE49-F238E27FC236}">
                <a16:creationId xmlns:a16="http://schemas.microsoft.com/office/drawing/2014/main" id="{D7EB9434-3BFA-446A-99CD-97DBCBA93D8D}"/>
              </a:ext>
            </a:extLst>
          </p:cNvPr>
          <p:cNvSpPr txBox="1">
            <a:spLocks noChangeArrowheads="1"/>
          </p:cNvSpPr>
          <p:nvPr/>
        </p:nvSpPr>
        <p:spPr bwMode="auto">
          <a:xfrm>
            <a:off x="2484438" y="5157788"/>
            <a:ext cx="3024187" cy="711200"/>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l">
              <a:defRPr>
                <a:solidFill>
                  <a:schemeClr val="tx1"/>
                </a:solidFill>
                <a:latin typeface="Arial" panose="020B0604020202020204" pitchFamily="34" charset="0"/>
              </a:defRPr>
            </a:lvl1pPr>
            <a:lvl2pPr marL="800100" indent="-342900" algn="l">
              <a:defRPr>
                <a:solidFill>
                  <a:schemeClr val="tx1"/>
                </a:solidFill>
                <a:latin typeface="Arial" panose="020B0604020202020204" pitchFamily="34" charset="0"/>
              </a:defRPr>
            </a:lvl2pPr>
            <a:lvl3pPr marL="1257300" indent="-342900" algn="l">
              <a:defRPr>
                <a:solidFill>
                  <a:schemeClr val="tx1"/>
                </a:solidFill>
                <a:latin typeface="Arial" panose="020B0604020202020204" pitchFamily="34" charset="0"/>
              </a:defRPr>
            </a:lvl3pPr>
            <a:lvl4pPr marL="1714500" indent="-342900" algn="l">
              <a:defRPr>
                <a:solidFill>
                  <a:schemeClr val="tx1"/>
                </a:solidFill>
                <a:latin typeface="Arial" panose="020B0604020202020204" pitchFamily="34" charset="0"/>
              </a:defRPr>
            </a:lvl4pPr>
            <a:lvl5pPr marL="2171700" indent="-342900" algn="l">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AutoNum type="arabicPeriod"/>
              <a:tabLst/>
              <a:defRPr/>
            </a:pPr>
            <a:r>
              <a:rPr kumimoji="0" lang="cs-CZ" altLang="cs-CZ" sz="2000" b="0" i="0" u="none" strike="noStrike" kern="1200" cap="none" spc="0" normalizeH="0" baseline="0" noProof="0">
                <a:ln>
                  <a:noFill/>
                </a:ln>
                <a:solidFill>
                  <a:srgbClr val="FFFFFF"/>
                </a:solidFill>
                <a:effectLst/>
                <a:uLnTx/>
                <a:uFillTx/>
                <a:latin typeface="Arial" panose="020B0604020202020204" pitchFamily="34" charset="0"/>
                <a:ea typeface="+mn-ea"/>
                <a:cs typeface="+mn-cs"/>
              </a:rPr>
              <a:t> Text je parafrázován </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defRPr/>
            </a:pPr>
            <a:r>
              <a:rPr kumimoji="0" lang="cs-CZ" altLang="cs-CZ" sz="2000" b="0" i="0" u="none" strike="noStrike" kern="1200" cap="none" spc="0" normalizeH="0" baseline="0" noProof="0">
                <a:ln>
                  <a:noFill/>
                </a:ln>
                <a:solidFill>
                  <a:srgbClr val="FFFFFF"/>
                </a:solidFill>
                <a:effectLst/>
                <a:uLnTx/>
                <a:uFillTx/>
                <a:latin typeface="Arial" panose="020B0604020202020204" pitchFamily="34" charset="0"/>
                <a:ea typeface="+mn-ea"/>
                <a:cs typeface="+mn-cs"/>
              </a:rPr>
              <a:t> Práce je citována</a:t>
            </a:r>
          </a:p>
        </p:txBody>
      </p:sp>
      <p:sp>
        <p:nvSpPr>
          <p:cNvPr id="289801" name="Text Box 9">
            <a:extLst>
              <a:ext uri="{FF2B5EF4-FFF2-40B4-BE49-F238E27FC236}">
                <a16:creationId xmlns:a16="http://schemas.microsoft.com/office/drawing/2014/main" id="{46E9A753-7A4E-427F-9E87-F69360553B87}"/>
              </a:ext>
            </a:extLst>
          </p:cNvPr>
          <p:cNvSpPr txBox="1">
            <a:spLocks noChangeArrowheads="1"/>
          </p:cNvSpPr>
          <p:nvPr/>
        </p:nvSpPr>
        <p:spPr bwMode="auto">
          <a:xfrm rot="-1298287">
            <a:off x="6588125" y="5661025"/>
            <a:ext cx="2070100" cy="528638"/>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altLang="cs-CZ" sz="2800" b="0" i="0" u="none" strike="noStrike" kern="1200" cap="none" spc="0" normalizeH="0" baseline="0" noProof="0">
                <a:ln>
                  <a:noFill/>
                </a:ln>
                <a:solidFill>
                  <a:srgbClr val="FFFFFF"/>
                </a:solidFill>
                <a:effectLst/>
                <a:uLnTx/>
                <a:uFillTx/>
                <a:latin typeface="Arial" panose="020B0604020202020204" pitchFamily="34" charset="0"/>
                <a:ea typeface="+mn-ea"/>
                <a:cs typeface="+mn-cs"/>
              </a:rPr>
              <a:t>SPRÁVNĚ</a:t>
            </a:r>
          </a:p>
        </p:txBody>
      </p:sp>
    </p:spTree>
    <p:extLst>
      <p:ext uri="{BB962C8B-B14F-4D97-AF65-F5344CB8AC3E}">
        <p14:creationId xmlns:p14="http://schemas.microsoft.com/office/powerpoint/2010/main" val="2092037292"/>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9800"/>
                                        </p:tgtEl>
                                        <p:attrNameLst>
                                          <p:attrName>style.visibility</p:attrName>
                                        </p:attrNameLst>
                                      </p:cBhvr>
                                      <p:to>
                                        <p:strVal val="visible"/>
                                      </p:to>
                                    </p:set>
                                    <p:animEffect transition="in" filter="blinds(horizontal)">
                                      <p:cBhvr>
                                        <p:cTn id="7" dur="500"/>
                                        <p:tgtEl>
                                          <p:spTgt spid="2898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89801"/>
                                        </p:tgtEl>
                                        <p:attrNameLst>
                                          <p:attrName>style.visibility</p:attrName>
                                        </p:attrNameLst>
                                      </p:cBhvr>
                                      <p:to>
                                        <p:strVal val="visible"/>
                                      </p:to>
                                    </p:set>
                                    <p:animEffect transition="in" filter="blinds(horizontal)">
                                      <p:cBhvr>
                                        <p:cTn id="12" dur="500"/>
                                        <p:tgtEl>
                                          <p:spTgt spid="2898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800" grpId="0" animBg="1"/>
      <p:bldP spid="28980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rPr>
              <a:t>Vědecké zdroje</a:t>
            </a:r>
            <a:endParaRPr lang="en-US" dirty="0">
              <a:solidFill>
                <a:schemeClr val="tx1"/>
              </a:solidFill>
            </a:endParaRPr>
          </a:p>
        </p:txBody>
      </p:sp>
      <p:sp>
        <p:nvSpPr>
          <p:cNvPr id="3" name="Zástupný symbol pro obsah 2"/>
          <p:cNvSpPr>
            <a:spLocks noGrp="1"/>
          </p:cNvSpPr>
          <p:nvPr>
            <p:ph sz="quarter" idx="1"/>
          </p:nvPr>
        </p:nvSpPr>
        <p:spPr/>
        <p:txBody>
          <a:bodyPr/>
          <a:lstStyle/>
          <a:p>
            <a:pPr>
              <a:buNone/>
            </a:pPr>
            <a:endParaRPr lang="cs-CZ" dirty="0"/>
          </a:p>
          <a:p>
            <a:r>
              <a:rPr lang="cs-CZ" dirty="0"/>
              <a:t>Psané odborníky za použití vědeckých metod</a:t>
            </a:r>
          </a:p>
          <a:p>
            <a:pPr>
              <a:buNone/>
            </a:pPr>
            <a:endParaRPr lang="cs-CZ" dirty="0"/>
          </a:p>
          <a:p>
            <a:r>
              <a:rPr lang="cs-CZ" dirty="0"/>
              <a:t>Disponující odkazovým aparátem</a:t>
            </a:r>
          </a:p>
          <a:p>
            <a:endParaRPr lang="cs-CZ" dirty="0"/>
          </a:p>
          <a:p>
            <a:r>
              <a:rPr lang="cs-CZ" dirty="0"/>
              <a:t>Procházejí nějakou formou odborné kontroly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rPr>
              <a:t>Primární zdroje</a:t>
            </a:r>
            <a:endParaRPr lang="en-US" dirty="0">
              <a:solidFill>
                <a:schemeClr val="tx1"/>
              </a:solidFill>
            </a:endParaRPr>
          </a:p>
        </p:txBody>
      </p:sp>
      <p:sp>
        <p:nvSpPr>
          <p:cNvPr id="3" name="Zástupný symbol pro obsah 2"/>
          <p:cNvSpPr>
            <a:spLocks noGrp="1"/>
          </p:cNvSpPr>
          <p:nvPr>
            <p:ph sz="quarter" idx="1"/>
          </p:nvPr>
        </p:nvSpPr>
        <p:spPr/>
        <p:txBody>
          <a:bodyPr>
            <a:normAutofit/>
          </a:bodyPr>
          <a:lstStyle/>
          <a:p>
            <a:r>
              <a:rPr lang="cs-CZ" dirty="0"/>
              <a:t>Informace </a:t>
            </a:r>
            <a:r>
              <a:rPr lang="cs-CZ" i="1" dirty="0"/>
              <a:t>per se</a:t>
            </a:r>
          </a:p>
          <a:p>
            <a:pPr lvl="0"/>
            <a:r>
              <a:rPr lang="cs-CZ" dirty="0"/>
              <a:t>Prameny písemné povahy: právní normy, statistické údaje, archivní prameny, volební programy atd.</a:t>
            </a:r>
          </a:p>
          <a:p>
            <a:pPr lvl="0"/>
            <a:r>
              <a:rPr lang="cs-CZ" dirty="0"/>
              <a:t>Prameny ústní povahy: rozhovory, oral </a:t>
            </a:r>
            <a:r>
              <a:rPr lang="cs-CZ" dirty="0" err="1"/>
              <a:t>history</a:t>
            </a:r>
            <a:endParaRPr lang="cs-CZ" dirty="0"/>
          </a:p>
          <a:p>
            <a:pPr lvl="0"/>
            <a:r>
              <a:rPr lang="cs-CZ" dirty="0"/>
              <a:t>Prameny nepsané</a:t>
            </a:r>
          </a:p>
          <a:p>
            <a:pPr lvl="2"/>
            <a:r>
              <a:rPr lang="cs-CZ" dirty="0"/>
              <a:t>Prameny hmotné povahy (předměty v muzeích)</a:t>
            </a:r>
          </a:p>
          <a:p>
            <a:pPr lvl="2"/>
            <a:r>
              <a:rPr lang="cs-CZ" dirty="0"/>
              <a:t>Prameny obrazové (fotografie)</a:t>
            </a:r>
          </a:p>
          <a:p>
            <a:pPr lvl="2"/>
            <a:r>
              <a:rPr lang="cs-CZ" dirty="0"/>
              <a:t>Prameny zvukové (zvukové záznamy)</a:t>
            </a:r>
          </a:p>
          <a:p>
            <a:pPr lvl="2"/>
            <a:r>
              <a:rPr lang="cs-CZ" dirty="0"/>
              <a:t>Videozáznamy/film</a:t>
            </a:r>
          </a:p>
          <a:p>
            <a:r>
              <a:rPr lang="cs-CZ" dirty="0"/>
              <a:t>Prameny z „první“ a z „druhé“ ruky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rPr>
              <a:t>Sekundární zdroje</a:t>
            </a:r>
            <a:endParaRPr lang="en-US" dirty="0">
              <a:solidFill>
                <a:schemeClr val="tx1"/>
              </a:solidFill>
            </a:endParaRPr>
          </a:p>
        </p:txBody>
      </p:sp>
      <p:sp>
        <p:nvSpPr>
          <p:cNvPr id="3" name="Zástupný symbol pro obsah 2"/>
          <p:cNvSpPr>
            <a:spLocks noGrp="1"/>
          </p:cNvSpPr>
          <p:nvPr>
            <p:ph sz="quarter" idx="1"/>
          </p:nvPr>
        </p:nvSpPr>
        <p:spPr/>
        <p:txBody>
          <a:bodyPr/>
          <a:lstStyle/>
          <a:p>
            <a:r>
              <a:rPr lang="cs-CZ" dirty="0"/>
              <a:t>Odborné publikace, obsahují fundovanou interpretaci informací/faktů</a:t>
            </a:r>
          </a:p>
          <a:p>
            <a:endParaRPr lang="cs-CZ" dirty="0"/>
          </a:p>
          <a:p>
            <a:pPr lvl="1"/>
            <a:r>
              <a:rPr lang="cs-CZ" sz="2300" dirty="0"/>
              <a:t>Knižní publikace: monografie, kolektivní monografie, sborníky</a:t>
            </a:r>
          </a:p>
          <a:p>
            <a:pPr lvl="1"/>
            <a:endParaRPr lang="cs-CZ" sz="2300" dirty="0"/>
          </a:p>
          <a:p>
            <a:pPr lvl="1"/>
            <a:r>
              <a:rPr lang="cs-CZ" sz="2300" dirty="0"/>
              <a:t>Odborné články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tx1"/>
                </a:solidFill>
              </a:rPr>
              <a:t>Periodika, Denní tisk</a:t>
            </a:r>
            <a:endParaRPr lang="en-US" b="1" dirty="0">
              <a:solidFill>
                <a:schemeClr val="tx1"/>
              </a:solidFill>
            </a:endParaRPr>
          </a:p>
        </p:txBody>
      </p:sp>
      <p:sp>
        <p:nvSpPr>
          <p:cNvPr id="3" name="Zástupný symbol pro obsah 2"/>
          <p:cNvSpPr>
            <a:spLocks noGrp="1"/>
          </p:cNvSpPr>
          <p:nvPr>
            <p:ph sz="quarter" idx="1"/>
          </p:nvPr>
        </p:nvSpPr>
        <p:spPr/>
        <p:txBody>
          <a:bodyPr/>
          <a:lstStyle/>
          <a:p>
            <a:r>
              <a:rPr lang="cs-CZ" dirty="0"/>
              <a:t>Prochází redakcí x nemá odbornou povahu</a:t>
            </a:r>
          </a:p>
          <a:p>
            <a:endParaRPr lang="cs-CZ" dirty="0"/>
          </a:p>
          <a:p>
            <a:r>
              <a:rPr lang="cs-CZ" dirty="0"/>
              <a:t>Má spíše charakter primárního zdroje</a:t>
            </a:r>
          </a:p>
          <a:p>
            <a:endParaRPr lang="cs-CZ" dirty="0"/>
          </a:p>
          <a:p>
            <a:r>
              <a:rPr lang="cs-CZ" dirty="0"/>
              <a:t>V případě článku odborníků je na hraně</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rPr>
              <a:t>Internetové zdroje</a:t>
            </a:r>
            <a:endParaRPr lang="en-US" dirty="0">
              <a:solidFill>
                <a:schemeClr val="tx1"/>
              </a:solidFill>
            </a:endParaRPr>
          </a:p>
        </p:txBody>
      </p:sp>
      <p:sp>
        <p:nvSpPr>
          <p:cNvPr id="3" name="Zástupný symbol pro obsah 2"/>
          <p:cNvSpPr>
            <a:spLocks noGrp="1"/>
          </p:cNvSpPr>
          <p:nvPr>
            <p:ph sz="quarter" idx="1"/>
          </p:nvPr>
        </p:nvSpPr>
        <p:spPr/>
        <p:txBody>
          <a:bodyPr/>
          <a:lstStyle/>
          <a:p>
            <a:r>
              <a:rPr lang="cs-CZ" dirty="0"/>
              <a:t>Neověřené informace, neprochází redakcí či editací</a:t>
            </a:r>
          </a:p>
          <a:p>
            <a:endParaRPr lang="cs-CZ" dirty="0"/>
          </a:p>
          <a:p>
            <a:r>
              <a:rPr lang="cs-CZ" dirty="0"/>
              <a:t>Internetový zdroj vs. vědecký zdroj stažený z internetu (databáze, </a:t>
            </a:r>
            <a:r>
              <a:rPr lang="cs-CZ" dirty="0" err="1"/>
              <a:t>Academia.edu</a:t>
            </a:r>
            <a:r>
              <a:rPr lang="cs-CZ" dirty="0"/>
              <a:t>, Google </a:t>
            </a:r>
            <a:r>
              <a:rPr lang="cs-CZ" dirty="0" err="1"/>
              <a:t>Scholar</a:t>
            </a:r>
            <a:r>
              <a:rPr lang="cs-CZ" dirty="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tx1"/>
                </a:solidFill>
              </a:rPr>
              <a:t>Plagiáty</a:t>
            </a:r>
            <a:endParaRPr lang="en-US" b="1" dirty="0">
              <a:solidFill>
                <a:schemeClr val="tx1"/>
              </a:solidFill>
            </a:endParaRPr>
          </a:p>
        </p:txBody>
      </p:sp>
      <p:sp>
        <p:nvSpPr>
          <p:cNvPr id="3" name="Zástupný symbol pro obsah 2"/>
          <p:cNvSpPr>
            <a:spLocks noGrp="1"/>
          </p:cNvSpPr>
          <p:nvPr>
            <p:ph sz="quarter" idx="1"/>
          </p:nvPr>
        </p:nvSpPr>
        <p:spPr/>
        <p:txBody>
          <a:bodyPr/>
          <a:lstStyle/>
          <a:p>
            <a:r>
              <a:rPr lang="cs-CZ" dirty="0"/>
              <a:t>„Falešné“ autorství</a:t>
            </a:r>
          </a:p>
          <a:p>
            <a:endParaRPr lang="cs-CZ" dirty="0"/>
          </a:p>
          <a:p>
            <a:r>
              <a:rPr lang="cs-CZ" u="sng" dirty="0"/>
              <a:t>Vždy odkazujeme na vše, co není naší myšlenkou</a:t>
            </a:r>
            <a:r>
              <a:rPr lang="cs-CZ" dirty="0"/>
              <a:t>, podporujeme vlastní tvrzení odkazem na zdroje</a:t>
            </a:r>
          </a:p>
          <a:p>
            <a:pPr lvl="1"/>
            <a:r>
              <a:rPr lang="cs-CZ" dirty="0"/>
              <a:t>citace přímá (uvozovky, doslovné uvedení)</a:t>
            </a:r>
          </a:p>
          <a:p>
            <a:pPr lvl="1"/>
            <a:r>
              <a:rPr lang="cs-CZ" dirty="0"/>
              <a:t>parafráze (vlastními slovy)</a:t>
            </a:r>
          </a:p>
          <a:p>
            <a:endParaRPr lang="cs-CZ" dirty="0"/>
          </a:p>
          <a:p>
            <a:r>
              <a:rPr lang="cs-CZ" b="1" u="sng" dirty="0" err="1"/>
              <a:t>Anti</a:t>
            </a:r>
            <a:r>
              <a:rPr lang="cs-CZ" b="1" u="sng" dirty="0"/>
              <a:t>-plagiátorské systémy na vysoké úrovni!</a:t>
            </a:r>
            <a:endParaRPr lang="en-US" b="1" u="sn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CA2EBC-F885-41A0-BA39-229CD8CA451D}"/>
              </a:ext>
            </a:extLst>
          </p:cNvPr>
          <p:cNvSpPr>
            <a:spLocks noGrp="1"/>
          </p:cNvSpPr>
          <p:nvPr>
            <p:ph type="title"/>
          </p:nvPr>
        </p:nvSpPr>
        <p:spPr/>
        <p:txBody>
          <a:bodyPr/>
          <a:lstStyle/>
          <a:p>
            <a:r>
              <a:rPr lang="cs-CZ" dirty="0">
                <a:solidFill>
                  <a:schemeClr val="tx1"/>
                </a:solidFill>
              </a:rPr>
              <a:t>Miloš Zeman o </a:t>
            </a:r>
            <a:r>
              <a:rPr lang="cs-CZ" dirty="0" err="1">
                <a:solidFill>
                  <a:schemeClr val="tx1"/>
                </a:solidFill>
              </a:rPr>
              <a:t>burkinách</a:t>
            </a:r>
            <a:r>
              <a:rPr lang="cs-CZ" dirty="0">
                <a:solidFill>
                  <a:schemeClr val="tx1"/>
                </a:solidFill>
              </a:rPr>
              <a:t> pro Blesk (27. 8. 2017) </a:t>
            </a:r>
          </a:p>
        </p:txBody>
      </p:sp>
      <p:sp>
        <p:nvSpPr>
          <p:cNvPr id="3" name="Zástupný symbol pro obsah 2">
            <a:extLst>
              <a:ext uri="{FF2B5EF4-FFF2-40B4-BE49-F238E27FC236}">
                <a16:creationId xmlns:a16="http://schemas.microsoft.com/office/drawing/2014/main" id="{4AC7ADF6-48F2-4785-9FDA-CCAA083B33E6}"/>
              </a:ext>
            </a:extLst>
          </p:cNvPr>
          <p:cNvSpPr>
            <a:spLocks noGrp="1"/>
          </p:cNvSpPr>
          <p:nvPr>
            <p:ph sz="quarter" idx="1"/>
          </p:nvPr>
        </p:nvSpPr>
        <p:spPr>
          <a:xfrm>
            <a:off x="457200" y="1600200"/>
            <a:ext cx="8001000" cy="4873752"/>
          </a:xfrm>
        </p:spPr>
        <p:txBody>
          <a:bodyPr>
            <a:normAutofit lnSpcReduction="10000"/>
          </a:bodyPr>
          <a:lstStyle/>
          <a:p>
            <a:r>
              <a:rPr lang="cs-CZ" dirty="0"/>
              <a:t>„Záleží na tom, jak ženy vypadají. Jsou ženy, které by měly být zahaleny co nejdůkladněji, podle toho, jaké jsou jejich fyzické proporce.“</a:t>
            </a:r>
          </a:p>
          <a:p>
            <a:r>
              <a:rPr lang="cs-CZ" dirty="0"/>
              <a:t>Titulek Blesku: Dívkám bych </a:t>
            </a:r>
            <a:r>
              <a:rPr lang="cs-CZ" dirty="0" err="1"/>
              <a:t>burkiny</a:t>
            </a:r>
            <a:r>
              <a:rPr lang="cs-CZ" dirty="0"/>
              <a:t> strhl, </a:t>
            </a:r>
            <a:r>
              <a:rPr lang="cs-CZ" dirty="0" err="1"/>
              <a:t>baculky</a:t>
            </a:r>
            <a:r>
              <a:rPr lang="cs-CZ" dirty="0"/>
              <a:t> ať se zahalují</a:t>
            </a:r>
          </a:p>
          <a:p>
            <a:r>
              <a:rPr lang="cs-CZ" dirty="0"/>
              <a:t>Odborná parafráze:</a:t>
            </a:r>
          </a:p>
          <a:p>
            <a:pPr marL="0" indent="0">
              <a:buNone/>
            </a:pPr>
            <a:r>
              <a:rPr lang="cs-CZ" dirty="0"/>
              <a:t>K protiislámské rétorice, která se stala ústředním motivem předvolební kampaně před letošními volbami do Poslanecké sněmovny, se přihlásil též prezident Miloš Zeman. Navíc se dopustil sexistického výroku, když dne 27. srpna 2017 v rozhovoru pro bulvární deník Blesk prohlásil, že otázka zahalování žen by měla souviset s jejich vnějším vzhledem. (+ citace!!!)</a:t>
            </a:r>
          </a:p>
        </p:txBody>
      </p:sp>
    </p:spTree>
    <p:extLst>
      <p:ext uri="{BB962C8B-B14F-4D97-AF65-F5344CB8AC3E}">
        <p14:creationId xmlns:p14="http://schemas.microsoft.com/office/powerpoint/2010/main" val="14589062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Výchozí návrh">
  <a:themeElements>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fontScheme name="Výchozí návrh">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1038</TotalTime>
  <Words>1239</Words>
  <Application>Microsoft Office PowerPoint</Application>
  <PresentationFormat>Předvádění na obrazovce (4:3)</PresentationFormat>
  <Paragraphs>150</Paragraphs>
  <Slides>20</Slides>
  <Notes>0</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20</vt:i4>
      </vt:variant>
    </vt:vector>
  </HeadingPairs>
  <TitlesOfParts>
    <vt:vector size="27" baseType="lpstr">
      <vt:lpstr>Arial</vt:lpstr>
      <vt:lpstr>Century Schoolbook</vt:lpstr>
      <vt:lpstr>Times New Roman</vt:lpstr>
      <vt:lpstr>Wingdings</vt:lpstr>
      <vt:lpstr>Wingdings 2</vt:lpstr>
      <vt:lpstr>Arkýř</vt:lpstr>
      <vt:lpstr>Výchozí návrh</vt:lpstr>
      <vt:lpstr>charakteristika a typy zdrojů</vt:lpstr>
      <vt:lpstr>Relevance zdrojů</vt:lpstr>
      <vt:lpstr>Vědecké zdroje</vt:lpstr>
      <vt:lpstr>Primární zdroje</vt:lpstr>
      <vt:lpstr>Sekundární zdroje</vt:lpstr>
      <vt:lpstr>Periodika, Denní tisk</vt:lpstr>
      <vt:lpstr>Internetové zdroje</vt:lpstr>
      <vt:lpstr>Plagiáty</vt:lpstr>
      <vt:lpstr>Miloš Zeman o burkinách pro Blesk (27. 8. 2017) </vt:lpstr>
      <vt:lpstr> Citace – parafráze – plagiát cvičení</vt:lpstr>
      <vt:lpstr>Příklad 1</vt:lpstr>
      <vt:lpstr>Příklad 1</vt:lpstr>
      <vt:lpstr>Příklad 2</vt:lpstr>
      <vt:lpstr>Příklad 2</vt:lpstr>
      <vt:lpstr>Příklad 3</vt:lpstr>
      <vt:lpstr>Příklad 3</vt:lpstr>
      <vt:lpstr>Příklad 4</vt:lpstr>
      <vt:lpstr>Příklad 4</vt:lpstr>
      <vt:lpstr>Příklad 5</vt:lpstr>
      <vt:lpstr>Příklad 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 charakteristika a typy zdrojů</dc:title>
  <dc:creator>Jirka</dc:creator>
  <cp:lastModifiedBy>Nikola Karasová</cp:lastModifiedBy>
  <cp:revision>18</cp:revision>
  <dcterms:created xsi:type="dcterms:W3CDTF">2006-08-16T00:00:00Z</dcterms:created>
  <dcterms:modified xsi:type="dcterms:W3CDTF">2019-10-09T14:28:01Z</dcterms:modified>
</cp:coreProperties>
</file>