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1" r:id="rId2"/>
    <p:sldId id="304" r:id="rId3"/>
    <p:sldId id="305" r:id="rId4"/>
    <p:sldId id="306" r:id="rId5"/>
    <p:sldId id="307" r:id="rId6"/>
    <p:sldId id="308" r:id="rId7"/>
    <p:sldId id="311" r:id="rId8"/>
    <p:sldId id="310" r:id="rId9"/>
    <p:sldId id="312" r:id="rId10"/>
    <p:sldId id="313" r:id="rId11"/>
    <p:sldId id="303" r:id="rId12"/>
    <p:sldId id="314" r:id="rId13"/>
    <p:sldId id="315" r:id="rId14"/>
    <p:sldId id="316" r:id="rId15"/>
    <p:sldId id="317" r:id="rId16"/>
    <p:sldId id="318" r:id="rId17"/>
    <p:sldId id="320" r:id="rId18"/>
    <p:sldId id="321" r:id="rId19"/>
    <p:sldId id="322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969DF-2332-4E15-9F7C-A01D1110BD7A}" type="datetimeFigureOut">
              <a:rPr lang="cs-CZ" smtClean="0"/>
              <a:pPr/>
              <a:t>06.05.2021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D5CC0-D7D4-4684-B740-A58430BA0B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BF5A91-97D9-4CB8-BDBF-A61E7991B9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Hermeneutika Paula </a:t>
            </a:r>
            <a:r>
              <a:rPr lang="cs-CZ" b="1" dirty="0" err="1"/>
              <a:t>Ricœura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5CBB2F-67E9-4C72-BA9E-08028356F6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9.–10. přednáška</a:t>
            </a:r>
          </a:p>
          <a:p>
            <a:r>
              <a:rPr lang="cs-CZ" dirty="0"/>
              <a:t>Metafora a symbol</a:t>
            </a:r>
          </a:p>
        </p:txBody>
      </p:sp>
    </p:spTree>
    <p:extLst>
      <p:ext uri="{BB962C8B-B14F-4D97-AF65-F5344CB8AC3E}">
        <p14:creationId xmlns:p14="http://schemas.microsoft.com/office/powerpoint/2010/main" val="3472622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9D27C5-7DBA-41D3-BDC7-A0432CEEA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r>
              <a:rPr lang="cs-CZ" u="sng" dirty="0"/>
              <a:t>Metaforu</a:t>
            </a:r>
            <a:r>
              <a:rPr lang="cs-CZ" dirty="0"/>
              <a:t> charakterizuje vztah mezi </a:t>
            </a:r>
            <a:r>
              <a:rPr lang="cs-CZ" i="1" dirty="0"/>
              <a:t>doslovným a přeneseným smyslem </a:t>
            </a:r>
            <a:r>
              <a:rPr lang="cs-CZ" dirty="0"/>
              <a:t>a </a:t>
            </a:r>
            <a:r>
              <a:rPr lang="cs-CZ" i="1" dirty="0"/>
              <a:t>doslovnou a přenesenou referencí</a:t>
            </a:r>
            <a:r>
              <a:rPr lang="cs-CZ" dirty="0"/>
              <a:t>. </a:t>
            </a:r>
          </a:p>
          <a:p>
            <a:r>
              <a:rPr lang="cs-CZ" dirty="0"/>
              <a:t>Utvoření nové sémantické patřičnosti pomocí doslovné nepatřičnosti. </a:t>
            </a:r>
          </a:p>
          <a:p>
            <a:pPr lvl="1"/>
            <a:r>
              <a:rPr lang="cs-CZ" dirty="0"/>
              <a:t>Doslovný smysl je absurdní – proto vyvolává potřebu jej interpretovat, učinit z „je“ doslovného „je“ přenesené“. Zrušení doslovného smyslu, který tu ovšem zůstává jako podloží pro vyvstání smyslu metaforického.</a:t>
            </a:r>
          </a:p>
          <a:p>
            <a:pPr lvl="1"/>
            <a:r>
              <a:rPr lang="cs-CZ" dirty="0"/>
              <a:t>Řádná reference je zrušena a na jejích ruinách je vybudována nová, nepřímá reference (</a:t>
            </a:r>
            <a:r>
              <a:rPr lang="cs-CZ" i="1" dirty="0" err="1"/>
              <a:t>Lebenswelt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16466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21CD8E-3F48-483B-9510-F78625D95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Smysl a reference v poetickém díle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B4CFBC-ED03-470B-A6F5-8B1393E1C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14602"/>
          </a:xfrm>
        </p:spPr>
        <p:txBody>
          <a:bodyPr>
            <a:normAutofit/>
          </a:bodyPr>
          <a:lstStyle/>
          <a:p>
            <a:r>
              <a:rPr lang="cs-CZ" dirty="0"/>
              <a:t>I. Smysl a reference v běžném sdělení </a:t>
            </a:r>
          </a:p>
          <a:p>
            <a:r>
              <a:rPr lang="cs-CZ" dirty="0"/>
              <a:t>II. Smysl a reference v metaforické (poetickém, estetickém) sdělení.</a:t>
            </a:r>
          </a:p>
          <a:p>
            <a:pPr lvl="1"/>
            <a:r>
              <a:rPr lang="cs-CZ" dirty="0"/>
              <a:t>V poetickém sdělení: </a:t>
            </a:r>
            <a:r>
              <a:rPr lang="cs-CZ" b="1" dirty="0"/>
              <a:t>(a)</a:t>
            </a:r>
            <a:r>
              <a:rPr lang="cs-CZ" dirty="0"/>
              <a:t> doslovný smysl je zrušen, ale zůstává tu jako negativní podmínka pro vyvstání smyslu metaforického; </a:t>
            </a:r>
            <a:r>
              <a:rPr lang="cs-CZ" b="1" dirty="0"/>
              <a:t>(b) </a:t>
            </a:r>
            <a:r>
              <a:rPr lang="cs-CZ" dirty="0"/>
              <a:t>řádná reference je zrušena a na jejích ruinách je vybudována nová, nepřímá reference (reference druhého řádu) – ta odhaluje hlubší struktury skutečnosti (</a:t>
            </a:r>
            <a:r>
              <a:rPr lang="cs-CZ" i="1" dirty="0" err="1"/>
              <a:t>Lebenswelt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131882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B11613-D836-46A4-B391-148ADFDCA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/>
              <a:t>6 tradičních článků víry o metafoře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E92325-7E90-4125-82AF-DF0743CD3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/>
          </a:bodyPr>
          <a:lstStyle/>
          <a:p>
            <a:r>
              <a:rPr lang="cs-CZ" dirty="0"/>
              <a:t>1. metafora je tropem, týká se pojmenování.</a:t>
            </a:r>
          </a:p>
          <a:p>
            <a:r>
              <a:rPr lang="cs-CZ" dirty="0"/>
              <a:t>2. metafora představuje rozšíření významu slova přes odchylku od doslovného významu slova.</a:t>
            </a:r>
          </a:p>
          <a:p>
            <a:r>
              <a:rPr lang="cs-CZ" dirty="0"/>
              <a:t>3. důvodem odchylky je </a:t>
            </a:r>
            <a:r>
              <a:rPr lang="cs-CZ" u="sng" dirty="0"/>
              <a:t>podobnost</a:t>
            </a:r>
            <a:r>
              <a:rPr lang="cs-CZ" dirty="0"/>
              <a:t>.</a:t>
            </a:r>
          </a:p>
          <a:p>
            <a:r>
              <a:rPr lang="cs-CZ" dirty="0"/>
              <a:t>4. metafora jako nahrazení jednoho slova jiným na základě podobnosti (substituce). </a:t>
            </a:r>
          </a:p>
          <a:p>
            <a:r>
              <a:rPr lang="cs-CZ" dirty="0"/>
              <a:t>5. možnost překladu metafory</a:t>
            </a:r>
          </a:p>
          <a:p>
            <a:r>
              <a:rPr lang="cs-CZ" dirty="0"/>
              <a:t>6. ne-kognitivní význam metafory, funkce metafory je pouze emotivní.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031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E67F13-5C08-4160-B3AB-44D1E58AC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u="sng" dirty="0" err="1"/>
              <a:t>Ricoeurova</a:t>
            </a:r>
            <a:r>
              <a:rPr lang="cs-CZ" u="sng" dirty="0"/>
              <a:t> kritika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19BC0C-6B33-45C8-9E1D-79FD22F74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569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600" dirty="0"/>
              <a:t>	Obzvlášť důležité 2 poslední body: </a:t>
            </a:r>
          </a:p>
          <a:p>
            <a:r>
              <a:rPr lang="cs-CZ" sz="3600" dirty="0"/>
              <a:t>Nepřeložitelnost skutečných metafor</a:t>
            </a:r>
          </a:p>
          <a:p>
            <a:r>
              <a:rPr lang="cs-CZ" sz="3600" dirty="0"/>
              <a:t>Kognitivní přínos metafory </a:t>
            </a:r>
          </a:p>
          <a:p>
            <a:pPr lvl="1"/>
            <a:r>
              <a:rPr lang="cs-CZ" sz="3200" dirty="0"/>
              <a:t>Dále důležité: </a:t>
            </a:r>
          </a:p>
          <a:p>
            <a:pPr lvl="2"/>
            <a:r>
              <a:rPr lang="cs-CZ" sz="2800" dirty="0"/>
              <a:t>1. V metafoře má přednost úroveň věty před úrovní slova; predikace před pojmenováním (vztahuje se na tvrzení 1.-2.) </a:t>
            </a:r>
          </a:p>
          <a:p>
            <a:pPr lvl="2"/>
            <a:r>
              <a:rPr lang="cs-CZ" sz="2800" dirty="0"/>
              <a:t>2. Metafora jako interpretace: nemožnost doslovné interpretace zakládá metaforickou interpretaci. </a:t>
            </a:r>
          </a:p>
        </p:txBody>
      </p:sp>
    </p:spTree>
    <p:extLst>
      <p:ext uri="{BB962C8B-B14F-4D97-AF65-F5344CB8AC3E}">
        <p14:creationId xmlns:p14="http://schemas.microsoft.com/office/powerpoint/2010/main" val="4233452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43F0DE-94E9-4D6B-8E3F-668338841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Srovnání metafory a symbolu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3D56B0-CB72-4B2B-801D-0C04674C4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metafora</a:t>
            </a:r>
            <a:r>
              <a:rPr lang="cs-CZ" dirty="0"/>
              <a:t> - homogenní lingvistická entita. Svobodný vynález diskurzu.</a:t>
            </a:r>
          </a:p>
          <a:p>
            <a:r>
              <a:rPr lang="cs-CZ" u="sng" dirty="0"/>
              <a:t>symbol</a:t>
            </a:r>
            <a:r>
              <a:rPr lang="cs-CZ" dirty="0"/>
              <a:t> – překračuje jazyk; obsahuje víc než jakýkoli z jeho konceptuálních ekvivalentů. Je „vázaný“, „symboly mají kořeny“; noří se do trvalých struktur života, cítění a univerza.</a:t>
            </a:r>
          </a:p>
        </p:txBody>
      </p:sp>
    </p:spTree>
    <p:extLst>
      <p:ext uri="{BB962C8B-B14F-4D97-AF65-F5344CB8AC3E}">
        <p14:creationId xmlns:p14="http://schemas.microsoft.com/office/powerpoint/2010/main" val="33706585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538835-38C5-424C-BDAC-1C7EB6CA2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Rozdíl mezi metaforou a symbolem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9D9D14-3D13-477A-BB6A-CD28A26AA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Míra zakořeněnosti ve světě.</a:t>
            </a:r>
          </a:p>
          <a:p>
            <a:r>
              <a:rPr lang="cs-CZ" dirty="0"/>
              <a:t>Stupně metafory (P. </a:t>
            </a:r>
            <a:r>
              <a:rPr lang="cs-CZ" dirty="0" err="1"/>
              <a:t>Wheelwright</a:t>
            </a:r>
            <a:r>
              <a:rPr lang="cs-CZ" dirty="0"/>
              <a:t>): </a:t>
            </a:r>
          </a:p>
          <a:p>
            <a:pPr lvl="1"/>
            <a:r>
              <a:rPr lang="cs-CZ" dirty="0"/>
              <a:t>1. metafory v izolovaných větách; </a:t>
            </a:r>
          </a:p>
          <a:p>
            <a:pPr lvl="1"/>
            <a:r>
              <a:rPr lang="cs-CZ" dirty="0"/>
              <a:t>2. síť metafor tvořící základ nějaké básně; </a:t>
            </a:r>
          </a:p>
          <a:p>
            <a:pPr lvl="1"/>
            <a:r>
              <a:rPr lang="cs-CZ" dirty="0"/>
              <a:t>3. metafory, které básník nejčastěji používá; </a:t>
            </a:r>
          </a:p>
          <a:p>
            <a:pPr lvl="1"/>
            <a:r>
              <a:rPr lang="cs-CZ" dirty="0"/>
              <a:t>4. metafory typické pro kulturní komunitu, </a:t>
            </a:r>
          </a:p>
          <a:p>
            <a:pPr lvl="1"/>
            <a:r>
              <a:rPr lang="cs-CZ" dirty="0"/>
              <a:t>5. metafory zahrnující rozsáhlejší kulturní sféry, jako je např. křesťanství; </a:t>
            </a:r>
          </a:p>
          <a:p>
            <a:pPr lvl="1"/>
            <a:r>
              <a:rPr lang="cs-CZ" dirty="0"/>
              <a:t>6. metafory základní, že snad pronikají celým lidským diskurzem. (archetypální obrazy, nerozeznatelné od symbolu)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28848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6DE7C4-1818-4089-B175-C8FE3F007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/>
              <a:t>Sémantické a nesémantické vlastností symbolu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859A17-4F03-43DA-AB32-8C31C307C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Sémantické vlastnosti symbolů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1. ty, které lze podrobit lingvistické/logické analýze</a:t>
            </a:r>
          </a:p>
          <a:p>
            <a:pPr lvl="1"/>
            <a:r>
              <a:rPr lang="cs-CZ" dirty="0"/>
              <a:t>2. ty, které se překrývají s podobnými vlastnostmi metafor</a:t>
            </a:r>
          </a:p>
          <a:p>
            <a:r>
              <a:rPr lang="cs-CZ" u="sng" dirty="0"/>
              <a:t>Nesémantické vlastnosti symbolů</a:t>
            </a:r>
            <a:r>
              <a:rPr lang="cs-CZ" dirty="0"/>
              <a:t>:</a:t>
            </a:r>
          </a:p>
          <a:p>
            <a:pPr lvl="1"/>
            <a:r>
              <a:rPr lang="cs-CZ" b="1" i="1" dirty="0"/>
              <a:t>zakořeněnost</a:t>
            </a:r>
            <a:r>
              <a:rPr lang="cs-CZ" b="1" dirty="0"/>
              <a:t> symbolů</a:t>
            </a:r>
            <a:r>
              <a:rPr lang="cs-CZ" dirty="0"/>
              <a:t> v nesémantických oblastech naší zkušenosti</a:t>
            </a:r>
          </a:p>
          <a:p>
            <a:pPr lvl="1"/>
            <a:r>
              <a:rPr lang="cs-CZ" dirty="0"/>
              <a:t>logika korespondence mezi </a:t>
            </a:r>
            <a:r>
              <a:rPr lang="cs-CZ" b="1" dirty="0"/>
              <a:t>řádem přírodních jevů </a:t>
            </a:r>
            <a:r>
              <a:rPr lang="cs-CZ" dirty="0"/>
              <a:t>a </a:t>
            </a:r>
            <a:r>
              <a:rPr lang="cs-CZ" b="1" dirty="0"/>
              <a:t>lidskou činností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9048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DC20D9-CE82-48D4-A35A-E1C06A0E7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symbolů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8A5A45-C0EC-4B71-99FA-D2B1763F5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orná půda ÷ ženské lůno; narození ÷ příchod jara; chrám ÷ nebe; dech ÷ vítr; střecha ÷ lebka</a:t>
            </a:r>
          </a:p>
          <a:p>
            <a:r>
              <a:rPr lang="cs-CZ" dirty="0"/>
              <a:t>Gaston Bachelard a příklady symbolů</a:t>
            </a:r>
          </a:p>
          <a:p>
            <a:r>
              <a:rPr lang="cs-CZ" u="sng" dirty="0"/>
              <a:t>oblasti symboliky</a:t>
            </a:r>
            <a:r>
              <a:rPr lang="cs-CZ" dirty="0"/>
              <a:t>: </a:t>
            </a:r>
          </a:p>
          <a:p>
            <a:pPr lvl="2"/>
            <a:r>
              <a:rPr lang="cs-CZ" dirty="0"/>
              <a:t>1. snová; </a:t>
            </a:r>
          </a:p>
          <a:p>
            <a:pPr lvl="2"/>
            <a:r>
              <a:rPr lang="cs-CZ" dirty="0"/>
              <a:t>2. posvátná; </a:t>
            </a:r>
          </a:p>
          <a:p>
            <a:pPr lvl="2"/>
            <a:r>
              <a:rPr lang="cs-CZ" dirty="0"/>
              <a:t>3. poetická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08302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6F04DD-F1A2-4355-8856-5A6CE7799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Symbolismus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C8E98A-0A5B-4885-A83C-4CD3D5E56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Symbolismus, který se projevuje v živlech přírody a v základních aspektech přirozeného světa, se rozehrává prostřednictvím jazyka.</a:t>
            </a:r>
          </a:p>
          <a:p>
            <a:r>
              <a:rPr lang="cs-CZ" b="1" dirty="0"/>
              <a:t>jazyk zachytává jen pěnu z hladiny života, přesto je nutnou součástí procesu porozumění</a:t>
            </a:r>
            <a:endParaRPr lang="cs-CZ" dirty="0"/>
          </a:p>
          <a:p>
            <a:r>
              <a:rPr lang="cs-CZ" dirty="0"/>
              <a:t>Předpoklad </a:t>
            </a:r>
            <a:r>
              <a:rPr lang="cs-CZ" u="sng" dirty="0"/>
              <a:t>bezprostředního symbolismu</a:t>
            </a:r>
            <a:r>
              <a:rPr lang="cs-CZ" dirty="0"/>
              <a:t> - původní, drží se toho způsobu lidského bytí ve světě, který nejméně podléhá změně (</a:t>
            </a:r>
            <a:r>
              <a:rPr lang="cs-CZ" u="sng" dirty="0"/>
              <a:t>antropologický a kosmologický symbolismus</a:t>
            </a:r>
            <a:r>
              <a:rPr lang="cs-CZ" dirty="0"/>
              <a:t>).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16913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A628B5-AB9D-476B-8321-CA03FD70B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Tradiční racionalismus a teorie symbolu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F60FB2-40A8-4334-BA67-28CEC26E5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r>
              <a:rPr lang="cs-CZ" dirty="0"/>
              <a:t>Platónovy ideje, Descartovy </a:t>
            </a:r>
            <a:r>
              <a:rPr lang="cs-CZ" i="1" dirty="0" err="1"/>
              <a:t>ideae</a:t>
            </a:r>
            <a:r>
              <a:rPr lang="cs-CZ" i="1" dirty="0"/>
              <a:t> </a:t>
            </a:r>
            <a:r>
              <a:rPr lang="cs-CZ" i="1" dirty="0" err="1"/>
              <a:t>innatae</a:t>
            </a:r>
            <a:r>
              <a:rPr lang="cs-CZ" dirty="0"/>
              <a:t>, Kantovy apriorní formy poznání apod.</a:t>
            </a:r>
          </a:p>
          <a:p>
            <a:pPr marL="0" indent="0">
              <a:buNone/>
            </a:pPr>
            <a:r>
              <a:rPr lang="cs-CZ" dirty="0"/>
              <a:t>		×</a:t>
            </a:r>
          </a:p>
          <a:p>
            <a:r>
              <a:rPr lang="cs-CZ" dirty="0"/>
              <a:t>Teorie archetypu (C. G. Jung, G. Bachelard, G. </a:t>
            </a:r>
            <a:r>
              <a:rPr lang="cs-CZ" dirty="0" err="1"/>
              <a:t>Durand</a:t>
            </a:r>
            <a:r>
              <a:rPr lang="cs-CZ" dirty="0"/>
              <a:t>)</a:t>
            </a:r>
          </a:p>
          <a:p>
            <a:r>
              <a:rPr lang="cs-CZ" dirty="0"/>
              <a:t>Teorie </a:t>
            </a:r>
            <a:r>
              <a:rPr lang="cs-CZ" i="1" dirty="0"/>
              <a:t>a priori</a:t>
            </a:r>
            <a:r>
              <a:rPr lang="cs-CZ" dirty="0"/>
              <a:t> Mikela </a:t>
            </a:r>
            <a:r>
              <a:rPr lang="cs-CZ" dirty="0" err="1"/>
              <a:t>Dufrenna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215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4C891B-E73A-4774-B72C-0AE8489CA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43C4EB-B375-49B5-9A7E-3DFB4B7BB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i="1" dirty="0"/>
              <a:t>La </a:t>
            </a:r>
            <a:r>
              <a:rPr lang="cs-CZ" sz="3600" i="1" dirty="0" err="1"/>
              <a:t>métaphore</a:t>
            </a:r>
            <a:r>
              <a:rPr lang="cs-CZ" sz="3600" i="1" dirty="0"/>
              <a:t> </a:t>
            </a:r>
            <a:r>
              <a:rPr lang="cs-CZ" sz="3600" i="1" dirty="0" err="1"/>
              <a:t>vive</a:t>
            </a:r>
            <a:r>
              <a:rPr lang="cs-CZ" sz="3600" i="1" dirty="0"/>
              <a:t> </a:t>
            </a:r>
            <a:r>
              <a:rPr lang="cs-CZ" sz="3600" dirty="0"/>
              <a:t>[Živá</a:t>
            </a:r>
            <a:r>
              <a:rPr lang="cs-CZ" sz="3600" i="1" dirty="0"/>
              <a:t> </a:t>
            </a:r>
            <a:r>
              <a:rPr lang="cs-CZ" sz="3600" dirty="0"/>
              <a:t>metafora]</a:t>
            </a:r>
            <a:r>
              <a:rPr lang="cs-CZ" sz="3600" i="1" dirty="0"/>
              <a:t> </a:t>
            </a:r>
            <a:r>
              <a:rPr lang="cs-CZ" sz="3600" dirty="0"/>
              <a:t>(1975) </a:t>
            </a:r>
          </a:p>
          <a:p>
            <a:r>
              <a:rPr lang="cs-CZ" sz="3600" i="1" dirty="0"/>
              <a:t>Čas a vyprávění</a:t>
            </a:r>
            <a:r>
              <a:rPr lang="cs-CZ" sz="3600" dirty="0"/>
              <a:t> (1984-5; česky 2000-2007)</a:t>
            </a:r>
          </a:p>
          <a:p>
            <a:r>
              <a:rPr lang="cs-CZ" sz="3600" i="1" dirty="0" err="1"/>
              <a:t>Interpretation</a:t>
            </a:r>
            <a:r>
              <a:rPr lang="cs-CZ" sz="3600" i="1" dirty="0"/>
              <a:t> </a:t>
            </a:r>
            <a:r>
              <a:rPr lang="cs-CZ" sz="3600" i="1" dirty="0" err="1"/>
              <a:t>Theory</a:t>
            </a:r>
            <a:r>
              <a:rPr lang="cs-CZ" sz="3600" i="1" dirty="0"/>
              <a:t>: </a:t>
            </a:r>
            <a:r>
              <a:rPr lang="cs-CZ" sz="3600" i="1" dirty="0" err="1"/>
              <a:t>Discourse</a:t>
            </a:r>
            <a:r>
              <a:rPr lang="cs-CZ" sz="3600" i="1" dirty="0"/>
              <a:t> and </a:t>
            </a:r>
            <a:r>
              <a:rPr lang="cs-CZ" sz="3600" i="1" dirty="0" err="1"/>
              <a:t>the</a:t>
            </a:r>
            <a:r>
              <a:rPr lang="cs-CZ" sz="3600" i="1" dirty="0"/>
              <a:t> </a:t>
            </a:r>
            <a:r>
              <a:rPr lang="cs-CZ" sz="3600" i="1" dirty="0" err="1"/>
              <a:t>Surplus</a:t>
            </a:r>
            <a:r>
              <a:rPr lang="cs-CZ" sz="3600" i="1" dirty="0"/>
              <a:t> </a:t>
            </a:r>
            <a:r>
              <a:rPr lang="cs-CZ" sz="3600" i="1" dirty="0" err="1"/>
              <a:t>of</a:t>
            </a:r>
            <a:r>
              <a:rPr lang="cs-CZ" sz="3600" i="1" dirty="0"/>
              <a:t> </a:t>
            </a:r>
            <a:r>
              <a:rPr lang="cs-CZ" sz="3600" i="1" dirty="0" err="1"/>
              <a:t>Meaning</a:t>
            </a:r>
            <a:r>
              <a:rPr lang="cs-CZ" sz="3600" i="1" dirty="0"/>
              <a:t> </a:t>
            </a:r>
            <a:r>
              <a:rPr lang="cs-CZ" sz="3600" dirty="0"/>
              <a:t>[</a:t>
            </a:r>
            <a:r>
              <a:rPr lang="cs-CZ" sz="3600" i="1" dirty="0" err="1"/>
              <a:t>Teória</a:t>
            </a:r>
            <a:r>
              <a:rPr lang="cs-CZ" sz="3600" i="1" dirty="0"/>
              <a:t> </a:t>
            </a:r>
            <a:r>
              <a:rPr lang="cs-CZ" sz="3600" i="1" dirty="0" err="1"/>
              <a:t>interpretácie</a:t>
            </a:r>
            <a:r>
              <a:rPr lang="cs-CZ" sz="3600" i="1" dirty="0"/>
              <a:t>. Diskurs a </a:t>
            </a:r>
            <a:r>
              <a:rPr lang="cs-CZ" sz="3600" i="1" dirty="0" err="1"/>
              <a:t>prebytok</a:t>
            </a:r>
            <a:r>
              <a:rPr lang="cs-CZ" sz="3600" i="1" dirty="0"/>
              <a:t> významu</a:t>
            </a:r>
            <a:r>
              <a:rPr lang="cs-CZ" sz="3600" dirty="0"/>
              <a:t>] (1976)</a:t>
            </a:r>
          </a:p>
          <a:p>
            <a:pPr lvl="1"/>
            <a:r>
              <a:rPr lang="cs-CZ" sz="3200" dirty="0"/>
              <a:t>3. kap.: „Metafora a symbol“</a:t>
            </a:r>
          </a:p>
        </p:txBody>
      </p:sp>
    </p:spTree>
    <p:extLst>
      <p:ext uri="{BB962C8B-B14F-4D97-AF65-F5344CB8AC3E}">
        <p14:creationId xmlns:p14="http://schemas.microsoft.com/office/powerpoint/2010/main" val="1961805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14D805-4B48-4FF5-B346-D5D5CA5E7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Metafora jako filosofický problém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27A81D-2E2F-4CFC-8430-369B42BFA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600" dirty="0"/>
              <a:t>Teorie „tropů“ (nebo figur), teorie literárních druhů a žánrů; jazykověda, poetika, literární věda × Filosofie </a:t>
            </a:r>
          </a:p>
          <a:p>
            <a:r>
              <a:rPr lang="cs-CZ" sz="3600" dirty="0"/>
              <a:t>Metafora jako problém filosofický: fenomén, který dokáže podnítit reflexi, vytrhuje z běžného žití</a:t>
            </a:r>
          </a:p>
          <a:p>
            <a:pPr lvl="1"/>
            <a:r>
              <a:rPr lang="cs-CZ" sz="3200" dirty="0"/>
              <a:t>Čistá reflexe (Descartes, </a:t>
            </a:r>
            <a:r>
              <a:rPr lang="cs-CZ" sz="3200" dirty="0" err="1"/>
              <a:t>Husserl</a:t>
            </a:r>
            <a:r>
              <a:rPr lang="cs-CZ" sz="3200" dirty="0"/>
              <a:t>) × reflexe podněcovaná ze světa (</a:t>
            </a:r>
            <a:r>
              <a:rPr lang="cs-CZ" sz="3200" dirty="0" err="1"/>
              <a:t>Ricoeur</a:t>
            </a:r>
            <a:r>
              <a:rPr 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29280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F82DCF-3194-4466-9AE4-2D7C3097F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u="sng" dirty="0"/>
              <a:t>Teoretikové metafory</a:t>
            </a:r>
            <a:r>
              <a:rPr lang="cs-CZ" sz="3600" dirty="0"/>
              <a:t>: </a:t>
            </a:r>
            <a:r>
              <a:rPr lang="cs-CZ" sz="3600" dirty="0" err="1"/>
              <a:t>Aristotelés</a:t>
            </a:r>
            <a:r>
              <a:rPr lang="cs-CZ" sz="3600" dirty="0"/>
              <a:t>, Max Black, I. A. </a:t>
            </a:r>
            <a:r>
              <a:rPr lang="cs-CZ" sz="3600" dirty="0" err="1"/>
              <a:t>Richards</a:t>
            </a:r>
            <a:r>
              <a:rPr lang="cs-CZ" sz="3600" dirty="0"/>
              <a:t>; M. Johnson &amp; G. </a:t>
            </a:r>
            <a:r>
              <a:rPr lang="cs-CZ" sz="3600" dirty="0" err="1"/>
              <a:t>Lakoff</a:t>
            </a:r>
            <a:endParaRPr lang="cs-CZ" sz="3600" dirty="0"/>
          </a:p>
          <a:p>
            <a:r>
              <a:rPr lang="cs-CZ" sz="3600" u="sng" dirty="0" err="1"/>
              <a:t>Naratologové</a:t>
            </a:r>
            <a:r>
              <a:rPr lang="cs-CZ" sz="3600" dirty="0"/>
              <a:t>: R. </a:t>
            </a:r>
            <a:r>
              <a:rPr lang="cs-CZ" sz="3600" dirty="0" err="1"/>
              <a:t>Barthes</a:t>
            </a:r>
            <a:r>
              <a:rPr lang="cs-CZ" sz="3600" dirty="0"/>
              <a:t>, G. </a:t>
            </a:r>
            <a:r>
              <a:rPr lang="cs-CZ" sz="3600" dirty="0" err="1"/>
              <a:t>Genette</a:t>
            </a:r>
            <a:r>
              <a:rPr lang="cs-CZ" sz="3600" dirty="0"/>
              <a:t>, T. </a:t>
            </a:r>
            <a:r>
              <a:rPr lang="cs-CZ" sz="3600" dirty="0" err="1"/>
              <a:t>Todorov</a:t>
            </a:r>
            <a:r>
              <a:rPr lang="cs-CZ" sz="3600" dirty="0"/>
              <a:t>, A. J. </a:t>
            </a:r>
            <a:r>
              <a:rPr lang="cs-CZ" sz="3600" dirty="0" err="1"/>
              <a:t>Greimas</a:t>
            </a:r>
            <a:r>
              <a:rPr lang="cs-CZ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67434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46106F-40A4-4539-B5E6-714F6FE61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Poetický diskurs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287AA5-A40E-47E4-93AE-CE2868B01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dirty="0"/>
              <a:t>× mluvený diskurs, psaný diskurs</a:t>
            </a:r>
          </a:p>
          <a:p>
            <a:r>
              <a:rPr lang="cs-CZ" b="1" u="sng" dirty="0"/>
              <a:t>Sémantická inovace</a:t>
            </a:r>
            <a:r>
              <a:rPr lang="cs-CZ" b="1" dirty="0"/>
              <a:t> </a:t>
            </a:r>
          </a:p>
          <a:p>
            <a:pPr lvl="1"/>
            <a:r>
              <a:rPr lang="cs-CZ" dirty="0"/>
              <a:t>Neotřelý a pro čtenáře překvapivý způsob významového uspořádání nějakého fenoménu, který klade odpor jednoznačnému výkladu </a:t>
            </a:r>
          </a:p>
          <a:p>
            <a:pPr lvl="1"/>
            <a:r>
              <a:rPr lang="cs-CZ" dirty="0"/>
              <a:t>Interpretace</a:t>
            </a:r>
          </a:p>
          <a:p>
            <a:pPr lvl="1"/>
            <a:r>
              <a:rPr lang="cs-CZ" dirty="0"/>
              <a:t>Navozuje estetický zážitek; suspenze generální teze přirozeného postoje</a:t>
            </a:r>
          </a:p>
          <a:p>
            <a:pPr lvl="1"/>
            <a:r>
              <a:rPr lang="cs-CZ" dirty="0"/>
              <a:t>Metafora ÷ svět čtenáře / recipienta</a:t>
            </a:r>
          </a:p>
        </p:txBody>
      </p:sp>
    </p:spTree>
    <p:extLst>
      <p:ext uri="{BB962C8B-B14F-4D97-AF65-F5344CB8AC3E}">
        <p14:creationId xmlns:p14="http://schemas.microsoft.com/office/powerpoint/2010/main" val="3837579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AECE64-239E-44C0-B45F-728A19D1A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Metafora jako princip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4122C3-14F5-4870-B567-2E903F8E8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„metafora je báseň v miniatuře“ (M. C. </a:t>
            </a:r>
            <a:r>
              <a:rPr lang="cs-CZ" dirty="0" err="1"/>
              <a:t>Beardsley</a:t>
            </a:r>
            <a:r>
              <a:rPr lang="cs-CZ" dirty="0"/>
              <a:t>)</a:t>
            </a:r>
          </a:p>
          <a:p>
            <a:r>
              <a:rPr lang="cs-CZ" dirty="0"/>
              <a:t>Metafora je základním útvarem sémantické inovace; metaforický charakter mají veškeré poetické útvary (poezie, umělecká próza, eseje)</a:t>
            </a:r>
          </a:p>
        </p:txBody>
      </p:sp>
    </p:spTree>
    <p:extLst>
      <p:ext uri="{BB962C8B-B14F-4D97-AF65-F5344CB8AC3E}">
        <p14:creationId xmlns:p14="http://schemas.microsoft.com/office/powerpoint/2010/main" val="2457251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78E720-8976-4B49-AF49-25D6373F3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metafora?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73FC1C-61CD-4699-8CE9-3E5529705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„Je chrámem příroda s živými pilíři...“</a:t>
            </a:r>
          </a:p>
          <a:p>
            <a:r>
              <a:rPr lang="cs-CZ" sz="3600" dirty="0"/>
              <a:t>„Zahalil se do pláště smutku.“</a:t>
            </a:r>
          </a:p>
          <a:p>
            <a:r>
              <a:rPr lang="cs-CZ" sz="3600" dirty="0"/>
              <a:t>„Chlap jako hora.“ </a:t>
            </a:r>
          </a:p>
          <a:p>
            <a:r>
              <a:rPr lang="cs-CZ" sz="3600" dirty="0"/>
              <a:t>„Hlad jako vlk.“ </a:t>
            </a:r>
          </a:p>
          <a:p>
            <a:r>
              <a:rPr lang="cs-CZ" sz="3600" dirty="0"/>
              <a:t>„Vítr fouká.“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3067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84955A-646E-4FE5-AF9D-DCF74ED22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Živost metafory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FA4C1D-4549-4456-9C30-4D44DF0FE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Sémantická inovace se v metafoře utváří pomocí nepatřičné </a:t>
            </a:r>
            <a:r>
              <a:rPr lang="cs-CZ" dirty="0" err="1"/>
              <a:t>atribuce</a:t>
            </a:r>
            <a:r>
              <a:rPr lang="cs-CZ" dirty="0"/>
              <a:t>. Doslovný smysl je absurdní, vyvolává potřebu jej interpretovat, učinit z „je“ doslovného „je“ přenesené“.</a:t>
            </a:r>
          </a:p>
          <a:p>
            <a:r>
              <a:rPr lang="cs-CZ" dirty="0"/>
              <a:t>„metafora zůstává </a:t>
            </a:r>
            <a:r>
              <a:rPr lang="cs-CZ" i="1" dirty="0"/>
              <a:t>živá</a:t>
            </a:r>
            <a:r>
              <a:rPr lang="cs-CZ" dirty="0"/>
              <a:t> tak dlouho, dokud prostřednictvím této nové sémantické patřičnosti – a jakoby v její neprostupnosti – vnímáme odpor slov v jejich běžném významu, a tedy také jejich neslučitelnost v rovině doslovné interpretace věty“ (</a:t>
            </a:r>
            <a:r>
              <a:rPr lang="cs-CZ" i="1" dirty="0"/>
              <a:t>Čas a vyprávění</a:t>
            </a:r>
            <a:r>
              <a:rPr lang="cs-CZ" dirty="0"/>
              <a:t>, s. 9).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445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D4BE9F-8620-4754-ABF3-32514855D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cs-CZ" dirty="0" err="1"/>
              <a:t>Ricoeur</a:t>
            </a:r>
            <a:r>
              <a:rPr lang="cs-CZ" dirty="0"/>
              <a:t> rozšiřuje </a:t>
            </a:r>
            <a:r>
              <a:rPr lang="cs-CZ" dirty="0" err="1"/>
              <a:t>saussurovskou</a:t>
            </a:r>
            <a:r>
              <a:rPr lang="cs-CZ" dirty="0"/>
              <a:t> teorii znaku na úroveň věty (po vzoru E. </a:t>
            </a:r>
            <a:r>
              <a:rPr lang="cs-CZ" dirty="0" err="1"/>
              <a:t>Benvenista</a:t>
            </a:r>
            <a:r>
              <a:rPr lang="cs-CZ" dirty="0"/>
              <a:t>)</a:t>
            </a:r>
          </a:p>
          <a:p>
            <a:r>
              <a:rPr lang="cs-CZ" u="sng" dirty="0"/>
              <a:t>Běžný znak</a:t>
            </a:r>
            <a:r>
              <a:rPr lang="cs-CZ" dirty="0"/>
              <a:t>: </a:t>
            </a:r>
            <a:r>
              <a:rPr lang="cs-CZ" dirty="0" err="1"/>
              <a:t>označující-označované</a:t>
            </a:r>
            <a:r>
              <a:rPr lang="cs-CZ" dirty="0"/>
              <a:t> – denotát/</a:t>
            </a:r>
            <a:r>
              <a:rPr lang="cs-CZ" dirty="0" err="1"/>
              <a:t>referens</a:t>
            </a:r>
            <a:r>
              <a:rPr lang="cs-CZ" dirty="0"/>
              <a:t>.</a:t>
            </a:r>
          </a:p>
          <a:p>
            <a:r>
              <a:rPr lang="cs-CZ" u="sng" dirty="0"/>
              <a:t>Znak na úrovni věty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1. věta </a:t>
            </a:r>
          </a:p>
          <a:p>
            <a:pPr lvl="1"/>
            <a:r>
              <a:rPr lang="cs-CZ" dirty="0"/>
              <a:t>2. </a:t>
            </a:r>
            <a:r>
              <a:rPr lang="cs-CZ" dirty="0" err="1"/>
              <a:t>intentum</a:t>
            </a:r>
            <a:r>
              <a:rPr lang="cs-CZ" dirty="0"/>
              <a:t>/smysl věty (</a:t>
            </a:r>
            <a:r>
              <a:rPr lang="cs-CZ" i="1" dirty="0"/>
              <a:t>to, co říká</a:t>
            </a:r>
            <a:r>
              <a:rPr lang="cs-CZ" dirty="0"/>
              <a:t>; </a:t>
            </a:r>
            <a:r>
              <a:rPr lang="cs-CZ" dirty="0" err="1"/>
              <a:t>intentum</a:t>
            </a:r>
            <a:r>
              <a:rPr lang="cs-CZ" dirty="0"/>
              <a:t> věty není redukovatelné na označované jednotlivých slov, ze kterých se věta skládá; S je p.) </a:t>
            </a:r>
          </a:p>
          <a:p>
            <a:pPr lvl="1"/>
            <a:r>
              <a:rPr lang="cs-CZ" dirty="0"/>
              <a:t>3. reference věty, stav věcí (</a:t>
            </a:r>
            <a:r>
              <a:rPr lang="cs-CZ" i="1" dirty="0"/>
              <a:t>to, o čem říká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1085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6738</TotalTime>
  <Words>1041</Words>
  <Application>Microsoft Office PowerPoint</Application>
  <PresentationFormat>Předvádění na obrazovce (4:3)</PresentationFormat>
  <Paragraphs>97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Calibri</vt:lpstr>
      <vt:lpstr>Motiv sady Office</vt:lpstr>
      <vt:lpstr>Hermeneutika Paula Ricœura</vt:lpstr>
      <vt:lpstr>Literatura</vt:lpstr>
      <vt:lpstr>Metafora jako filosofický problém</vt:lpstr>
      <vt:lpstr>Prezentace aplikace PowerPoint</vt:lpstr>
      <vt:lpstr>Poetický diskurs</vt:lpstr>
      <vt:lpstr>Metafora jako princip</vt:lpstr>
      <vt:lpstr>Co je to metafora? </vt:lpstr>
      <vt:lpstr>Živost metafory</vt:lpstr>
      <vt:lpstr>Prezentace aplikace PowerPoint</vt:lpstr>
      <vt:lpstr>Prezentace aplikace PowerPoint</vt:lpstr>
      <vt:lpstr>Smysl a reference v poetickém díle </vt:lpstr>
      <vt:lpstr>6 tradičních článků víry o metafoře </vt:lpstr>
      <vt:lpstr> Ricoeurova kritika</vt:lpstr>
      <vt:lpstr>Srovnání metafory a symbolu</vt:lpstr>
      <vt:lpstr>Rozdíl mezi metaforou a symbolem</vt:lpstr>
      <vt:lpstr>Sémantické a nesémantické vlastností symbolu</vt:lpstr>
      <vt:lpstr>Příklady symbolů</vt:lpstr>
      <vt:lpstr>Symbolismus</vt:lpstr>
      <vt:lpstr>Tradiční racionalismus a teorie symbolu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Hra, symbol, slavnost</dc:title>
  <dc:creator>felix</dc:creator>
  <cp:lastModifiedBy>Felix</cp:lastModifiedBy>
  <cp:revision>262</cp:revision>
  <dcterms:created xsi:type="dcterms:W3CDTF">2015-10-21T17:05:15Z</dcterms:created>
  <dcterms:modified xsi:type="dcterms:W3CDTF">2021-05-06T10:29:45Z</dcterms:modified>
</cp:coreProperties>
</file>