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6" r:id="rId8"/>
    <p:sldId id="262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ob Mainka" initials="JM" lastIdx="1" clrIdx="0">
    <p:extLst>
      <p:ext uri="{19B8F6BF-5375-455C-9EA6-DF929625EA0E}">
        <p15:presenceInfo xmlns:p15="http://schemas.microsoft.com/office/powerpoint/2012/main" userId="Jacob Main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cob\Downloads\migr_asyappctza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First</a:t>
            </a:r>
            <a:r>
              <a:rPr lang="en-US" baseline="0"/>
              <a:t> time applicants in EU-28 (2009-2018)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[migr_asyappctza.xls]Tabelle1!$D$4:$M$4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[migr_asyappctza.xls]Tabelle1!$D$5:$M$5</c:f>
              <c:numCache>
                <c:formatCode>#,##0</c:formatCode>
                <c:ptCount val="10"/>
                <c:pt idx="0">
                  <c:v>263835</c:v>
                </c:pt>
                <c:pt idx="1">
                  <c:v>259630</c:v>
                </c:pt>
                <c:pt idx="2">
                  <c:v>309040</c:v>
                </c:pt>
                <c:pt idx="3">
                  <c:v>335290</c:v>
                </c:pt>
                <c:pt idx="4">
                  <c:v>431095</c:v>
                </c:pt>
                <c:pt idx="5">
                  <c:v>626960</c:v>
                </c:pt>
                <c:pt idx="6">
                  <c:v>1322845</c:v>
                </c:pt>
                <c:pt idx="7">
                  <c:v>1260910</c:v>
                </c:pt>
                <c:pt idx="8">
                  <c:v>712235</c:v>
                </c:pt>
                <c:pt idx="9">
                  <c:v>638240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D3-41F9-9B85-A7C1EC008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790528"/>
        <c:axId val="484790856"/>
      </c:lineChart>
      <c:catAx>
        <c:axId val="48479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90856"/>
        <c:crosses val="autoZero"/>
        <c:auto val="1"/>
        <c:lblAlgn val="ctr"/>
        <c:lblOffset val="100"/>
        <c:noMultiLvlLbl val="0"/>
      </c:catAx>
      <c:valAx>
        <c:axId val="484790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90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14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56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43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56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41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81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9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09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04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11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68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6F704AA-2AFE-40FC-82BD-2D297DF9E12B}" type="datetimeFigureOut">
              <a:rPr lang="de-DE" smtClean="0"/>
              <a:t>31.03.2019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D1F178-01B8-42A4-87D5-06685BB89A71}" type="slidenum">
              <a:rPr lang="de-DE" smtClean="0"/>
              <a:t>‹#›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46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eurostat/en/web/products-datasets/-/MIGR_ASYAPPCTZ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bos.pl/SPISKOM.POL/2017/K_044_17.PDF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ofpolls.eu/H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D6CE1F-EA7C-40D5-8FDF-62774D71B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795" y="643467"/>
            <a:ext cx="6871432" cy="5054008"/>
          </a:xfrm>
        </p:spPr>
        <p:txBody>
          <a:bodyPr anchor="ctr">
            <a:normAutofit/>
          </a:bodyPr>
          <a:lstStyle/>
          <a:p>
            <a:r>
              <a:rPr lang="de-DE" dirty="0"/>
              <a:t>Position Paper:</a:t>
            </a:r>
            <a:br>
              <a:rPr lang="de-DE" dirty="0"/>
            </a:br>
            <a:r>
              <a:rPr lang="de-DE" b="1" dirty="0" err="1"/>
              <a:t>Hungary</a:t>
            </a:r>
            <a:r>
              <a:rPr lang="de-DE" dirty="0"/>
              <a:t> /</a:t>
            </a:r>
            <a:r>
              <a:rPr lang="de-DE" b="1" dirty="0" err="1"/>
              <a:t>Poland</a:t>
            </a:r>
            <a:endParaRPr lang="de-DE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99F311-3EFB-44DF-B7DE-FBCD38204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anchor="ctr">
            <a:normAutofit/>
          </a:bodyPr>
          <a:lstStyle/>
          <a:p>
            <a:r>
              <a:rPr lang="de-DE" dirty="0"/>
              <a:t>A modern </a:t>
            </a:r>
            <a:r>
              <a:rPr lang="de-DE" dirty="0" err="1"/>
              <a:t>budget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union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protects</a:t>
            </a:r>
            <a:r>
              <a:rPr lang="de-DE" dirty="0"/>
              <a:t>, </a:t>
            </a:r>
            <a:r>
              <a:rPr lang="de-DE" dirty="0" err="1"/>
              <a:t>empowers</a:t>
            </a:r>
            <a:r>
              <a:rPr lang="de-DE" dirty="0"/>
              <a:t> and </a:t>
            </a:r>
            <a:r>
              <a:rPr lang="de-DE" dirty="0" err="1"/>
              <a:t>defends</a:t>
            </a:r>
            <a:r>
              <a:rPr lang="de-DE" dirty="0"/>
              <a:t>.</a:t>
            </a: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1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1285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973E7-DC00-41F2-9BF3-1D567927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Bibliography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F63B46-0547-4AAA-9946-7005188F2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4810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tx1"/>
                </a:solidFill>
              </a:rPr>
              <a:t>Piopiunik</a:t>
            </a:r>
            <a:r>
              <a:rPr lang="de-DE" dirty="0">
                <a:solidFill>
                  <a:schemeClr val="tx1"/>
                </a:solidFill>
              </a:rPr>
              <a:t>, Marc; </a:t>
            </a:r>
            <a:r>
              <a:rPr lang="de-DE" dirty="0" err="1">
                <a:solidFill>
                  <a:schemeClr val="tx1"/>
                </a:solidFill>
              </a:rPr>
              <a:t>Ruhose</a:t>
            </a:r>
            <a:r>
              <a:rPr lang="de-DE" dirty="0">
                <a:solidFill>
                  <a:schemeClr val="tx1"/>
                </a:solidFill>
              </a:rPr>
              <a:t>, Jens (2017). </a:t>
            </a:r>
            <a:r>
              <a:rPr lang="en-US" i="1" dirty="0">
                <a:solidFill>
                  <a:schemeClr val="tx1"/>
                </a:solidFill>
              </a:rPr>
              <a:t>Immigration, regional conditions, and crime: Evidence from an allocation policy in Germany. </a:t>
            </a:r>
            <a:r>
              <a:rPr lang="en-US" dirty="0">
                <a:solidFill>
                  <a:schemeClr val="tx1"/>
                </a:solidFill>
              </a:rPr>
              <a:t>In: European Economic Review, Vol. 92, pages 258-282.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Eurostat. </a:t>
            </a:r>
            <a:r>
              <a:rPr lang="en-US" i="1" dirty="0">
                <a:solidFill>
                  <a:schemeClr val="tx1"/>
                </a:solidFill>
              </a:rPr>
              <a:t>Asylum and first time asylum applicants by citizenship, age and sex Annual aggregated data (rounded). </a:t>
            </a:r>
            <a:r>
              <a:rPr lang="en-US" dirty="0">
                <a:solidFill>
                  <a:schemeClr val="tx1"/>
                </a:solidFill>
              </a:rPr>
              <a:t>Available on: https://ec.europa.eu/eurostat/en/web/products-datasets/-/MIGR_ASYAPPCTZA.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CBOS (2017). </a:t>
            </a:r>
            <a:r>
              <a:rPr lang="en-US" dirty="0" err="1">
                <a:solidFill>
                  <a:schemeClr val="tx1"/>
                </a:solidFill>
              </a:rPr>
              <a:t>Stosunek</a:t>
            </a:r>
            <a:r>
              <a:rPr lang="en-US" dirty="0">
                <a:solidFill>
                  <a:schemeClr val="tx1"/>
                </a:solidFill>
              </a:rPr>
              <a:t> do </a:t>
            </a:r>
            <a:r>
              <a:rPr lang="en-US" dirty="0" err="1">
                <a:solidFill>
                  <a:schemeClr val="tx1"/>
                </a:solidFill>
              </a:rPr>
              <a:t>przyjmowania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uchodźców</a:t>
            </a:r>
            <a:r>
              <a:rPr lang="en-US" dirty="0">
                <a:solidFill>
                  <a:schemeClr val="tx1"/>
                </a:solidFill>
              </a:rPr>
              <a:t>. In: </a:t>
            </a:r>
            <a:r>
              <a:rPr lang="en-US" dirty="0" err="1">
                <a:solidFill>
                  <a:schemeClr val="tx1"/>
                </a:solidFill>
              </a:rPr>
              <a:t>Komunikat</a:t>
            </a:r>
            <a:r>
              <a:rPr lang="en-US" dirty="0">
                <a:solidFill>
                  <a:schemeClr val="tx1"/>
                </a:solidFill>
              </a:rPr>
              <a:t> z Badan, Vol. 44/2017. ISSN 2353-5822. Available on: https://www.cbos.pl/SPISKOM.POL/2017/K_044_17.PDF.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Polls of Polls EU.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Reimann, Anna (2011). </a:t>
            </a:r>
            <a:r>
              <a:rPr lang="en-US" i="1" dirty="0">
                <a:solidFill>
                  <a:schemeClr val="tx1"/>
                </a:solidFill>
              </a:rPr>
              <a:t>Strict Immigration Laws 'Save Denmark Billions’. </a:t>
            </a:r>
            <a:r>
              <a:rPr lang="en-US" dirty="0">
                <a:solidFill>
                  <a:schemeClr val="tx1"/>
                </a:solidFill>
              </a:rPr>
              <a:t>Spiegel Online. Available on: http://www.spiegel.de/international/europe/putting-a-price-on-foreigners-strict-immigration-laws-save-denmark-billions-a-759716.html.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Dustmann</a:t>
            </a:r>
            <a:r>
              <a:rPr lang="en-US" dirty="0">
                <a:solidFill>
                  <a:schemeClr val="tx1"/>
                </a:solidFill>
              </a:rPr>
              <a:t>, Christian; Uta, </a:t>
            </a:r>
            <a:r>
              <a:rPr lang="en-US" dirty="0" err="1">
                <a:solidFill>
                  <a:schemeClr val="tx1"/>
                </a:solidFill>
              </a:rPr>
              <a:t>Schönberg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Stuhler</a:t>
            </a:r>
            <a:r>
              <a:rPr lang="en-US" dirty="0">
                <a:solidFill>
                  <a:schemeClr val="tx1"/>
                </a:solidFill>
              </a:rPr>
              <a:t>, Jan (2016). </a:t>
            </a:r>
            <a:r>
              <a:rPr lang="en-US" i="1" dirty="0">
                <a:solidFill>
                  <a:schemeClr val="tx1"/>
                </a:solidFill>
              </a:rPr>
              <a:t>The impact of immigration: Why do studies reach such different results?</a:t>
            </a:r>
            <a:r>
              <a:rPr lang="en-US" dirty="0">
                <a:solidFill>
                  <a:schemeClr val="tx1"/>
                </a:solidFill>
              </a:rPr>
              <a:t> In: Journal of Economics Perspectives, Vol. 30, No. 4, pages 31-56.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773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81FA8-1DD3-444D-84C9-C8223631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affairs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59123-D52A-47CE-8759-717A4FC4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030901" cy="4573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dirty="0" err="1"/>
              <a:t>ongoing</a:t>
            </a:r>
            <a:r>
              <a:rPr lang="de-DE" dirty="0"/>
              <a:t> art. 7 TEU </a:t>
            </a:r>
            <a:r>
              <a:rPr lang="de-DE" dirty="0" err="1"/>
              <a:t>proceedings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EU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states</a:t>
            </a:r>
            <a:r>
              <a:rPr lang="de-DE" dirty="0"/>
              <a:t> and EC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Poland</a:t>
            </a:r>
            <a:r>
              <a:rPr lang="de-DE" dirty="0"/>
              <a:t> and </a:t>
            </a:r>
            <a:r>
              <a:rPr lang="de-DE" dirty="0" err="1"/>
              <a:t>Hungary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dirty="0" err="1"/>
              <a:t>Poland</a:t>
            </a:r>
            <a:r>
              <a:rPr lang="de-DE" dirty="0"/>
              <a:t> and </a:t>
            </a:r>
            <a:r>
              <a:rPr lang="de-DE" dirty="0" err="1"/>
              <a:t>Hungary</a:t>
            </a:r>
            <a:r>
              <a:rPr lang="de-DE" dirty="0"/>
              <a:t> still </a:t>
            </a:r>
            <a:r>
              <a:rPr lang="de-DE" dirty="0" err="1"/>
              <a:t>reject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admittance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refugees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quotas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dirty="0" err="1"/>
              <a:t>deterioration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relationship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Poland</a:t>
            </a:r>
            <a:r>
              <a:rPr lang="de-DE" dirty="0"/>
              <a:t>/</a:t>
            </a:r>
            <a:r>
              <a:rPr lang="de-DE" dirty="0" err="1"/>
              <a:t>Hungary</a:t>
            </a:r>
            <a:r>
              <a:rPr lang="de-DE" dirty="0"/>
              <a:t>, </a:t>
            </a:r>
            <a:r>
              <a:rPr lang="de-DE" dirty="0" err="1"/>
              <a:t>other</a:t>
            </a:r>
            <a:r>
              <a:rPr lang="de-DE" dirty="0"/>
              <a:t> EU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states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European </a:t>
            </a:r>
            <a:r>
              <a:rPr lang="de-DE" dirty="0" err="1"/>
              <a:t>commision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dirty="0" err="1"/>
              <a:t>migrant</a:t>
            </a:r>
            <a:r>
              <a:rPr lang="de-DE" dirty="0"/>
              <a:t> </a:t>
            </a:r>
            <a:r>
              <a:rPr lang="de-DE" dirty="0" err="1"/>
              <a:t>numbers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Europe </a:t>
            </a:r>
            <a:r>
              <a:rPr lang="de-DE" dirty="0" err="1"/>
              <a:t>went</a:t>
            </a:r>
            <a:r>
              <a:rPr lang="de-DE" dirty="0"/>
              <a:t> down in </a:t>
            </a:r>
            <a:r>
              <a:rPr lang="de-DE" dirty="0" err="1"/>
              <a:t>the</a:t>
            </a:r>
            <a:r>
              <a:rPr lang="de-DE" dirty="0"/>
              <a:t> last </a:t>
            </a:r>
            <a:r>
              <a:rPr lang="de-DE" dirty="0" err="1"/>
              <a:t>years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2050" name="Picture 2" descr="1956: The Hungarian â Polish relationship">
            <a:extLst>
              <a:ext uri="{FF2B5EF4-FFF2-40B4-BE49-F238E27FC236}">
                <a16:creationId xmlns:a16="http://schemas.microsoft.com/office/drawing/2014/main" id="{7EB6EBFF-0984-49A9-8B04-9F551E37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157" y="151625"/>
            <a:ext cx="3279843" cy="163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A17473AE-1E3D-4674-A494-E5B923CDB9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9579605"/>
              </p:ext>
            </p:extLst>
          </p:nvPr>
        </p:nvGraphicFramePr>
        <p:xfrm>
          <a:off x="5938886" y="2237895"/>
          <a:ext cx="6110140" cy="3610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790C39AE-0C20-4764-A321-061D3B02FE0B}"/>
              </a:ext>
            </a:extLst>
          </p:cNvPr>
          <p:cNvSpPr txBox="1"/>
          <p:nvPr/>
        </p:nvSpPr>
        <p:spPr>
          <a:xfrm>
            <a:off x="4675695" y="5986932"/>
            <a:ext cx="737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Source: Eurostat (</a:t>
            </a:r>
            <a:r>
              <a:rPr lang="de-DE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https://ec.europa.eu/eurostat/en/web/products-datasets/-/MIGR_ASYAPPCTZA</a:t>
            </a:r>
            <a:r>
              <a:rPr lang="de-DE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294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81FA8-1DD3-444D-84C9-C8223631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Priorities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59123-D52A-47CE-8759-717A4FC4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20652"/>
            <a:ext cx="10058400" cy="32484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de-DE" sz="2800" dirty="0"/>
              <a:t>Security</a:t>
            </a:r>
          </a:p>
          <a:p>
            <a:pPr marL="514350" indent="-514350">
              <a:buFont typeface="+mj-lt"/>
              <a:buAutoNum type="romanUcPeriod"/>
            </a:pPr>
            <a:r>
              <a:rPr lang="de-DE" sz="2800" dirty="0" err="1"/>
              <a:t>Protection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traditional </a:t>
            </a:r>
            <a:r>
              <a:rPr lang="de-DE" sz="2800" dirty="0" err="1"/>
              <a:t>values</a:t>
            </a:r>
            <a:endParaRPr lang="de-DE" sz="2800" dirty="0"/>
          </a:p>
          <a:p>
            <a:pPr marL="514350" indent="-514350">
              <a:buFont typeface="+mj-lt"/>
              <a:buAutoNum type="romanUcPeriod"/>
            </a:pPr>
            <a:r>
              <a:rPr lang="de-DE" sz="2800" dirty="0" err="1"/>
              <a:t>Economic</a:t>
            </a:r>
            <a:r>
              <a:rPr lang="de-DE" sz="2800" dirty="0"/>
              <a:t> </a:t>
            </a:r>
            <a:r>
              <a:rPr lang="de-DE" sz="2800" dirty="0" err="1"/>
              <a:t>development</a:t>
            </a:r>
            <a:r>
              <a:rPr lang="de-DE" sz="2800" dirty="0"/>
              <a:t> and </a:t>
            </a:r>
            <a:r>
              <a:rPr lang="de-DE" sz="2800" dirty="0" err="1"/>
              <a:t>prosperity</a:t>
            </a:r>
            <a:endParaRPr lang="de-DE" sz="2800" dirty="0"/>
          </a:p>
        </p:txBody>
      </p:sp>
      <p:pic>
        <p:nvPicPr>
          <p:cNvPr id="2050" name="Picture 2" descr="1956: The Hungarian â Polish relationship">
            <a:extLst>
              <a:ext uri="{FF2B5EF4-FFF2-40B4-BE49-F238E27FC236}">
                <a16:creationId xmlns:a16="http://schemas.microsoft.com/office/drawing/2014/main" id="{7EB6EBFF-0984-49A9-8B04-9F551E37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157" y="4449452"/>
            <a:ext cx="3279843" cy="163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44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81FA8-1DD3-444D-84C9-C8223631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Security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59123-D52A-47CE-8759-717A4FC40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cs-CZ" dirty="0"/>
              <a:t>T</a:t>
            </a:r>
            <a:r>
              <a:rPr lang="de-DE" dirty="0"/>
              <a:t>hreat of terrorists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BAMF, 7000 </a:t>
            </a:r>
            <a:r>
              <a:rPr lang="de-DE" dirty="0" err="1"/>
              <a:t>cases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breach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international </a:t>
            </a:r>
            <a:r>
              <a:rPr lang="de-DE" dirty="0" err="1"/>
              <a:t>laws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2014-2019 </a:t>
            </a:r>
            <a:r>
              <a:rPr lang="de-DE" dirty="0" err="1"/>
              <a:t>concerned</a:t>
            </a:r>
            <a:r>
              <a:rPr lang="de-DE" dirty="0"/>
              <a:t> </a:t>
            </a:r>
            <a:r>
              <a:rPr lang="de-DE" dirty="0" err="1"/>
              <a:t>active</a:t>
            </a:r>
            <a:r>
              <a:rPr lang="de-DE" dirty="0"/>
              <a:t> </a:t>
            </a:r>
            <a:r>
              <a:rPr lang="de-DE" dirty="0" err="1"/>
              <a:t>terrorist</a:t>
            </a:r>
            <a:r>
              <a:rPr lang="de-DE" dirty="0"/>
              <a:t> </a:t>
            </a:r>
            <a:r>
              <a:rPr lang="de-DE" dirty="0" err="1"/>
              <a:t>fighters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war </a:t>
            </a:r>
            <a:r>
              <a:rPr lang="de-DE" dirty="0" err="1"/>
              <a:t>criminals</a:t>
            </a:r>
            <a:r>
              <a:rPr lang="de-DE" dirty="0"/>
              <a:t> </a:t>
            </a:r>
            <a:r>
              <a:rPr lang="de-DE" dirty="0" err="1"/>
              <a:t>pleading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asylum</a:t>
            </a:r>
            <a:r>
              <a:rPr lang="de-DE" dirty="0"/>
              <a:t> in Germany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cs-CZ" dirty="0"/>
              <a:t>S</a:t>
            </a:r>
            <a:r>
              <a:rPr lang="de-DE" dirty="0"/>
              <a:t>econd generation of immigrants often fail to integrate properly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cs-CZ" dirty="0"/>
              <a:t>U</a:t>
            </a:r>
            <a:r>
              <a:rPr lang="de-DE" dirty="0"/>
              <a:t>nder certain circumstances positive correlation of crime rate and immigration (Piopiunik, Ruhose, 2017)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cs-CZ" dirty="0"/>
              <a:t>I</a:t>
            </a:r>
            <a:r>
              <a:rPr lang="de-DE" dirty="0"/>
              <a:t>llegal migration and badly organized migration policy aggravate the problem</a:t>
            </a:r>
          </a:p>
        </p:txBody>
      </p:sp>
      <p:pic>
        <p:nvPicPr>
          <p:cNvPr id="2050" name="Picture 2" descr="1956: The Hungarian â Polish relationship">
            <a:extLst>
              <a:ext uri="{FF2B5EF4-FFF2-40B4-BE49-F238E27FC236}">
                <a16:creationId xmlns:a16="http://schemas.microsoft.com/office/drawing/2014/main" id="{7EB6EBFF-0984-49A9-8B04-9F551E37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157" y="4449452"/>
            <a:ext cx="3279843" cy="163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30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81FA8-1DD3-444D-84C9-C8223631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traditional </a:t>
            </a:r>
            <a:r>
              <a:rPr lang="de-DE" dirty="0" err="1"/>
              <a:t>values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59123-D52A-47CE-8759-717A4FC4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209252" cy="107657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dirty="0" err="1"/>
              <a:t>Poland</a:t>
            </a:r>
            <a:r>
              <a:rPr lang="de-DE" dirty="0"/>
              <a:t> and </a:t>
            </a:r>
            <a:r>
              <a:rPr lang="de-DE" dirty="0" err="1"/>
              <a:t>Hungary</a:t>
            </a:r>
            <a:r>
              <a:rPr lang="de-DE" dirty="0"/>
              <a:t> Christian-Catholic countries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cs-CZ" dirty="0"/>
              <a:t>D</a:t>
            </a:r>
            <a:r>
              <a:rPr lang="de-DE" dirty="0"/>
              <a:t>ue to historical reasons no multicultural societies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2050" name="Picture 2" descr="1956: The Hungarian â Polish relationship">
            <a:extLst>
              <a:ext uri="{FF2B5EF4-FFF2-40B4-BE49-F238E27FC236}">
                <a16:creationId xmlns:a16="http://schemas.microsoft.com/office/drawing/2014/main" id="{7EB6EBFF-0984-49A9-8B04-9F551E37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0487" y="97438"/>
            <a:ext cx="2901513" cy="145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C84DA301-2824-45A0-9324-9BA2408565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868"/>
          <a:stretch/>
        </p:blipFill>
        <p:spPr>
          <a:xfrm>
            <a:off x="431869" y="3073334"/>
            <a:ext cx="5695950" cy="309061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9ABF14A-9E01-485C-AF0D-BD66B002513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9" r="4046"/>
          <a:stretch/>
        </p:blipFill>
        <p:spPr>
          <a:xfrm>
            <a:off x="6306532" y="3073334"/>
            <a:ext cx="5453600" cy="3162300"/>
          </a:xfrm>
          <a:prstGeom prst="rect">
            <a:avLst/>
          </a:prstGeom>
        </p:spPr>
      </p:pic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0490D1E3-B8F7-4F31-8E89-00A1778F351E}"/>
              </a:ext>
            </a:extLst>
          </p:cNvPr>
          <p:cNvSpPr txBox="1">
            <a:spLocks/>
          </p:cNvSpPr>
          <p:nvPr/>
        </p:nvSpPr>
        <p:spPr>
          <a:xfrm>
            <a:off x="6438507" y="1845734"/>
            <a:ext cx="5571241" cy="10765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cs-CZ" dirty="0"/>
              <a:t>M</a:t>
            </a:r>
            <a:r>
              <a:rPr lang="de-DE" dirty="0"/>
              <a:t>irrored in poll 2017: only 22% in favour of admitting refugees from Arab and African countries but 55 % in favour of taking in Ukrainians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Font typeface="Calibri" panose="020F0502020204030204" pitchFamily="34" charset="0"/>
              <a:buNone/>
            </a:pP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DFE321B-199B-446F-A1AD-513ABF109CDF}"/>
              </a:ext>
            </a:extLst>
          </p:cNvPr>
          <p:cNvSpPr txBox="1"/>
          <p:nvPr/>
        </p:nvSpPr>
        <p:spPr>
          <a:xfrm>
            <a:off x="226244" y="6417508"/>
            <a:ext cx="52695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Source: </a:t>
            </a:r>
            <a:r>
              <a:rPr lang="de-DE" sz="14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https://www.cbos.pl/SPISKOM.POL/2017/K_044_17.PDF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77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81EF9-F8E7-4E45-9CBE-22E99A695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82" y="137516"/>
            <a:ext cx="11076997" cy="702303"/>
          </a:xfrm>
        </p:spPr>
        <p:txBody>
          <a:bodyPr>
            <a:normAutofit fontScale="90000"/>
          </a:bodyPr>
          <a:lstStyle/>
          <a:p>
            <a:r>
              <a:rPr lang="de-DE" dirty="0"/>
              <a:t>Opinion Poll </a:t>
            </a:r>
            <a:r>
              <a:rPr lang="de-DE" b="1" dirty="0" err="1"/>
              <a:t>Hungarian</a:t>
            </a:r>
            <a:r>
              <a:rPr lang="de-DE" dirty="0"/>
              <a:t> </a:t>
            </a:r>
            <a:r>
              <a:rPr lang="de-DE" dirty="0" err="1"/>
              <a:t>Parliamentary</a:t>
            </a:r>
            <a:r>
              <a:rPr lang="de-DE" dirty="0"/>
              <a:t> </a:t>
            </a:r>
            <a:r>
              <a:rPr lang="de-DE" dirty="0" err="1"/>
              <a:t>Elections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76D6A5-4DEE-43F1-8437-A0BD9BD22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43DBF3-6A82-42A4-ADE7-03A7028F5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057" y="988906"/>
            <a:ext cx="10189391" cy="529935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FF036AD-CD97-4882-9BD5-8F77728633A6}"/>
              </a:ext>
            </a:extLst>
          </p:cNvPr>
          <p:cNvSpPr txBox="1"/>
          <p:nvPr/>
        </p:nvSpPr>
        <p:spPr>
          <a:xfrm>
            <a:off x="150828" y="6409111"/>
            <a:ext cx="3506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Source: </a:t>
            </a:r>
            <a:r>
              <a:rPr lang="de-DE" sz="1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https://pollofpolls.eu/HU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192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81EF9-F8E7-4E45-9CBE-22E99A695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83" y="137516"/>
            <a:ext cx="9443004" cy="702303"/>
          </a:xfrm>
        </p:spPr>
        <p:txBody>
          <a:bodyPr>
            <a:normAutofit fontScale="90000"/>
          </a:bodyPr>
          <a:lstStyle/>
          <a:p>
            <a:r>
              <a:rPr lang="de-DE" dirty="0"/>
              <a:t>Opinion Poll </a:t>
            </a:r>
            <a:r>
              <a:rPr lang="de-DE" b="1" dirty="0" err="1"/>
              <a:t>Polish</a:t>
            </a:r>
            <a:r>
              <a:rPr lang="de-DE" dirty="0"/>
              <a:t> </a:t>
            </a:r>
            <a:r>
              <a:rPr lang="de-DE" dirty="0" err="1"/>
              <a:t>Parliamentary</a:t>
            </a:r>
            <a:r>
              <a:rPr lang="de-DE" dirty="0"/>
              <a:t> </a:t>
            </a:r>
            <a:r>
              <a:rPr lang="de-DE" dirty="0" err="1"/>
              <a:t>Elections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76D6A5-4DEE-43F1-8437-A0BD9BD22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C08B7D1-C843-4C4F-AC57-71856DA16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460" y="919332"/>
            <a:ext cx="9925139" cy="530359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518A817-0C2E-494E-96E4-7CED888D0622}"/>
              </a:ext>
            </a:extLst>
          </p:cNvPr>
          <p:cNvSpPr txBox="1"/>
          <p:nvPr/>
        </p:nvSpPr>
        <p:spPr>
          <a:xfrm>
            <a:off x="150828" y="6409111"/>
            <a:ext cx="3506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Source: </a:t>
            </a:r>
            <a:r>
              <a:rPr lang="de-DE" sz="1400" u="sng" dirty="0">
                <a:solidFill>
                  <a:schemeClr val="bg1"/>
                </a:solidFill>
              </a:rPr>
              <a:t>https://pollofpolls.eu/PL</a:t>
            </a:r>
          </a:p>
        </p:txBody>
      </p:sp>
    </p:spTree>
    <p:extLst>
      <p:ext uri="{BB962C8B-B14F-4D97-AF65-F5344CB8AC3E}">
        <p14:creationId xmlns:p14="http://schemas.microsoft.com/office/powerpoint/2010/main" val="310541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956: The Hungarian â Polish relationship">
            <a:extLst>
              <a:ext uri="{FF2B5EF4-FFF2-40B4-BE49-F238E27FC236}">
                <a16:creationId xmlns:a16="http://schemas.microsoft.com/office/drawing/2014/main" id="{7EB6EBFF-0984-49A9-8B04-9F551E37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157" y="4449452"/>
            <a:ext cx="3279843" cy="163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E381FA8-1DD3-444D-84C9-C8223631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214885" cy="1450757"/>
          </a:xfrm>
        </p:spPr>
        <p:txBody>
          <a:bodyPr/>
          <a:lstStyle/>
          <a:p>
            <a:r>
              <a:rPr lang="de-DE" dirty="0"/>
              <a:t>III.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and </a:t>
            </a:r>
            <a:r>
              <a:rPr lang="de-DE" dirty="0" err="1"/>
              <a:t>prosperity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59123-D52A-47CE-8759-717A4FC40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I</a:t>
            </a:r>
            <a:r>
              <a:rPr lang="en-US" dirty="0" err="1"/>
              <a:t>ntegration</a:t>
            </a:r>
            <a:r>
              <a:rPr lang="en-US" dirty="0"/>
              <a:t> is costly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en-US" dirty="0" err="1"/>
              <a:t>eport</a:t>
            </a:r>
            <a:r>
              <a:rPr lang="en-US" dirty="0"/>
              <a:t>: migrants from non-Western countries costed Denmark over €2.3 billion between 2001-2011 (Reimann, 2011)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M</a:t>
            </a:r>
            <a:r>
              <a:rPr lang="en-US" dirty="0" err="1"/>
              <a:t>ost</a:t>
            </a:r>
            <a:r>
              <a:rPr lang="en-US" dirty="0"/>
              <a:t> empirical evidence supports the fact that migration has negative effect on wages (</a:t>
            </a:r>
            <a:r>
              <a:rPr lang="en-US" dirty="0" err="1"/>
              <a:t>Dustmann</a:t>
            </a:r>
            <a:r>
              <a:rPr lang="en-US" dirty="0"/>
              <a:t>, et al., 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S</a:t>
            </a:r>
            <a:r>
              <a:rPr lang="en-US" dirty="0" err="1"/>
              <a:t>trict</a:t>
            </a:r>
            <a:r>
              <a:rPr lang="en-US" dirty="0"/>
              <a:t> migration policy to EU necessary to ensure the four freedoms of the European Single market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C</a:t>
            </a:r>
            <a:r>
              <a:rPr lang="en-US" dirty="0" err="1"/>
              <a:t>ohesion</a:t>
            </a:r>
            <a:r>
              <a:rPr lang="en-US" dirty="0"/>
              <a:t> funds important for Hungary and Poland to catch up with Western</a:t>
            </a:r>
            <a:br>
              <a:rPr lang="en-US" dirty="0"/>
            </a:br>
            <a:r>
              <a:rPr lang="en-US" dirty="0"/>
              <a:t>European countries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8624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81FA8-1DD3-444D-84C9-C8223631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needs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59123-D52A-47CE-8759-717A4FC40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dirty="0" err="1"/>
              <a:t>Acknowledgement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(social) </a:t>
            </a:r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EU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states</a:t>
            </a:r>
            <a:r>
              <a:rPr lang="de-DE" dirty="0"/>
              <a:t>: „Unity in </a:t>
            </a:r>
            <a:r>
              <a:rPr lang="de-DE" dirty="0" err="1"/>
              <a:t>diversity</a:t>
            </a:r>
            <a:r>
              <a:rPr lang="de-DE" dirty="0"/>
              <a:t>“!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en-US" dirty="0"/>
              <a:t>Poland and Hungary will not accept refugees distributed by the European top-down approach.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Poland and Hungary reject the idea of conditionality in regards to rule-of-law and refugee redistribution quotas.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Migration policy needs to remain in the hand of national governments whose cooperation should be enhanced.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The new Multiannual Financial Framework 2021-2027 should set priorities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Common Defense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Combating illegal migration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Cohesion</a:t>
            </a:r>
          </a:p>
        </p:txBody>
      </p:sp>
      <p:pic>
        <p:nvPicPr>
          <p:cNvPr id="2050" name="Picture 2" descr="1956: The Hungarian â Polish relationship">
            <a:extLst>
              <a:ext uri="{FF2B5EF4-FFF2-40B4-BE49-F238E27FC236}">
                <a16:creationId xmlns:a16="http://schemas.microsoft.com/office/drawing/2014/main" id="{7EB6EBFF-0984-49A9-8B04-9F551E37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157" y="4449452"/>
            <a:ext cx="3279843" cy="163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505919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686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Rückblick</vt:lpstr>
      <vt:lpstr>Position Paper: Hungary /Poland</vt:lpstr>
      <vt:lpstr>Current state of affairs</vt:lpstr>
      <vt:lpstr>Priorities</vt:lpstr>
      <vt:lpstr>I. Security</vt:lpstr>
      <vt:lpstr>II. Protection of traditional values </vt:lpstr>
      <vt:lpstr>Opinion Poll Hungarian Parliamentary Elections</vt:lpstr>
      <vt:lpstr>Opinion Poll Polish Parliamentary Elections</vt:lpstr>
      <vt:lpstr>III. Economic development and prosperity</vt:lpstr>
      <vt:lpstr>What needs to be done: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 Paper: Hungary /Poland</dc:title>
  <dc:creator>Jacob Mainka</dc:creator>
  <cp:lastModifiedBy>Sam Awesome</cp:lastModifiedBy>
  <cp:revision>44</cp:revision>
  <dcterms:created xsi:type="dcterms:W3CDTF">2019-03-31T18:32:31Z</dcterms:created>
  <dcterms:modified xsi:type="dcterms:W3CDTF">2019-03-31T21:28:39Z</dcterms:modified>
</cp:coreProperties>
</file>