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87" r:id="rId3"/>
    <p:sldId id="264" r:id="rId4"/>
    <p:sldId id="286" r:id="rId5"/>
    <p:sldId id="28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 Juliane Bonney | Mediatum" initials="JBO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0" autoAdjust="0"/>
    <p:restoredTop sz="84551" autoAdjust="0"/>
  </p:normalViewPr>
  <p:slideViewPr>
    <p:cSldViewPr snapToGrid="0">
      <p:cViewPr varScale="1">
        <p:scale>
          <a:sx n="56" d="100"/>
          <a:sy n="56" d="100"/>
        </p:scale>
        <p:origin x="13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en-US" noProof="0" dirty="0"/>
            <a:t>Climate action relevant for growth. Energy transition can foster innovation. Relevance of climate refugees</a:t>
          </a:r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 dirty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 dirty="0"/>
        </a:p>
      </dgm:t>
    </dgm:pt>
    <dgm:pt modelId="{4BD812BA-842F-41DE-BD59-7991DC3699DC}">
      <dgm:prSet/>
      <dgm:spPr/>
      <dgm:t>
        <a:bodyPr/>
        <a:lstStyle/>
        <a:p>
          <a:r>
            <a:rPr lang="en-US" noProof="0" dirty="0"/>
            <a:t>How to find a flexible solution that works for all? </a:t>
          </a:r>
          <a:br>
            <a:rPr lang="en-US" noProof="0" dirty="0"/>
          </a:br>
          <a:r>
            <a:rPr lang="en-US" noProof="0" dirty="0"/>
            <a:t>How to share the “dividends” of climate protection?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 dirty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 dirty="0"/>
        </a:p>
      </dgm:t>
    </dgm:pt>
    <dgm:pt modelId="{01B629BC-E913-4554-837B-CB38E26C625A}">
      <dgm:prSet/>
      <dgm:spPr/>
      <dgm:t>
        <a:bodyPr/>
        <a:lstStyle/>
        <a:p>
          <a:r>
            <a:rPr lang="en-US" noProof="0" dirty="0"/>
            <a:t>Touches different policy fields which are all relevant for our goal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 dirty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 dirty="0"/>
        </a:p>
      </dgm:t>
    </dgm:pt>
    <dgm:pt modelId="{F6133840-B6B1-4F50-A00C-679826F43AAF}">
      <dgm:prSet/>
      <dgm:spPr/>
      <dgm:t>
        <a:bodyPr/>
        <a:lstStyle/>
        <a:p>
          <a:r>
            <a:rPr lang="en-US" noProof="0" dirty="0"/>
            <a:t>Some points lag clarity and realism. E.g.: How to enforce taxation from an European level?</a:t>
          </a:r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 dirty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 dirty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 custLinFactNeighborY="-924"/>
      <dgm:spPr/>
    </dgm:pt>
    <dgm:pt modelId="{2D91354E-C985-42BB-9132-8E06AD7D3467}" type="pres">
      <dgm:prSet presAssocID="{AA34A224-AB40-43D0-A0C8-0CA0BD6B46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ung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bri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ielbuch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de-DE" noProof="0" dirty="0" err="1"/>
            <a:t>Role</a:t>
          </a:r>
          <a:r>
            <a:rPr lang="de-DE" noProof="0" dirty="0"/>
            <a:t> of fair </a:t>
          </a:r>
          <a:r>
            <a:rPr lang="de-DE" noProof="0" dirty="0" err="1"/>
            <a:t>transition</a:t>
          </a:r>
          <a:r>
            <a:rPr lang="de-DE" noProof="0" dirty="0"/>
            <a:t> and </a:t>
          </a:r>
          <a:r>
            <a:rPr lang="de-DE" noProof="0" dirty="0" err="1"/>
            <a:t>the</a:t>
          </a:r>
          <a:r>
            <a:rPr lang="de-DE" noProof="0" dirty="0"/>
            <a:t> Just Transition Fund</a:t>
          </a:r>
          <a:endParaRPr lang="en-US" noProof="0" dirty="0"/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/>
        </a:p>
      </dgm:t>
    </dgm:pt>
    <dgm:pt modelId="{4BD812BA-842F-41DE-BD59-7991DC3699DC}">
      <dgm:prSet/>
      <dgm:spPr/>
      <dgm:t>
        <a:bodyPr/>
        <a:lstStyle/>
        <a:p>
          <a:r>
            <a:rPr lang="en-US" noProof="0" dirty="0"/>
            <a:t>Fails to specify on different factors other than GDP between countries</a:t>
          </a:r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/>
        </a:p>
      </dgm:t>
    </dgm:pt>
    <dgm:pt modelId="{01B629BC-E913-4554-837B-CB38E26C625A}">
      <dgm:prSet/>
      <dgm:spPr/>
      <dgm:t>
        <a:bodyPr/>
        <a:lstStyle/>
        <a:p>
          <a:r>
            <a:rPr lang="en-US" noProof="0" dirty="0"/>
            <a:t>Greening investments</a:t>
          </a:r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/>
        </a:p>
      </dgm:t>
    </dgm:pt>
    <dgm:pt modelId="{F6133840-B6B1-4F50-A00C-679826F43AAF}">
      <dgm:prSet/>
      <dgm:spPr/>
      <dgm:t>
        <a:bodyPr/>
        <a:lstStyle/>
        <a:p>
          <a:r>
            <a:rPr lang="en-US" noProof="0" dirty="0"/>
            <a:t>Need for targeted grants not a “watering can” and higher spending for unrelated funds (ERDF)</a:t>
          </a:r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 custLinFactNeighborY="-924"/>
      <dgm:spPr/>
    </dgm:pt>
    <dgm:pt modelId="{2D91354E-C985-42BB-9132-8E06AD7D3467}" type="pres">
      <dgm:prSet presAssocID="{AA34A224-AB40-43D0-A0C8-0CA0BD6B46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ung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bri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ielbuch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A830B0-DEF4-4146-A36E-ECA31FD718F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34A224-AB40-43D0-A0C8-0CA0BD6B46BC}">
      <dgm:prSet/>
      <dgm:spPr/>
      <dgm:t>
        <a:bodyPr/>
        <a:lstStyle/>
        <a:p>
          <a:r>
            <a:rPr lang="de-DE" noProof="0" dirty="0" err="1"/>
            <a:t>Stressing</a:t>
          </a:r>
          <a:r>
            <a:rPr lang="de-DE" noProof="0" dirty="0"/>
            <a:t> </a:t>
          </a:r>
          <a:r>
            <a:rPr lang="de-DE" noProof="0" dirty="0" err="1"/>
            <a:t>the</a:t>
          </a:r>
          <a:r>
            <a:rPr lang="de-DE" noProof="0" dirty="0"/>
            <a:t> </a:t>
          </a:r>
          <a:r>
            <a:rPr lang="de-DE" noProof="0" dirty="0" err="1"/>
            <a:t>need</a:t>
          </a:r>
          <a:r>
            <a:rPr lang="de-DE" noProof="0" dirty="0"/>
            <a:t> </a:t>
          </a:r>
          <a:r>
            <a:rPr lang="de-DE" noProof="0" dirty="0" err="1"/>
            <a:t>for</a:t>
          </a:r>
          <a:r>
            <a:rPr lang="de-DE" noProof="0" dirty="0"/>
            <a:t> </a:t>
          </a:r>
          <a:r>
            <a:rPr lang="de-DE" noProof="0" dirty="0" err="1"/>
            <a:t>the</a:t>
          </a:r>
          <a:r>
            <a:rPr lang="de-DE" noProof="0" dirty="0"/>
            <a:t> EU </a:t>
          </a:r>
          <a:r>
            <a:rPr lang="de-DE" noProof="0" dirty="0" err="1"/>
            <a:t>to</a:t>
          </a:r>
          <a:r>
            <a:rPr lang="de-DE" noProof="0" dirty="0"/>
            <a:t> </a:t>
          </a:r>
          <a:r>
            <a:rPr lang="de-DE" noProof="0" dirty="0" err="1"/>
            <a:t>take</a:t>
          </a:r>
          <a:r>
            <a:rPr lang="de-DE" noProof="0" dirty="0"/>
            <a:t> a </a:t>
          </a:r>
          <a:r>
            <a:rPr lang="de-DE" noProof="0" dirty="0" err="1"/>
            <a:t>leadership</a:t>
          </a:r>
          <a:r>
            <a:rPr lang="de-DE" noProof="0" dirty="0"/>
            <a:t> </a:t>
          </a:r>
          <a:r>
            <a:rPr lang="de-DE" noProof="0" dirty="0" err="1"/>
            <a:t>role</a:t>
          </a:r>
          <a:r>
            <a:rPr lang="de-DE" noProof="0" dirty="0"/>
            <a:t> </a:t>
          </a:r>
          <a:endParaRPr lang="en-US" noProof="0" dirty="0"/>
        </a:p>
      </dgm:t>
    </dgm:pt>
    <dgm:pt modelId="{6ABC968F-3875-4886-A182-283E6B0341CA}" type="parTrans" cxnId="{133F65E7-FA3A-4618-AED9-1F31B7BD5587}">
      <dgm:prSet/>
      <dgm:spPr/>
      <dgm:t>
        <a:bodyPr/>
        <a:lstStyle/>
        <a:p>
          <a:endParaRPr lang="en-US" noProof="0"/>
        </a:p>
      </dgm:t>
    </dgm:pt>
    <dgm:pt modelId="{F5E12B03-8136-4A85-A91B-1A156F9F0D95}" type="sibTrans" cxnId="{133F65E7-FA3A-4618-AED9-1F31B7BD5587}">
      <dgm:prSet/>
      <dgm:spPr/>
      <dgm:t>
        <a:bodyPr/>
        <a:lstStyle/>
        <a:p>
          <a:endParaRPr lang="en-US" noProof="0"/>
        </a:p>
      </dgm:t>
    </dgm:pt>
    <dgm:pt modelId="{4BD812BA-842F-41DE-BD59-7991DC3699DC}">
      <dgm:prSet/>
      <dgm:spPr/>
      <dgm:t>
        <a:bodyPr/>
        <a:lstStyle/>
        <a:p>
          <a:r>
            <a:rPr lang="en-US" dirty="0"/>
            <a:t>Recognizes the sensitivity of poorer countries to receive help with the funding process (</a:t>
          </a:r>
          <a:r>
            <a:rPr lang="en-US" dirty="0">
              <a:sym typeface="Wingdings" panose="05000000000000000000" pitchFamily="2" charset="2"/>
            </a:rPr>
            <a:t> Globally) </a:t>
          </a:r>
          <a:endParaRPr lang="en-US" noProof="0" dirty="0"/>
        </a:p>
      </dgm:t>
    </dgm:pt>
    <dgm:pt modelId="{5181627A-50A2-4BD2-A233-0E1DD4096588}" type="parTrans" cxnId="{1D131F98-205E-471C-84AE-B379D10E5326}">
      <dgm:prSet/>
      <dgm:spPr/>
      <dgm:t>
        <a:bodyPr/>
        <a:lstStyle/>
        <a:p>
          <a:endParaRPr lang="en-US" noProof="0"/>
        </a:p>
      </dgm:t>
    </dgm:pt>
    <dgm:pt modelId="{C9AE8CF7-2FBF-45B5-A3DE-3EDC8AD1CFF4}" type="sibTrans" cxnId="{1D131F98-205E-471C-84AE-B379D10E5326}">
      <dgm:prSet/>
      <dgm:spPr/>
      <dgm:t>
        <a:bodyPr/>
        <a:lstStyle/>
        <a:p>
          <a:endParaRPr lang="en-US" noProof="0"/>
        </a:p>
      </dgm:t>
    </dgm:pt>
    <dgm:pt modelId="{01B629BC-E913-4554-837B-CB38E26C625A}">
      <dgm:prSet/>
      <dgm:spPr/>
      <dgm:t>
        <a:bodyPr/>
        <a:lstStyle/>
        <a:p>
          <a:pPr>
            <a:buFont typeface="Calibri" panose="020F0502020204030204" pitchFamily="34" charset="0"/>
            <a:buChar char="-"/>
          </a:pPr>
          <a:r>
            <a:rPr lang="en-US" dirty="0"/>
            <a:t>Diagnoses the problem worldwide, stressing the problematic effects of climate change in countries outside Europe, but proposes as a solution creating a selected group (Nordhaus reference).  </a:t>
          </a:r>
          <a:endParaRPr lang="en-US" noProof="0" dirty="0"/>
        </a:p>
      </dgm:t>
    </dgm:pt>
    <dgm:pt modelId="{AB3B5B0C-AC76-4A92-98A4-8BCFEA2CDF89}" type="parTrans" cxnId="{BFEB71F5-9228-4AC5-BE41-8E69C7BED42E}">
      <dgm:prSet/>
      <dgm:spPr/>
      <dgm:t>
        <a:bodyPr/>
        <a:lstStyle/>
        <a:p>
          <a:endParaRPr lang="en-US" noProof="0"/>
        </a:p>
      </dgm:t>
    </dgm:pt>
    <dgm:pt modelId="{BC51D169-47C4-4290-A8AA-E65A7EE58298}" type="sibTrans" cxnId="{BFEB71F5-9228-4AC5-BE41-8E69C7BED42E}">
      <dgm:prSet/>
      <dgm:spPr/>
      <dgm:t>
        <a:bodyPr/>
        <a:lstStyle/>
        <a:p>
          <a:endParaRPr lang="en-US" noProof="0"/>
        </a:p>
      </dgm:t>
    </dgm:pt>
    <dgm:pt modelId="{F6133840-B6B1-4F50-A00C-679826F43AAF}">
      <dgm:prSet/>
      <dgm:spPr/>
      <dgm:t>
        <a:bodyPr/>
        <a:lstStyle/>
        <a:p>
          <a:r>
            <a:rPr lang="en-US" dirty="0"/>
            <a:t>Protectionism undermines our effort to find a multilateral approach and take a leadership role. Better: Constructive global promotion of our goals, e.g. trough respective FTA chapters </a:t>
          </a:r>
          <a:endParaRPr lang="en-US" noProof="0" dirty="0"/>
        </a:p>
      </dgm:t>
    </dgm:pt>
    <dgm:pt modelId="{30B5A052-E33F-418F-80DF-FBCE8C4883AD}" type="parTrans" cxnId="{EC438448-31DD-4323-A01E-EE6CB9E8743E}">
      <dgm:prSet/>
      <dgm:spPr/>
      <dgm:t>
        <a:bodyPr/>
        <a:lstStyle/>
        <a:p>
          <a:endParaRPr lang="en-US" noProof="0"/>
        </a:p>
      </dgm:t>
    </dgm:pt>
    <dgm:pt modelId="{A0A9414D-F854-4DCA-9188-8E361D8DBC1F}" type="sibTrans" cxnId="{EC438448-31DD-4323-A01E-EE6CB9E8743E}">
      <dgm:prSet/>
      <dgm:spPr/>
      <dgm:t>
        <a:bodyPr/>
        <a:lstStyle/>
        <a:p>
          <a:endParaRPr lang="en-US" noProof="0"/>
        </a:p>
      </dgm:t>
    </dgm:pt>
    <dgm:pt modelId="{225E36AB-3CE5-45C0-A0B5-D148FC77F9C4}" type="pres">
      <dgm:prSet presAssocID="{B7A830B0-DEF4-4146-A36E-ECA31FD718FC}" presName="root" presStyleCnt="0">
        <dgm:presLayoutVars>
          <dgm:dir/>
          <dgm:resizeHandles val="exact"/>
        </dgm:presLayoutVars>
      </dgm:prSet>
      <dgm:spPr/>
    </dgm:pt>
    <dgm:pt modelId="{B30DB435-10C2-434C-A5CB-1EF3E4E7BDC1}" type="pres">
      <dgm:prSet presAssocID="{AA34A224-AB40-43D0-A0C8-0CA0BD6B46BC}" presName="compNode" presStyleCnt="0"/>
      <dgm:spPr/>
    </dgm:pt>
    <dgm:pt modelId="{17D9756E-6067-4CED-A3B4-D5B833AD13D4}" type="pres">
      <dgm:prSet presAssocID="{AA34A224-AB40-43D0-A0C8-0CA0BD6B46BC}" presName="bgRect" presStyleLbl="bgShp" presStyleIdx="0" presStyleCnt="4" custLinFactNeighborY="-924"/>
      <dgm:spPr/>
    </dgm:pt>
    <dgm:pt modelId="{2D91354E-C985-42BB-9132-8E06AD7D3467}" type="pres">
      <dgm:prSet presAssocID="{AA34A224-AB40-43D0-A0C8-0CA0BD6B46B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77569C9-D272-4C70-A2A3-F0AC10BAE795}" type="pres">
      <dgm:prSet presAssocID="{AA34A224-AB40-43D0-A0C8-0CA0BD6B46BC}" presName="spaceRect" presStyleCnt="0"/>
      <dgm:spPr/>
    </dgm:pt>
    <dgm:pt modelId="{5A7546B3-A629-4CCA-B635-BC0BFE601676}" type="pres">
      <dgm:prSet presAssocID="{AA34A224-AB40-43D0-A0C8-0CA0BD6B46BC}" presName="parTx" presStyleLbl="revTx" presStyleIdx="0" presStyleCnt="4">
        <dgm:presLayoutVars>
          <dgm:chMax val="0"/>
          <dgm:chPref val="0"/>
        </dgm:presLayoutVars>
      </dgm:prSet>
      <dgm:spPr/>
    </dgm:pt>
    <dgm:pt modelId="{64C32416-0BA8-43B2-AF5D-676289390FC3}" type="pres">
      <dgm:prSet presAssocID="{F5E12B03-8136-4A85-A91B-1A156F9F0D95}" presName="sibTrans" presStyleCnt="0"/>
      <dgm:spPr/>
    </dgm:pt>
    <dgm:pt modelId="{8A5A3F3B-E48E-48CD-9201-5E966AB33A35}" type="pres">
      <dgm:prSet presAssocID="{4BD812BA-842F-41DE-BD59-7991DC3699DC}" presName="compNode" presStyleCnt="0"/>
      <dgm:spPr/>
    </dgm:pt>
    <dgm:pt modelId="{776232BC-A483-4497-9A76-B35BB871E3DA}" type="pres">
      <dgm:prSet presAssocID="{4BD812BA-842F-41DE-BD59-7991DC3699DC}" presName="bgRect" presStyleLbl="bgShp" presStyleIdx="1" presStyleCnt="4"/>
      <dgm:spPr/>
    </dgm:pt>
    <dgm:pt modelId="{B1048B3E-3B7E-4410-9314-B5F715A5BF10}" type="pres">
      <dgm:prSet presAssocID="{4BD812BA-842F-41DE-BD59-7991DC3699DC}" presName="iconRect" presStyleLbl="node1" presStyleIdx="1" presStyleCnt="4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ung"/>
        </a:ext>
      </dgm:extLst>
    </dgm:pt>
    <dgm:pt modelId="{A9A7A0CD-3DA2-48AE-86D7-F24C5A93087B}" type="pres">
      <dgm:prSet presAssocID="{4BD812BA-842F-41DE-BD59-7991DC3699DC}" presName="spaceRect" presStyleCnt="0"/>
      <dgm:spPr/>
    </dgm:pt>
    <dgm:pt modelId="{07ED440A-8593-4BB6-A9C6-0EF2BCAB406E}" type="pres">
      <dgm:prSet presAssocID="{4BD812BA-842F-41DE-BD59-7991DC3699DC}" presName="parTx" presStyleLbl="revTx" presStyleIdx="1" presStyleCnt="4">
        <dgm:presLayoutVars>
          <dgm:chMax val="0"/>
          <dgm:chPref val="0"/>
        </dgm:presLayoutVars>
      </dgm:prSet>
      <dgm:spPr/>
    </dgm:pt>
    <dgm:pt modelId="{ED94F272-49C6-4217-A94E-9D8E09D7B5ED}" type="pres">
      <dgm:prSet presAssocID="{C9AE8CF7-2FBF-45B5-A3DE-3EDC8AD1CFF4}" presName="sibTrans" presStyleCnt="0"/>
      <dgm:spPr/>
    </dgm:pt>
    <dgm:pt modelId="{B1D62B72-F6E0-4DD4-8657-ADD056CCA4CB}" type="pres">
      <dgm:prSet presAssocID="{01B629BC-E913-4554-837B-CB38E26C625A}" presName="compNode" presStyleCnt="0"/>
      <dgm:spPr/>
    </dgm:pt>
    <dgm:pt modelId="{41F6A33B-E1F8-45B0-8FC7-0478B0D5718D}" type="pres">
      <dgm:prSet presAssocID="{01B629BC-E913-4554-837B-CB38E26C625A}" presName="bgRect" presStyleLbl="bgShp" presStyleIdx="2" presStyleCnt="4"/>
      <dgm:spPr/>
    </dgm:pt>
    <dgm:pt modelId="{C99DFB6E-151B-4885-9BA9-1CF3429E426C}" type="pres">
      <dgm:prSet presAssocID="{01B629BC-E913-4554-837B-CB38E26C625A}" presName="iconRect" presStyleLbl="node1" presStyleIdx="2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brik"/>
        </a:ext>
      </dgm:extLst>
    </dgm:pt>
    <dgm:pt modelId="{255E4FBD-B53B-400D-A584-583BE7B1B3DC}" type="pres">
      <dgm:prSet presAssocID="{01B629BC-E913-4554-837B-CB38E26C625A}" presName="spaceRect" presStyleCnt="0"/>
      <dgm:spPr/>
    </dgm:pt>
    <dgm:pt modelId="{68F637A3-AB09-45A4-A106-7FEA657AAE09}" type="pres">
      <dgm:prSet presAssocID="{01B629BC-E913-4554-837B-CB38E26C625A}" presName="parTx" presStyleLbl="revTx" presStyleIdx="2" presStyleCnt="4">
        <dgm:presLayoutVars>
          <dgm:chMax val="0"/>
          <dgm:chPref val="0"/>
        </dgm:presLayoutVars>
      </dgm:prSet>
      <dgm:spPr/>
    </dgm:pt>
    <dgm:pt modelId="{4C1CD1DC-0DD7-4EAB-B286-1E15FA9E0624}" type="pres">
      <dgm:prSet presAssocID="{BC51D169-47C4-4290-A8AA-E65A7EE58298}" presName="sibTrans" presStyleCnt="0"/>
      <dgm:spPr/>
    </dgm:pt>
    <dgm:pt modelId="{70BA14F9-96F6-4D0E-AE27-C86710040547}" type="pres">
      <dgm:prSet presAssocID="{F6133840-B6B1-4F50-A00C-679826F43AAF}" presName="compNode" presStyleCnt="0"/>
      <dgm:spPr/>
    </dgm:pt>
    <dgm:pt modelId="{F088DC25-DDFD-4D76-9867-D7C146419403}" type="pres">
      <dgm:prSet presAssocID="{F6133840-B6B1-4F50-A00C-679826F43AAF}" presName="bgRect" presStyleLbl="bgShp" presStyleIdx="3" presStyleCnt="4"/>
      <dgm:spPr/>
    </dgm:pt>
    <dgm:pt modelId="{AFE9FA8D-F406-4344-A8E2-BC936213A1CE}" type="pres">
      <dgm:prSet presAssocID="{F6133840-B6B1-4F50-A00C-679826F43AAF}" presName="iconRect" presStyleLbl="node1" presStyleIdx="3" presStyleCnt="4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ielbuch"/>
        </a:ext>
      </dgm:extLst>
    </dgm:pt>
    <dgm:pt modelId="{A7C1DBE5-C5A4-4326-BDF7-DD5F800755E3}" type="pres">
      <dgm:prSet presAssocID="{F6133840-B6B1-4F50-A00C-679826F43AAF}" presName="spaceRect" presStyleCnt="0"/>
      <dgm:spPr/>
    </dgm:pt>
    <dgm:pt modelId="{BA9E7945-7BD7-4569-8455-18298A7D6897}" type="pres">
      <dgm:prSet presAssocID="{F6133840-B6B1-4F50-A00C-679826F43AA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07B860-F014-4F66-95B7-F895F662A40E}" type="presOf" srcId="{01B629BC-E913-4554-837B-CB38E26C625A}" destId="{68F637A3-AB09-45A4-A106-7FEA657AAE09}" srcOrd="0" destOrd="0" presId="urn:microsoft.com/office/officeart/2018/2/layout/IconVerticalSolidList"/>
    <dgm:cxn modelId="{EC438448-31DD-4323-A01E-EE6CB9E8743E}" srcId="{B7A830B0-DEF4-4146-A36E-ECA31FD718FC}" destId="{F6133840-B6B1-4F50-A00C-679826F43AAF}" srcOrd="3" destOrd="0" parTransId="{30B5A052-E33F-418F-80DF-FBCE8C4883AD}" sibTransId="{A0A9414D-F854-4DCA-9188-8E361D8DBC1F}"/>
    <dgm:cxn modelId="{1715AC69-75BC-4B9F-B352-9F41BA8E7CD9}" type="presOf" srcId="{AA34A224-AB40-43D0-A0C8-0CA0BD6B46BC}" destId="{5A7546B3-A629-4CCA-B635-BC0BFE601676}" srcOrd="0" destOrd="0" presId="urn:microsoft.com/office/officeart/2018/2/layout/IconVerticalSolidList"/>
    <dgm:cxn modelId="{1D131F98-205E-471C-84AE-B379D10E5326}" srcId="{B7A830B0-DEF4-4146-A36E-ECA31FD718FC}" destId="{4BD812BA-842F-41DE-BD59-7991DC3699DC}" srcOrd="1" destOrd="0" parTransId="{5181627A-50A2-4BD2-A233-0E1DD4096588}" sibTransId="{C9AE8CF7-2FBF-45B5-A3DE-3EDC8AD1CFF4}"/>
    <dgm:cxn modelId="{279E7CA3-6149-4266-98DE-FA85E39B58A6}" type="presOf" srcId="{F6133840-B6B1-4F50-A00C-679826F43AAF}" destId="{BA9E7945-7BD7-4569-8455-18298A7D6897}" srcOrd="0" destOrd="0" presId="urn:microsoft.com/office/officeart/2018/2/layout/IconVerticalSolidList"/>
    <dgm:cxn modelId="{D6A69EB4-DBAF-4D15-B9B7-9C0FFEE1188B}" type="presOf" srcId="{4BD812BA-842F-41DE-BD59-7991DC3699DC}" destId="{07ED440A-8593-4BB6-A9C6-0EF2BCAB406E}" srcOrd="0" destOrd="0" presId="urn:microsoft.com/office/officeart/2018/2/layout/IconVerticalSolidList"/>
    <dgm:cxn modelId="{62EAECB5-DE6A-47CF-B88E-20425616551F}" type="presOf" srcId="{B7A830B0-DEF4-4146-A36E-ECA31FD718FC}" destId="{225E36AB-3CE5-45C0-A0B5-D148FC77F9C4}" srcOrd="0" destOrd="0" presId="urn:microsoft.com/office/officeart/2018/2/layout/IconVerticalSolidList"/>
    <dgm:cxn modelId="{133F65E7-FA3A-4618-AED9-1F31B7BD5587}" srcId="{B7A830B0-DEF4-4146-A36E-ECA31FD718FC}" destId="{AA34A224-AB40-43D0-A0C8-0CA0BD6B46BC}" srcOrd="0" destOrd="0" parTransId="{6ABC968F-3875-4886-A182-283E6B0341CA}" sibTransId="{F5E12B03-8136-4A85-A91B-1A156F9F0D95}"/>
    <dgm:cxn modelId="{BFEB71F5-9228-4AC5-BE41-8E69C7BED42E}" srcId="{B7A830B0-DEF4-4146-A36E-ECA31FD718FC}" destId="{01B629BC-E913-4554-837B-CB38E26C625A}" srcOrd="2" destOrd="0" parTransId="{AB3B5B0C-AC76-4A92-98A4-8BCFEA2CDF89}" sibTransId="{BC51D169-47C4-4290-A8AA-E65A7EE58298}"/>
    <dgm:cxn modelId="{9914B9C0-76A7-44E6-B4E2-F7E8278C026E}" type="presParOf" srcId="{225E36AB-3CE5-45C0-A0B5-D148FC77F9C4}" destId="{B30DB435-10C2-434C-A5CB-1EF3E4E7BDC1}" srcOrd="0" destOrd="0" presId="urn:microsoft.com/office/officeart/2018/2/layout/IconVerticalSolidList"/>
    <dgm:cxn modelId="{23A76FF0-9C94-433E-B02E-546D90EB01F5}" type="presParOf" srcId="{B30DB435-10C2-434C-A5CB-1EF3E4E7BDC1}" destId="{17D9756E-6067-4CED-A3B4-D5B833AD13D4}" srcOrd="0" destOrd="0" presId="urn:microsoft.com/office/officeart/2018/2/layout/IconVerticalSolidList"/>
    <dgm:cxn modelId="{4066B034-E697-4260-AD32-9175CD2F4E32}" type="presParOf" srcId="{B30DB435-10C2-434C-A5CB-1EF3E4E7BDC1}" destId="{2D91354E-C985-42BB-9132-8E06AD7D3467}" srcOrd="1" destOrd="0" presId="urn:microsoft.com/office/officeart/2018/2/layout/IconVerticalSolidList"/>
    <dgm:cxn modelId="{13E37F92-C199-4391-A3BF-3D4A1EA1FD91}" type="presParOf" srcId="{B30DB435-10C2-434C-A5CB-1EF3E4E7BDC1}" destId="{277569C9-D272-4C70-A2A3-F0AC10BAE795}" srcOrd="2" destOrd="0" presId="urn:microsoft.com/office/officeart/2018/2/layout/IconVerticalSolidList"/>
    <dgm:cxn modelId="{BD01C7BF-37FC-4F28-8C22-ABBF9A8B55AE}" type="presParOf" srcId="{B30DB435-10C2-434C-A5CB-1EF3E4E7BDC1}" destId="{5A7546B3-A629-4CCA-B635-BC0BFE601676}" srcOrd="3" destOrd="0" presId="urn:microsoft.com/office/officeart/2018/2/layout/IconVerticalSolidList"/>
    <dgm:cxn modelId="{2E3788A6-2990-467A-A01F-9D0EB7132ED6}" type="presParOf" srcId="{225E36AB-3CE5-45C0-A0B5-D148FC77F9C4}" destId="{64C32416-0BA8-43B2-AF5D-676289390FC3}" srcOrd="1" destOrd="0" presId="urn:microsoft.com/office/officeart/2018/2/layout/IconVerticalSolidList"/>
    <dgm:cxn modelId="{CF1F1BF8-7362-4687-952E-4D4F264DB301}" type="presParOf" srcId="{225E36AB-3CE5-45C0-A0B5-D148FC77F9C4}" destId="{8A5A3F3B-E48E-48CD-9201-5E966AB33A35}" srcOrd="2" destOrd="0" presId="urn:microsoft.com/office/officeart/2018/2/layout/IconVerticalSolidList"/>
    <dgm:cxn modelId="{1E341132-EFF7-45DC-8AD1-35F6E277F0A7}" type="presParOf" srcId="{8A5A3F3B-E48E-48CD-9201-5E966AB33A35}" destId="{776232BC-A483-4497-9A76-B35BB871E3DA}" srcOrd="0" destOrd="0" presId="urn:microsoft.com/office/officeart/2018/2/layout/IconVerticalSolidList"/>
    <dgm:cxn modelId="{102FB5F3-6D90-4107-8226-ECDB99B59808}" type="presParOf" srcId="{8A5A3F3B-E48E-48CD-9201-5E966AB33A35}" destId="{B1048B3E-3B7E-4410-9314-B5F715A5BF10}" srcOrd="1" destOrd="0" presId="urn:microsoft.com/office/officeart/2018/2/layout/IconVerticalSolidList"/>
    <dgm:cxn modelId="{75261A5C-B5DA-49C0-B1FD-EA07BB07218C}" type="presParOf" srcId="{8A5A3F3B-E48E-48CD-9201-5E966AB33A35}" destId="{A9A7A0CD-3DA2-48AE-86D7-F24C5A93087B}" srcOrd="2" destOrd="0" presId="urn:microsoft.com/office/officeart/2018/2/layout/IconVerticalSolidList"/>
    <dgm:cxn modelId="{A6B32641-F48B-406E-B4A9-D40495002DA5}" type="presParOf" srcId="{8A5A3F3B-E48E-48CD-9201-5E966AB33A35}" destId="{07ED440A-8593-4BB6-A9C6-0EF2BCAB406E}" srcOrd="3" destOrd="0" presId="urn:microsoft.com/office/officeart/2018/2/layout/IconVerticalSolidList"/>
    <dgm:cxn modelId="{A642405D-7EE8-4A6B-8352-F697CC7E07C5}" type="presParOf" srcId="{225E36AB-3CE5-45C0-A0B5-D148FC77F9C4}" destId="{ED94F272-49C6-4217-A94E-9D8E09D7B5ED}" srcOrd="3" destOrd="0" presId="urn:microsoft.com/office/officeart/2018/2/layout/IconVerticalSolidList"/>
    <dgm:cxn modelId="{EC823BFD-E5D9-47A6-A607-CDB4459C618E}" type="presParOf" srcId="{225E36AB-3CE5-45C0-A0B5-D148FC77F9C4}" destId="{B1D62B72-F6E0-4DD4-8657-ADD056CCA4CB}" srcOrd="4" destOrd="0" presId="urn:microsoft.com/office/officeart/2018/2/layout/IconVerticalSolidList"/>
    <dgm:cxn modelId="{D7F09BBB-D1EC-4EE5-B7A8-981875F560A4}" type="presParOf" srcId="{B1D62B72-F6E0-4DD4-8657-ADD056CCA4CB}" destId="{41F6A33B-E1F8-45B0-8FC7-0478B0D5718D}" srcOrd="0" destOrd="0" presId="urn:microsoft.com/office/officeart/2018/2/layout/IconVerticalSolidList"/>
    <dgm:cxn modelId="{778D9A71-179A-47E0-B526-3DE6AB02F03C}" type="presParOf" srcId="{B1D62B72-F6E0-4DD4-8657-ADD056CCA4CB}" destId="{C99DFB6E-151B-4885-9BA9-1CF3429E426C}" srcOrd="1" destOrd="0" presId="urn:microsoft.com/office/officeart/2018/2/layout/IconVerticalSolidList"/>
    <dgm:cxn modelId="{787BFB10-DA03-4020-8376-CE581D837585}" type="presParOf" srcId="{B1D62B72-F6E0-4DD4-8657-ADD056CCA4CB}" destId="{255E4FBD-B53B-400D-A584-583BE7B1B3DC}" srcOrd="2" destOrd="0" presId="urn:microsoft.com/office/officeart/2018/2/layout/IconVerticalSolidList"/>
    <dgm:cxn modelId="{2BB8D115-BAAE-4E00-8F6C-48E771613AE6}" type="presParOf" srcId="{B1D62B72-F6E0-4DD4-8657-ADD056CCA4CB}" destId="{68F637A3-AB09-45A4-A106-7FEA657AAE09}" srcOrd="3" destOrd="0" presId="urn:microsoft.com/office/officeart/2018/2/layout/IconVerticalSolidList"/>
    <dgm:cxn modelId="{6A68735F-0C57-419F-977A-DCC9494DAE5F}" type="presParOf" srcId="{225E36AB-3CE5-45C0-A0B5-D148FC77F9C4}" destId="{4C1CD1DC-0DD7-4EAB-B286-1E15FA9E0624}" srcOrd="5" destOrd="0" presId="urn:microsoft.com/office/officeart/2018/2/layout/IconVerticalSolidList"/>
    <dgm:cxn modelId="{F88D714D-59CE-45B4-81B5-C66BFA6039B7}" type="presParOf" srcId="{225E36AB-3CE5-45C0-A0B5-D148FC77F9C4}" destId="{70BA14F9-96F6-4D0E-AE27-C86710040547}" srcOrd="6" destOrd="0" presId="urn:microsoft.com/office/officeart/2018/2/layout/IconVerticalSolidList"/>
    <dgm:cxn modelId="{5F135753-BEEF-482A-884F-8E5404088D1B}" type="presParOf" srcId="{70BA14F9-96F6-4D0E-AE27-C86710040547}" destId="{F088DC25-DDFD-4D76-9867-D7C146419403}" srcOrd="0" destOrd="0" presId="urn:microsoft.com/office/officeart/2018/2/layout/IconVerticalSolidList"/>
    <dgm:cxn modelId="{3EE200BD-E2F6-4F05-82D2-9B959FD1B07F}" type="presParOf" srcId="{70BA14F9-96F6-4D0E-AE27-C86710040547}" destId="{AFE9FA8D-F406-4344-A8E2-BC936213A1CE}" srcOrd="1" destOrd="0" presId="urn:microsoft.com/office/officeart/2018/2/layout/IconVerticalSolidList"/>
    <dgm:cxn modelId="{35950A80-FE83-4DA2-8BF5-9DEAE5874667}" type="presParOf" srcId="{70BA14F9-96F6-4D0E-AE27-C86710040547}" destId="{A7C1DBE5-C5A4-4326-BDF7-DD5F800755E3}" srcOrd="2" destOrd="0" presId="urn:microsoft.com/office/officeart/2018/2/layout/IconVerticalSolidList"/>
    <dgm:cxn modelId="{24F007E3-51DE-44EB-B567-766D20F62433}" type="presParOf" srcId="{70BA14F9-96F6-4D0E-AE27-C86710040547}" destId="{BA9E7945-7BD7-4569-8455-18298A7D689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0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Climate action relevant for growth. Energy transition can foster innovation. Relevance of climate refugees</a:t>
          </a:r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How to find a flexible solution that works for all? </a:t>
          </a:r>
          <a:br>
            <a:rPr lang="en-US" sz="1800" kern="1200" noProof="0" dirty="0"/>
          </a:br>
          <a:r>
            <a:rPr lang="en-US" sz="1800" kern="1200" noProof="0" dirty="0"/>
            <a:t>How to share the “dividends” of climate protection?</a:t>
          </a:r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Touches different policy fields which are all relevant for our goal</a:t>
          </a:r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Some points lag clarity and realism. E.g.: How to enforce taxation from an European level?</a:t>
          </a:r>
        </a:p>
      </dsp:txBody>
      <dsp:txXfrm>
        <a:off x="1374223" y="4464111"/>
        <a:ext cx="4874176" cy="1189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0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noProof="0" dirty="0" err="1"/>
            <a:t>Role</a:t>
          </a:r>
          <a:r>
            <a:rPr lang="de-DE" sz="2200" kern="1200" noProof="0" dirty="0"/>
            <a:t> of fair </a:t>
          </a:r>
          <a:r>
            <a:rPr lang="de-DE" sz="2200" kern="1200" noProof="0" dirty="0" err="1"/>
            <a:t>transition</a:t>
          </a:r>
          <a:r>
            <a:rPr lang="de-DE" sz="2200" kern="1200" noProof="0" dirty="0"/>
            <a:t> and </a:t>
          </a:r>
          <a:r>
            <a:rPr lang="de-DE" sz="2200" kern="1200" noProof="0" dirty="0" err="1"/>
            <a:t>the</a:t>
          </a:r>
          <a:r>
            <a:rPr lang="de-DE" sz="2200" kern="1200" noProof="0" dirty="0"/>
            <a:t> Just Transition Fund</a:t>
          </a:r>
          <a:endParaRPr lang="en-US" sz="2200" kern="1200" noProof="0" dirty="0"/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Fails to specify on different factors other than GDP between countries</a:t>
          </a:r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Greening investments</a:t>
          </a:r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Need for targeted grants not a “watering can” and higher spending for unrelated funds (ERDF)</a:t>
          </a:r>
        </a:p>
      </dsp:txBody>
      <dsp:txXfrm>
        <a:off x="1374223" y="4464111"/>
        <a:ext cx="4874176" cy="1189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9756E-6067-4CED-A3B4-D5B833AD13D4}">
      <dsp:nvSpPr>
        <dsp:cNvPr id="0" name=""/>
        <dsp:cNvSpPr/>
      </dsp:nvSpPr>
      <dsp:spPr>
        <a:xfrm>
          <a:off x="0" y="0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91354E-C985-42BB-9132-8E06AD7D3467}">
      <dsp:nvSpPr>
        <dsp:cNvPr id="0" name=""/>
        <dsp:cNvSpPr/>
      </dsp:nvSpPr>
      <dsp:spPr>
        <a:xfrm>
          <a:off x="359915" y="270053"/>
          <a:ext cx="654392" cy="654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546B3-A629-4CCA-B635-BC0BFE601676}">
      <dsp:nvSpPr>
        <dsp:cNvPr id="0" name=""/>
        <dsp:cNvSpPr/>
      </dsp:nvSpPr>
      <dsp:spPr>
        <a:xfrm>
          <a:off x="1374223" y="2347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kern="1200" noProof="0" dirty="0" err="1"/>
            <a:t>Stressing</a:t>
          </a:r>
          <a:r>
            <a:rPr lang="de-DE" sz="1600" kern="1200" noProof="0" dirty="0"/>
            <a:t> </a:t>
          </a:r>
          <a:r>
            <a:rPr lang="de-DE" sz="1600" kern="1200" noProof="0" dirty="0" err="1"/>
            <a:t>the</a:t>
          </a:r>
          <a:r>
            <a:rPr lang="de-DE" sz="1600" kern="1200" noProof="0" dirty="0"/>
            <a:t> </a:t>
          </a:r>
          <a:r>
            <a:rPr lang="de-DE" sz="1600" kern="1200" noProof="0" dirty="0" err="1"/>
            <a:t>need</a:t>
          </a:r>
          <a:r>
            <a:rPr lang="de-DE" sz="1600" kern="1200" noProof="0" dirty="0"/>
            <a:t> </a:t>
          </a:r>
          <a:r>
            <a:rPr lang="de-DE" sz="1600" kern="1200" noProof="0" dirty="0" err="1"/>
            <a:t>for</a:t>
          </a:r>
          <a:r>
            <a:rPr lang="de-DE" sz="1600" kern="1200" noProof="0" dirty="0"/>
            <a:t> </a:t>
          </a:r>
          <a:r>
            <a:rPr lang="de-DE" sz="1600" kern="1200" noProof="0" dirty="0" err="1"/>
            <a:t>the</a:t>
          </a:r>
          <a:r>
            <a:rPr lang="de-DE" sz="1600" kern="1200" noProof="0" dirty="0"/>
            <a:t> EU </a:t>
          </a:r>
          <a:r>
            <a:rPr lang="de-DE" sz="1600" kern="1200" noProof="0" dirty="0" err="1"/>
            <a:t>to</a:t>
          </a:r>
          <a:r>
            <a:rPr lang="de-DE" sz="1600" kern="1200" noProof="0" dirty="0"/>
            <a:t> </a:t>
          </a:r>
          <a:r>
            <a:rPr lang="de-DE" sz="1600" kern="1200" noProof="0" dirty="0" err="1"/>
            <a:t>take</a:t>
          </a:r>
          <a:r>
            <a:rPr lang="de-DE" sz="1600" kern="1200" noProof="0" dirty="0"/>
            <a:t> a </a:t>
          </a:r>
          <a:r>
            <a:rPr lang="de-DE" sz="1600" kern="1200" noProof="0" dirty="0" err="1"/>
            <a:t>leadership</a:t>
          </a:r>
          <a:r>
            <a:rPr lang="de-DE" sz="1600" kern="1200" noProof="0" dirty="0"/>
            <a:t> </a:t>
          </a:r>
          <a:r>
            <a:rPr lang="de-DE" sz="1600" kern="1200" noProof="0" dirty="0" err="1"/>
            <a:t>role</a:t>
          </a:r>
          <a:r>
            <a:rPr lang="de-DE" sz="1600" kern="1200" noProof="0" dirty="0"/>
            <a:t> </a:t>
          </a:r>
          <a:endParaRPr lang="en-US" sz="1600" kern="1200" noProof="0" dirty="0"/>
        </a:p>
      </dsp:txBody>
      <dsp:txXfrm>
        <a:off x="1374223" y="2347"/>
        <a:ext cx="4874176" cy="1189803"/>
      </dsp:txXfrm>
    </dsp:sp>
    <dsp:sp modelId="{776232BC-A483-4497-9A76-B35BB871E3DA}">
      <dsp:nvSpPr>
        <dsp:cNvPr id="0" name=""/>
        <dsp:cNvSpPr/>
      </dsp:nvSpPr>
      <dsp:spPr>
        <a:xfrm>
          <a:off x="0" y="1489602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048B3E-3B7E-4410-9314-B5F715A5BF10}">
      <dsp:nvSpPr>
        <dsp:cNvPr id="0" name=""/>
        <dsp:cNvSpPr/>
      </dsp:nvSpPr>
      <dsp:spPr>
        <a:xfrm>
          <a:off x="359915" y="1757308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D440A-8593-4BB6-A9C6-0EF2BCAB406E}">
      <dsp:nvSpPr>
        <dsp:cNvPr id="0" name=""/>
        <dsp:cNvSpPr/>
      </dsp:nvSpPr>
      <dsp:spPr>
        <a:xfrm>
          <a:off x="1374223" y="1489602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Recognizes the sensitivity of poorer countries to receive help with the funding process (</a:t>
          </a:r>
          <a:r>
            <a:rPr lang="en-US" sz="1600" kern="1200" dirty="0">
              <a:sym typeface="Wingdings" panose="05000000000000000000" pitchFamily="2" charset="2"/>
            </a:rPr>
            <a:t> Globally) </a:t>
          </a:r>
          <a:endParaRPr lang="en-US" sz="1600" kern="1200" noProof="0" dirty="0"/>
        </a:p>
      </dsp:txBody>
      <dsp:txXfrm>
        <a:off x="1374223" y="1489602"/>
        <a:ext cx="4874176" cy="1189803"/>
      </dsp:txXfrm>
    </dsp:sp>
    <dsp:sp modelId="{41F6A33B-E1F8-45B0-8FC7-0478B0D5718D}">
      <dsp:nvSpPr>
        <dsp:cNvPr id="0" name=""/>
        <dsp:cNvSpPr/>
      </dsp:nvSpPr>
      <dsp:spPr>
        <a:xfrm>
          <a:off x="0" y="2976856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DFB6E-151B-4885-9BA9-1CF3429E426C}">
      <dsp:nvSpPr>
        <dsp:cNvPr id="0" name=""/>
        <dsp:cNvSpPr/>
      </dsp:nvSpPr>
      <dsp:spPr>
        <a:xfrm>
          <a:off x="359915" y="3244562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637A3-AB09-45A4-A106-7FEA657AAE09}">
      <dsp:nvSpPr>
        <dsp:cNvPr id="0" name=""/>
        <dsp:cNvSpPr/>
      </dsp:nvSpPr>
      <dsp:spPr>
        <a:xfrm>
          <a:off x="1374223" y="2976856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alibri" panose="020F0502020204030204" pitchFamily="34" charset="0"/>
            <a:buNone/>
          </a:pPr>
          <a:r>
            <a:rPr lang="en-US" sz="1600" kern="1200" dirty="0"/>
            <a:t>Diagnoses the problem worldwide, stressing the problematic effects of climate change in countries outside Europe, but proposes as a solution creating a selected group (Nordhaus reference).  </a:t>
          </a:r>
          <a:endParaRPr lang="en-US" sz="1600" kern="1200" noProof="0" dirty="0"/>
        </a:p>
      </dsp:txBody>
      <dsp:txXfrm>
        <a:off x="1374223" y="2976856"/>
        <a:ext cx="4874176" cy="1189803"/>
      </dsp:txXfrm>
    </dsp:sp>
    <dsp:sp modelId="{F088DC25-DDFD-4D76-9867-D7C146419403}">
      <dsp:nvSpPr>
        <dsp:cNvPr id="0" name=""/>
        <dsp:cNvSpPr/>
      </dsp:nvSpPr>
      <dsp:spPr>
        <a:xfrm>
          <a:off x="0" y="4464111"/>
          <a:ext cx="6248400" cy="118980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E9FA8D-F406-4344-A8E2-BC936213A1CE}">
      <dsp:nvSpPr>
        <dsp:cNvPr id="0" name=""/>
        <dsp:cNvSpPr/>
      </dsp:nvSpPr>
      <dsp:spPr>
        <a:xfrm>
          <a:off x="359915" y="4731817"/>
          <a:ext cx="654392" cy="654392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E7945-7BD7-4569-8455-18298A7D6897}">
      <dsp:nvSpPr>
        <dsp:cNvPr id="0" name=""/>
        <dsp:cNvSpPr/>
      </dsp:nvSpPr>
      <dsp:spPr>
        <a:xfrm>
          <a:off x="1374223" y="4464111"/>
          <a:ext cx="4874176" cy="1189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921" tIns="125921" rIns="125921" bIns="125921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Protectionism undermines our effort to find a multilateral approach and take a leadership role. Better: Constructive global promotion of our goals, e.g. trough respective FTA chapters </a:t>
          </a:r>
          <a:endParaRPr lang="en-US" sz="1600" kern="1200" noProof="0" dirty="0"/>
        </a:p>
      </dsp:txBody>
      <dsp:txXfrm>
        <a:off x="1374223" y="4464111"/>
        <a:ext cx="4874176" cy="1189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ADC34-14BB-4737-9EA8-ED7FCA52D61E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99BE9-5FE7-443E-969A-0324C3A7D31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5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99BE9-5FE7-443E-969A-0324C3A7D3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4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04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C99BE9-5FE7-443E-969A-0324C3A7D3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4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2936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C99BE9-5FE7-443E-969A-0324C3A7D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87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967EAD-7D4A-4304-B374-5F001018A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C6642F-6724-4348-AE2A-5C7FD081C2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BB8963-E9D7-4B58-80FE-1D9C9168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166C5B-0CAD-4C1E-9F42-2033DEEA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94F3DF-0391-48A0-B3F7-0B493DC4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91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B0717-4EFD-4A3B-ABD2-82C2F914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99CB1F-0B84-4904-9993-BC0B322386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B5D10-8AFE-470C-B9E3-BCFAB07D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EDB03-C2BC-4607-8FC7-59614371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560A64-06F4-4B27-AB0D-2AABD7DC8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8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53A652-496C-49BD-8A91-4FA203E38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FDA24B-D8DC-4094-9F09-66CBBC20F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05E860-1DCE-44F8-A3C9-7C98BB34C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946832-2DE1-4E54-8241-EE9883005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F521FD-E2E2-4EB2-B3E2-C83E5EE9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2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4EE67-3643-44D7-B495-B49E0CF7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DF75AA-15FE-4043-BDF7-65EF3A022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2C78E7-1F3C-4403-99A6-8BDF63D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BCDBA-E3B6-4343-81F3-EA4A75E8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5777B9-2E76-4242-8BAB-51D150B02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27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AEA57-67FF-419B-8559-6E36AAC7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181681-D8B9-4A1D-A51D-FD6876109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DCE544-7543-4D4E-90AD-FB2B7684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1F420F-56FF-4B3B-ACBB-811F5F88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38D2AB-71B9-43D2-934A-4320FEF8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792181-8794-4E46-B635-BE86DC6B1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75EAC5-2FE5-4439-8EAD-CFDADA4736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749F2A-5C69-4E23-80CA-9EA217453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C955FD-CA1D-40AC-9CB5-F2C908A6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27E730-275F-42E2-A164-D157CBFE8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928AB5A-72F4-48CE-AF30-10903247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8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B03B85-E75D-4810-919F-1D253854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C045CE-1619-47B8-9717-94B20A17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0B1CE8A-C59D-4CA6-87B0-8E4E0AAB9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EA86BF-F206-4B92-B7F3-2C64D4E5D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ADA1755-952B-4A16-8239-8F79BEF2C5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072323-E858-4D4F-B2F9-E072888D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8F9FD28-8F5D-4255-B7E2-70B0FC63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4AC00EA-B5D4-4FAE-A5BF-C5071040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7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8E0E1-8ED4-45C0-9FB2-44046A41F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92C08E-A1D2-4872-B3EB-4AA4B87C2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A97490-7D27-4D3B-8CC1-36CFE9BF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38FE3C-BD20-4B3C-AC55-B32F0DD1B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1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33F608-53B5-4C33-852B-85D54BCDE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CCD8C8-0126-4841-B40D-99C8D829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8B48B3-92C2-45B8-911A-4B5ABBC9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2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8CA6D-192F-4919-9FE2-8AC0DF632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F71F47-563D-4E2E-8046-8278FE4C8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05C716-E89A-4CFF-A3CD-82B6D107D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FB66B7-7D35-4F79-90EB-E143CB0D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809E8E-A381-443E-B5BB-35543B1C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899E5C5-66DC-409C-AC61-B588CEF5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6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0199C-7132-4367-8EFC-9F1C550F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585E97F-8AD8-48A9-8C39-AD5592678B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8CB434-CD47-468C-91A7-A6C08FDC9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62EE3D-5398-49C8-85BB-B24D451F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A178F0-7FD3-40E4-B3A7-CC976A55F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C6235E-4658-49D6-8F7C-C42597D90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1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F39F8CE-FA5B-42F8-8EEE-C1F11F70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C58879-C161-49EC-AE4D-F2C688702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E65A88-4B22-4AFA-A4D9-14ECCB00A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81910-4028-496E-B2AB-116FFBA78DDC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BF36B-DA80-41C2-98E3-79DB235F4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C45335-AD9C-4C8B-A461-56E8C4586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97882-26A9-4DD8-B699-873CC651708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3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231EDAF-E04F-443C-8F0B-A0EFF03BDC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701" b="909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38" name="Freeform: Shape 33">
            <a:extLst>
              <a:ext uri="{FF2B5EF4-FFF2-40B4-BE49-F238E27FC236}">
                <a16:creationId xmlns:a16="http://schemas.microsoft.com/office/drawing/2014/main" id="{E1223861-A3E8-48E6-8C01-F3C9AD22D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Freeform: Shape 35">
            <a:extLst>
              <a:ext uri="{FF2B5EF4-FFF2-40B4-BE49-F238E27FC236}">
                <a16:creationId xmlns:a16="http://schemas.microsoft.com/office/drawing/2014/main" id="{CE940727-F42D-4F2B-AF71-DA5D9FABE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4564FBF-A62C-4093-A544-EF2D2B08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74442"/>
            <a:ext cx="5291328" cy="3072384"/>
          </a:xfrm>
        </p:spPr>
        <p:txBody>
          <a:bodyPr anchor="b">
            <a:normAutofit/>
          </a:bodyPr>
          <a:lstStyle/>
          <a:p>
            <a:pPr algn="l"/>
            <a:r>
              <a:rPr lang="en-GB" sz="5400" dirty="0"/>
              <a:t>Review on European Commission’s policy proposal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8E6E6EB5-AA21-4CF4-8DB5-5AE9D9408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093130"/>
            <a:ext cx="4169664" cy="1155525"/>
          </a:xfrm>
        </p:spPr>
        <p:txBody>
          <a:bodyPr anchor="t">
            <a:normAutofit/>
          </a:bodyPr>
          <a:lstStyle/>
          <a:p>
            <a:pPr algn="l"/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3452037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General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86596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64007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On </a:t>
            </a:r>
            <a:r>
              <a:rPr lang="de-DE" dirty="0" err="1">
                <a:solidFill>
                  <a:schemeClr val="bg1"/>
                </a:solidFill>
              </a:rPr>
              <a:t>funding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671203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311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0244EE3-A37D-4554-9084-B6B950A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On </a:t>
            </a:r>
            <a:r>
              <a:rPr lang="de-DE" dirty="0" err="1">
                <a:solidFill>
                  <a:schemeClr val="bg1"/>
                </a:solidFill>
              </a:rPr>
              <a:t>cooperation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5FC8D99C-6609-4C68-841F-82D44EAAC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102229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0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39DFFA32-40C1-456F-84D8-51625FFD21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701" b="9091"/>
          <a:stretch/>
        </p:blipFill>
        <p:spPr>
          <a:xfrm>
            <a:off x="4818888" y="1"/>
            <a:ext cx="7373112" cy="6857999"/>
          </a:xfrm>
          <a:prstGeom prst="rect">
            <a:avLst/>
          </a:prstGeom>
        </p:spPr>
      </p:pic>
      <p:sp>
        <p:nvSpPr>
          <p:cNvPr id="42" name="Freeform: Shape 33">
            <a:extLst>
              <a:ext uri="{FF2B5EF4-FFF2-40B4-BE49-F238E27FC236}">
                <a16:creationId xmlns:a16="http://schemas.microsoft.com/office/drawing/2014/main" id="{E1223861-A3E8-48E6-8C01-F3C9AD22D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8896786" cy="6858478"/>
          </a:xfrm>
          <a:custGeom>
            <a:avLst/>
            <a:gdLst>
              <a:gd name="connsiteX0" fmla="*/ 1472231 w 8896786"/>
              <a:gd name="connsiteY0" fmla="*/ 6858478 h 6858478"/>
              <a:gd name="connsiteX1" fmla="*/ 8896786 w 8896786"/>
              <a:gd name="connsiteY1" fmla="*/ 6858478 h 6858478"/>
              <a:gd name="connsiteX2" fmla="*/ 5720411 w 8896786"/>
              <a:gd name="connsiteY2" fmla="*/ 0 h 6858478"/>
              <a:gd name="connsiteX3" fmla="*/ 5714834 w 8896786"/>
              <a:gd name="connsiteY3" fmla="*/ 0 h 6858478"/>
              <a:gd name="connsiteX4" fmla="*/ 4648606 w 8896786"/>
              <a:gd name="connsiteY4" fmla="*/ 0 h 6858478"/>
              <a:gd name="connsiteX5" fmla="*/ 0 w 8896786"/>
              <a:gd name="connsiteY5" fmla="*/ 0 h 6858478"/>
              <a:gd name="connsiteX6" fmla="*/ 0 w 8896786"/>
              <a:gd name="connsiteY6" fmla="*/ 6857915 h 6858478"/>
              <a:gd name="connsiteX7" fmla="*/ 1472491 w 8896786"/>
              <a:gd name="connsiteY7" fmla="*/ 6857915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6786" h="6858478">
                <a:moveTo>
                  <a:pt x="1472231" y="6858478"/>
                </a:moveTo>
                <a:lnTo>
                  <a:pt x="8896786" y="6858478"/>
                </a:lnTo>
                <a:lnTo>
                  <a:pt x="5720411" y="0"/>
                </a:lnTo>
                <a:lnTo>
                  <a:pt x="5714834" y="0"/>
                </a:lnTo>
                <a:lnTo>
                  <a:pt x="4648606" y="0"/>
                </a:lnTo>
                <a:lnTo>
                  <a:pt x="0" y="0"/>
                </a:lnTo>
                <a:lnTo>
                  <a:pt x="0" y="6857915"/>
                </a:lnTo>
                <a:lnTo>
                  <a:pt x="1472491" y="6857915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: Shape 35">
            <a:extLst>
              <a:ext uri="{FF2B5EF4-FFF2-40B4-BE49-F238E27FC236}">
                <a16:creationId xmlns:a16="http://schemas.microsoft.com/office/drawing/2014/main" id="{CE940727-F42D-4F2B-AF71-DA5D9FABE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9"/>
            <a:ext cx="8096249" cy="6858479"/>
          </a:xfrm>
          <a:custGeom>
            <a:avLst/>
            <a:gdLst>
              <a:gd name="connsiteX0" fmla="*/ 0 w 8096249"/>
              <a:gd name="connsiteY0" fmla="*/ 6858479 h 6858479"/>
              <a:gd name="connsiteX1" fmla="*/ 2130297 w 8096249"/>
              <a:gd name="connsiteY1" fmla="*/ 6858479 h 6858479"/>
              <a:gd name="connsiteX2" fmla="*/ 2130297 w 8096249"/>
              <a:gd name="connsiteY2" fmla="*/ 6858478 h 6858479"/>
              <a:gd name="connsiteX3" fmla="*/ 8096249 w 8096249"/>
              <a:gd name="connsiteY3" fmla="*/ 6858478 h 6858479"/>
              <a:gd name="connsiteX4" fmla="*/ 4919874 w 8096249"/>
              <a:gd name="connsiteY4" fmla="*/ 0 h 6858479"/>
              <a:gd name="connsiteX5" fmla="*/ 4914297 w 8096249"/>
              <a:gd name="connsiteY5" fmla="*/ 0 h 6858479"/>
              <a:gd name="connsiteX6" fmla="*/ 3848069 w 8096249"/>
              <a:gd name="connsiteY6" fmla="*/ 0 h 6858479"/>
              <a:gd name="connsiteX7" fmla="*/ 18197 w 8096249"/>
              <a:gd name="connsiteY7" fmla="*/ 0 h 6858479"/>
              <a:gd name="connsiteX8" fmla="*/ 18197 w 8096249"/>
              <a:gd name="connsiteY8" fmla="*/ 479 h 6858479"/>
              <a:gd name="connsiteX9" fmla="*/ 0 w 8096249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96249" h="6858479">
                <a:moveTo>
                  <a:pt x="0" y="6858479"/>
                </a:moveTo>
                <a:lnTo>
                  <a:pt x="2130297" y="6858479"/>
                </a:lnTo>
                <a:lnTo>
                  <a:pt x="2130297" y="6858478"/>
                </a:lnTo>
                <a:lnTo>
                  <a:pt x="8096249" y="6858478"/>
                </a:lnTo>
                <a:lnTo>
                  <a:pt x="4919874" y="0"/>
                </a:lnTo>
                <a:lnTo>
                  <a:pt x="4914297" y="0"/>
                </a:lnTo>
                <a:lnTo>
                  <a:pt x="3848069" y="0"/>
                </a:lnTo>
                <a:lnTo>
                  <a:pt x="18197" y="0"/>
                </a:lnTo>
                <a:lnTo>
                  <a:pt x="18197" y="479"/>
                </a:lnTo>
                <a:lnTo>
                  <a:pt x="0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4564FBF-A62C-4093-A544-EF2D2B08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775633"/>
            <a:ext cx="5291328" cy="2707574"/>
          </a:xfrm>
        </p:spPr>
        <p:txBody>
          <a:bodyPr anchor="b">
            <a:normAutofit/>
          </a:bodyPr>
          <a:lstStyle/>
          <a:p>
            <a:pPr algn="l"/>
            <a:r>
              <a:rPr lang="de-DE" sz="5400"/>
              <a:t>Questions?</a:t>
            </a:r>
            <a:endParaRPr lang="en-US" sz="540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8E6E6EB5-AA21-4CF4-8DB5-5AE9D9408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629511"/>
            <a:ext cx="4169664" cy="1155525"/>
          </a:xfrm>
        </p:spPr>
        <p:txBody>
          <a:bodyPr anchor="t">
            <a:normAutofit/>
          </a:bodyPr>
          <a:lstStyle/>
          <a:p>
            <a:pPr algn="l"/>
            <a:r>
              <a:rPr lang="de-DE" sz="2000"/>
              <a:t>Thanks for your attention!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17465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Breitbild</PresentationFormat>
  <Paragraphs>23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</vt:lpstr>
      <vt:lpstr>Review on European Commission’s policy proposal</vt:lpstr>
      <vt:lpstr>General</vt:lpstr>
      <vt:lpstr>On funding</vt:lpstr>
      <vt:lpstr>On cooperation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Reconciling Ecology &amp; Economy</dc:title>
  <dc:creator>Yannick Scharf</dc:creator>
  <cp:lastModifiedBy>Yannick Scharf</cp:lastModifiedBy>
  <cp:revision>11</cp:revision>
  <dcterms:created xsi:type="dcterms:W3CDTF">2020-03-29T11:32:50Z</dcterms:created>
  <dcterms:modified xsi:type="dcterms:W3CDTF">2020-04-27T09:16:49Z</dcterms:modified>
</cp:coreProperties>
</file>