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67" r:id="rId2"/>
    <p:sldId id="257" r:id="rId3"/>
    <p:sldId id="268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5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29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5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85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30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04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2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46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5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96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12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B2D9A5"/>
            </a:gs>
            <a:gs pos="89000">
              <a:srgbClr val="C6DFDD"/>
            </a:gs>
            <a:gs pos="0">
              <a:schemeClr val="accent1">
                <a:lumMod val="5000"/>
                <a:lumOff val="95000"/>
              </a:schemeClr>
            </a:gs>
            <a:gs pos="100000">
              <a:srgbClr val="92D050"/>
            </a:gs>
            <a:gs pos="100000">
              <a:schemeClr val="bg2"/>
            </a:gs>
            <a:gs pos="41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CBA6F-27C8-45BD-A365-B11802E4604C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C7208-E8B1-4448-BAF4-51DECAE8D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62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f.ujep.cz/obecna-didaktika/pdf/Vychovne_vzdelavaci_cile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el/1431/jaro2012/XS060/um/31875745/3_Cile_ucivo_struktura_ucebnice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vp.cz/" TargetMode="External"/><Relationship Id="rId7" Type="http://schemas.openxmlformats.org/officeDocument/2006/relationships/hyperlink" Target="http://dumy.cz/" TargetMode="External"/><Relationship Id="rId2" Type="http://schemas.openxmlformats.org/officeDocument/2006/relationships/hyperlink" Target="https://clanky.rvp.cz/clanek/o/z/16247/VYUKOVE-METODY-V-PEDAGOGICE-TRIFAZOVY-MODEL-UCENI.htm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spektneboli.eu/pedagogove/archiv-metod" TargetMode="External"/><Relationship Id="rId5" Type="http://schemas.openxmlformats.org/officeDocument/2006/relationships/hyperlink" Target="http://www.obcanskevzdelavani.cz/" TargetMode="External"/><Relationship Id="rId4" Type="http://schemas.openxmlformats.org/officeDocument/2006/relationships/hyperlink" Target="https://www.obcankari.cz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8447" y="23269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</a:rPr>
              <a:t>Možná doporučení pro tvorbu prezentací </a:t>
            </a:r>
            <a:br>
              <a:rPr lang="cs-CZ" dirty="0" smtClean="0">
                <a:latin typeface="+mn-lt"/>
              </a:rPr>
            </a:br>
            <a:r>
              <a:rPr lang="cs-CZ" dirty="0" smtClean="0">
                <a:latin typeface="+mn-lt"/>
              </a:rPr>
              <a:t>k didaktické části </a:t>
            </a:r>
            <a:r>
              <a:rPr lang="cs-CZ" dirty="0" err="1" smtClean="0">
                <a:latin typeface="+mn-lt"/>
              </a:rPr>
              <a:t>SZZk</a:t>
            </a:r>
            <a:r>
              <a:rPr lang="cs-CZ" dirty="0" smtClean="0">
                <a:latin typeface="+mn-lt"/>
              </a:rPr>
              <a:t> 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0167" y="814041"/>
            <a:ext cx="10515600" cy="4351338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84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0414" y="540489"/>
            <a:ext cx="10515600" cy="824848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chemeClr val="accent1">
                    <a:lumMod val="75000"/>
                  </a:schemeClr>
                </a:solidFill>
              </a:rPr>
              <a:t>Evaluace a reflexe výuky</a:t>
            </a:r>
            <a:endParaRPr lang="cs-CZ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3252" y="1753643"/>
            <a:ext cx="10515600" cy="36080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i="1" dirty="0" smtClean="0"/>
              <a:t>Např.:</a:t>
            </a:r>
          </a:p>
          <a:p>
            <a:r>
              <a:rPr lang="cs-CZ" dirty="0" smtClean="0"/>
              <a:t>(Návrh)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evaluace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žáků </a:t>
            </a:r>
            <a:r>
              <a:rPr lang="cs-CZ" dirty="0" smtClean="0"/>
              <a:t>(např. testování, zkoušení, hodnocení aktivity) 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autoevaluace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žáků </a:t>
            </a:r>
            <a:r>
              <a:rPr lang="cs-CZ" dirty="0" smtClean="0"/>
              <a:t>(v průběhu výuky)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Hodnocení </a:t>
            </a:r>
            <a:r>
              <a:rPr lang="cs-CZ" dirty="0" smtClean="0"/>
              <a:t>(</a:t>
            </a:r>
            <a:r>
              <a:rPr lang="cs-CZ" dirty="0"/>
              <a:t>r</a:t>
            </a:r>
            <a:r>
              <a:rPr lang="cs-CZ" dirty="0" smtClean="0"/>
              <a:t>eflexe a evaluace)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proběhlé výuky </a:t>
            </a:r>
            <a:r>
              <a:rPr lang="cs-CZ" dirty="0" smtClean="0"/>
              <a:t>(kritéria hodnocení kvality proběhlé výuky; pojmenování problémů a návrhy na zlepšení ….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Alterace výuky </a:t>
            </a:r>
            <a:r>
              <a:rPr lang="cs-CZ" dirty="0" smtClean="0"/>
              <a:t>(a jejich případné zdůvodnění)</a:t>
            </a:r>
          </a:p>
          <a:p>
            <a:r>
              <a:rPr lang="cs-CZ" dirty="0" smtClean="0"/>
              <a:t>Též možná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reflexe kurikula </a:t>
            </a:r>
            <a:r>
              <a:rPr lang="cs-CZ" dirty="0" smtClean="0"/>
              <a:t>(časových plánů, ŠVP, RVP) 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podmínek výuky </a:t>
            </a:r>
            <a:r>
              <a:rPr lang="cs-CZ" dirty="0" smtClean="0"/>
              <a:t>(teoretického a praktického zázemí)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Hospitace/supervize</a:t>
            </a:r>
          </a:p>
        </p:txBody>
      </p:sp>
    </p:spTree>
    <p:extLst>
      <p:ext uri="{BB962C8B-B14F-4D97-AF65-F5344CB8AC3E}">
        <p14:creationId xmlns:p14="http://schemas.microsoft.com/office/powerpoint/2010/main" val="2072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4208" y="747510"/>
            <a:ext cx="10515600" cy="240301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Zdroje/prameny využité ve výuce</a:t>
            </a:r>
            <a:r>
              <a:rPr lang="cs-CZ" sz="20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0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0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0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– teoretický background navržené výuky – </a:t>
            </a:r>
            <a:b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70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cs-CZ" sz="2700" dirty="0">
                <a:solidFill>
                  <a:schemeClr val="accent6">
                    <a:lumMod val="75000"/>
                  </a:schemeClr>
                </a:solidFill>
              </a:rPr>
              <a:t>Lze uvést též na počátku prezentace </a:t>
            </a:r>
            <a:r>
              <a:rPr lang="cs-CZ" sz="2700" dirty="0" smtClean="0">
                <a:solidFill>
                  <a:schemeClr val="accent6">
                    <a:lumMod val="75000"/>
                  </a:schemeClr>
                </a:solidFill>
              </a:rPr>
              <a:t>po představení koncepce hodiny.)</a:t>
            </a:r>
            <a:r>
              <a:rPr lang="cs-CZ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5524" y="3671051"/>
            <a:ext cx="9403080" cy="2920941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Uvedení použitých zdrojů 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při koncipování výuky a seznámení s relevantními odbornými a metodickými oporami. 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Touto částí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prokazujete svoji orientaci v problematice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- tedy to z čeho vycházíte (z čeho jste s to vycházet)</a:t>
            </a:r>
          </a:p>
          <a:p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Měla by být zastoupeny jak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oborově odborné, tak didaktické zdroje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C00000"/>
                </a:solidFill>
              </a:rPr>
              <a:t>Odborné prameny, které didakticky zpracováváte        </a:t>
            </a:r>
            <a:r>
              <a:rPr lang="cs-CZ" sz="2400" dirty="0" smtClean="0">
                <a:solidFill>
                  <a:srgbClr val="7030A0"/>
                </a:solidFill>
              </a:rPr>
              <a:t>např. metodiky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4" name="Šipka dolů 3"/>
          <p:cNvSpPr/>
          <p:nvPr/>
        </p:nvSpPr>
        <p:spPr>
          <a:xfrm rot="2610341">
            <a:off x="5594465" y="5225392"/>
            <a:ext cx="390698" cy="4405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 rot="20145313">
            <a:off x="8329354" y="5283580"/>
            <a:ext cx="374072" cy="3241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1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Závěr (fakultativně)</a:t>
            </a:r>
            <a:endParaRPr lang="cs-CZ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Formulovaný s ohledem na cíl prezentace.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48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Zdroje (explicitně) použité v prezentaci </a:t>
            </a:r>
            <a:endParaRPr lang="cs-CZ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apříklad též bibliografické údaje k obrázkům, grafům atd.</a:t>
            </a:r>
          </a:p>
          <a:p>
            <a:r>
              <a:rPr lang="cs-CZ" dirty="0" smtClean="0"/>
              <a:t>Vše dle normy ČSN ISO 690 (žádné prosté odkazy na internetové stránky)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18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 (dle </a:t>
            </a:r>
            <a:r>
              <a:rPr lang="cs-CZ" dirty="0" err="1" smtClean="0"/>
              <a:t>info</a:t>
            </a:r>
            <a:r>
              <a:rPr lang="cs-CZ" dirty="0" smtClean="0"/>
              <a:t> na webu)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i="1" dirty="0" smtClean="0">
                <a:solidFill>
                  <a:srgbClr val="C00000"/>
                </a:solidFill>
              </a:rPr>
              <a:t>Úvod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Uvedení tematického okruhu, specifikace dílčího </a:t>
            </a:r>
            <a:r>
              <a:rPr lang="cs-CZ" dirty="0" smtClean="0">
                <a:solidFill>
                  <a:srgbClr val="0070C0"/>
                </a:solidFill>
              </a:rPr>
              <a:t>tématu výuky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dirty="0" smtClean="0">
                <a:solidFill>
                  <a:srgbClr val="0070C0"/>
                </a:solidFill>
              </a:rPr>
              <a:t>formulace cílů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vyučovací jednotky.</a:t>
            </a:r>
          </a:p>
          <a:p>
            <a:pPr lvl="0"/>
            <a:r>
              <a:rPr lang="cs-CZ" b="1" i="1" dirty="0" smtClean="0">
                <a:solidFill>
                  <a:srgbClr val="C00000"/>
                </a:solidFill>
              </a:rPr>
              <a:t>Koncepce a rozfázování</a:t>
            </a:r>
            <a:r>
              <a:rPr lang="cs-CZ" dirty="0" smtClean="0">
                <a:solidFill>
                  <a:srgbClr val="C00000"/>
                </a:solidFill>
              </a:rPr>
              <a:t>: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Představení </a:t>
            </a:r>
            <a:r>
              <a:rPr lang="cs-CZ" dirty="0" smtClean="0">
                <a:solidFill>
                  <a:srgbClr val="0070C0"/>
                </a:solidFill>
              </a:rPr>
              <a:t>koncepce plánované výuky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rozčlenění výuky do fází,  obeznámení s plánovanými metodami a postupy.</a:t>
            </a:r>
          </a:p>
          <a:p>
            <a:pPr lvl="0"/>
            <a:r>
              <a:rPr lang="cs-CZ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Aktivita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Seznámení s jednou klíčovou </a:t>
            </a:r>
            <a:r>
              <a:rPr lang="cs-CZ" dirty="0" smtClean="0">
                <a:solidFill>
                  <a:srgbClr val="0070C0"/>
                </a:solidFill>
              </a:rPr>
              <a:t>vzdělávací aktivitou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jež je nezbytná pro naplnění či vyhodnocení naplnění cílů výuky;</a:t>
            </a:r>
          </a:p>
          <a:p>
            <a:pPr lvl="0"/>
            <a:r>
              <a:rPr lang="cs-CZ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Ukázka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cs-CZ" dirty="0" smtClean="0">
                <a:solidFill>
                  <a:srgbClr val="0070C0"/>
                </a:solidFill>
              </a:rPr>
              <a:t>představení didaktického prvku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uplatněného při interakci se žáky (obrázek, schéma, část pracovního listu, komentovaný odkaz na video apod.)</a:t>
            </a:r>
          </a:p>
          <a:p>
            <a:pPr lvl="0"/>
            <a:r>
              <a:rPr lang="cs-CZ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Evaluace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cs-CZ" dirty="0" smtClean="0">
                <a:solidFill>
                  <a:srgbClr val="0070C0"/>
                </a:solidFill>
              </a:rPr>
              <a:t>Návrh evaluace žáků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návrh možností zhodnocení proběhlé výuky;</a:t>
            </a:r>
          </a:p>
          <a:p>
            <a:pPr lvl="0"/>
            <a:r>
              <a:rPr lang="cs-CZ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Zdroje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cs-CZ" dirty="0" smtClean="0">
                <a:solidFill>
                  <a:srgbClr val="0070C0"/>
                </a:solidFill>
              </a:rPr>
              <a:t>Uvedení použitých zdrojů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při koncipování výuky a seznámení s relevantními odbornými a metodickými oporami.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88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Bližší </a:t>
            </a:r>
            <a:r>
              <a:rPr lang="cs-CZ" dirty="0" err="1" smtClean="0"/>
              <a:t>info</a:t>
            </a:r>
            <a:r>
              <a:rPr lang="cs-CZ" dirty="0" smtClean="0"/>
              <a:t> k naplnění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2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61162" y="1528175"/>
            <a:ext cx="9144000" cy="3469709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Identifikace studenta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Identifikace tématu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48428" y="367192"/>
            <a:ext cx="9144000" cy="1655762"/>
          </a:xfrm>
        </p:spPr>
        <p:txBody>
          <a:bodyPr>
            <a:normAutofit/>
          </a:bodyPr>
          <a:lstStyle/>
          <a:p>
            <a:r>
              <a:rPr lang="cs-CZ" sz="4400" i="1" dirty="0" smtClean="0">
                <a:solidFill>
                  <a:schemeClr val="accent6">
                    <a:lumMod val="75000"/>
                  </a:schemeClr>
                </a:solidFill>
              </a:rPr>
              <a:t>Úvodní strana (doporučená)</a:t>
            </a:r>
            <a:endParaRPr lang="cs-CZ" sz="4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18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63259"/>
          </a:xfrm>
        </p:spPr>
        <p:txBody>
          <a:bodyPr>
            <a:normAutofit fontScale="90000"/>
          </a:bodyPr>
          <a:lstStyle/>
          <a:p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Obsah/Osnova (a cíl) prezentace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(doporučená)</a:t>
            </a:r>
            <a:br>
              <a:rPr lang="cs-CZ" i="1" dirty="0">
                <a:solidFill>
                  <a:schemeClr val="accent6">
                    <a:lumMod val="75000"/>
                  </a:schemeClr>
                </a:solidFill>
              </a:rPr>
            </a:b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Cíl/záměr prezentace: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Osnova prezentace:</a:t>
            </a:r>
          </a:p>
          <a:p>
            <a:pPr lvl="1"/>
            <a:r>
              <a:rPr lang="cs-CZ" dirty="0" smtClean="0"/>
              <a:t>1)</a:t>
            </a:r>
          </a:p>
          <a:p>
            <a:pPr lvl="1"/>
            <a:r>
              <a:rPr lang="cs-CZ" dirty="0" smtClean="0"/>
              <a:t>2)</a:t>
            </a:r>
          </a:p>
          <a:p>
            <a:pPr lvl="1"/>
            <a:r>
              <a:rPr lang="cs-CZ" dirty="0" smtClean="0"/>
              <a:t>3) ….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80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i="1" dirty="0" smtClean="0">
                <a:solidFill>
                  <a:srgbClr val="0070C0"/>
                </a:solidFill>
              </a:rPr>
              <a:t>Úvod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Uvedení tematického okruhu, specifikace dílčího </a:t>
            </a:r>
            <a:r>
              <a:rPr lang="cs-CZ" dirty="0">
                <a:solidFill>
                  <a:srgbClr val="0070C0"/>
                </a:solidFill>
              </a:rPr>
              <a:t>tématu výuky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dirty="0">
                <a:solidFill>
                  <a:srgbClr val="0070C0"/>
                </a:solidFill>
              </a:rPr>
              <a:t>formulace cílů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vyučovací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jednotky:</a:t>
            </a:r>
          </a:p>
          <a:p>
            <a:pPr marL="0" indent="0">
              <a:buNone/>
            </a:pPr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Představení tématu, jeho vazba ke kurikulu a jeho vzdělávací potenciál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Cíle výuky (např. kognitivní/afektivní/psychomotorické – viz např.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zde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b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1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40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70C0"/>
                </a:solidFill>
              </a:rPr>
              <a:t>Koncepce a rozfázování</a:t>
            </a:r>
            <a:r>
              <a:rPr lang="cs-CZ" sz="4000" dirty="0" smtClean="0">
                <a:solidFill>
                  <a:srgbClr val="0070C0"/>
                </a:solidFill>
              </a:rPr>
              <a:t>:</a:t>
            </a:r>
            <a:endParaRPr lang="cs-CZ" sz="60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Představení </a:t>
            </a:r>
            <a:r>
              <a:rPr lang="cs-CZ" dirty="0">
                <a:solidFill>
                  <a:srgbClr val="0070C0"/>
                </a:solidFill>
              </a:rPr>
              <a:t>koncepce plánované výuky </a:t>
            </a:r>
            <a:endParaRPr lang="cs-CZ" dirty="0"/>
          </a:p>
          <a:p>
            <a:pPr lvl="1"/>
            <a:r>
              <a:rPr lang="cs-CZ" dirty="0" smtClean="0"/>
              <a:t>představa o plánované výuce, seznámení s odborným a didaktickým teoretickým pozadím; </a:t>
            </a:r>
          </a:p>
          <a:p>
            <a:pPr lvl="1"/>
            <a:r>
              <a:rPr lang="cs-CZ" dirty="0" smtClean="0"/>
              <a:t>Pojmová, operační a mezioborová analýza a zdůvodnění zvolených cílů (blíže viz např. </a:t>
            </a:r>
            <a:r>
              <a:rPr lang="cs-CZ" dirty="0" smtClean="0">
                <a:hlinkClick r:id="rId2"/>
              </a:rPr>
              <a:t>zde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rozčlenění výuky do fází,  obeznámení s plánovanými metodami a postupy.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16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70C0"/>
                </a:solidFill>
              </a:rPr>
              <a:t>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01923"/>
            <a:ext cx="10515600" cy="5339945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Seznámení s jednou klíčovou </a:t>
            </a:r>
            <a:r>
              <a:rPr lang="cs-CZ" dirty="0">
                <a:solidFill>
                  <a:srgbClr val="0070C0"/>
                </a:solidFill>
              </a:rPr>
              <a:t>vzdělávací aktivitou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jež je </a:t>
            </a:r>
            <a:r>
              <a:rPr lang="cs-CZ" dirty="0" smtClean="0">
                <a:solidFill>
                  <a:srgbClr val="0070C0"/>
                </a:solidFill>
              </a:rPr>
              <a:t>nezbytná či zásadní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 naplnění či vyhodnocení naplnění cílů výuky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Pokud sledujeme třífázový model učení </a:t>
            </a:r>
            <a:r>
              <a:rPr lang="cs-CZ" dirty="0" smtClean="0"/>
              <a:t>E-U-R, doporučujeme zde zvolit aktivitu druhé fáze, tedy fáze </a:t>
            </a:r>
            <a:r>
              <a:rPr lang="cs-CZ" i="1" dirty="0" smtClean="0"/>
              <a:t>uvědomění</a:t>
            </a:r>
            <a:r>
              <a:rPr lang="cs-CZ" dirty="0" smtClean="0"/>
              <a:t>; jde tedy o aktivity související s </a:t>
            </a:r>
            <a:r>
              <a:rPr lang="pt-BR" dirty="0" smtClean="0"/>
              <a:t>expozic</a:t>
            </a:r>
            <a:r>
              <a:rPr lang="cs-CZ" dirty="0" smtClean="0"/>
              <a:t>í</a:t>
            </a:r>
            <a:r>
              <a:rPr lang="pt-BR" dirty="0" smtClean="0"/>
              <a:t> a fixac</a:t>
            </a:r>
            <a:r>
              <a:rPr lang="cs-CZ" dirty="0" smtClean="0"/>
              <a:t>í</a:t>
            </a:r>
            <a:r>
              <a:rPr lang="pt-BR" dirty="0" smtClean="0"/>
              <a:t> </a:t>
            </a:r>
            <a:r>
              <a:rPr lang="cs-CZ" dirty="0" smtClean="0"/>
              <a:t>vzdělávacích obsahů (učební látky); lze využít ovšem též aktivity fází evokace a reflexe, pokud jsou tyto aktivy zásadní pro splnění cílů hodiny. (Více k E-U-R </a:t>
            </a:r>
            <a:r>
              <a:rPr lang="cs-CZ" dirty="0" smtClean="0">
                <a:hlinkClick r:id="rId2"/>
              </a:rPr>
              <a:t>zde</a:t>
            </a:r>
            <a:r>
              <a:rPr lang="cs-CZ" dirty="0" smtClean="0"/>
              <a:t>.)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Může jít např.</a:t>
            </a:r>
          </a:p>
          <a:p>
            <a:pPr lvl="1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 výklad (rozbor jeho struktury, popis jeho průběhu …)</a:t>
            </a:r>
          </a:p>
          <a:p>
            <a:pPr lvl="1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Didaktická práce s pracovním listem, s textovou ukázkou (I.N.S.E.R.T., podvojné čtení, čtení s otázkami atd.)</a:t>
            </a:r>
          </a:p>
          <a:p>
            <a:pPr lvl="1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Dialogické formy výuky (diskuse, debata)</a:t>
            </a:r>
          </a:p>
          <a:p>
            <a:pPr lvl="1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Postupy projektového vyučování atd. (více např.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RVP.cz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Občankáři.cz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COV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/>
              </a:rPr>
              <a:t>Respekt nebolí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7"/>
              </a:rPr>
              <a:t>http://dumy.cz/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</a:rPr>
              <a:t>Ukázka</a:t>
            </a:r>
            <a:r>
              <a:rPr lang="cs-CZ" sz="4000" b="1" dirty="0">
                <a:solidFill>
                  <a:srgbClr val="0070C0"/>
                </a:solidFill>
              </a:rPr>
              <a:t> </a:t>
            </a:r>
            <a:r>
              <a:rPr lang="cs-CZ" sz="4000" b="1" dirty="0" smtClean="0">
                <a:solidFill>
                  <a:srgbClr val="0070C0"/>
                </a:solidFill>
              </a:rPr>
              <a:t>interaktivního didaktického prvku</a:t>
            </a:r>
            <a:endParaRPr lang="cs-CZ" sz="6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představení </a:t>
            </a:r>
            <a:r>
              <a:rPr lang="cs-CZ" dirty="0" smtClean="0">
                <a:solidFill>
                  <a:srgbClr val="0070C0"/>
                </a:solidFill>
              </a:rPr>
              <a:t>didaktického </a:t>
            </a:r>
            <a:r>
              <a:rPr lang="cs-CZ" dirty="0">
                <a:solidFill>
                  <a:srgbClr val="0070C0"/>
                </a:solidFill>
              </a:rPr>
              <a:t>prvku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uplatněného při interakci se žáky (obrázek, schéma,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ukázka čteného textu s komentářem, část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pracovního listu,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imaginární situace, formulované otázky, komentovaný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odkaz na video apod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.)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Doporučujeme, aby tento </a:t>
            </a:r>
            <a:r>
              <a:rPr lang="cs-CZ" dirty="0" smtClean="0">
                <a:solidFill>
                  <a:srgbClr val="0070C0"/>
                </a:solidFill>
              </a:rPr>
              <a:t>prvek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souvisel s prezentovanou </a:t>
            </a:r>
            <a:r>
              <a:rPr lang="cs-CZ" dirty="0" smtClean="0">
                <a:solidFill>
                  <a:srgbClr val="0070C0"/>
                </a:solidFill>
              </a:rPr>
              <a:t>klíčovou aktivitu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výuky (předchozí snímek)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Mělo by tedy jít o didaktický prvek, se kterým se žáci/studenti přímo setkají.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(Zde by měl být s to student/studentka předvést způsob, jakým by komunikoval se žáky)</a:t>
            </a:r>
            <a:b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89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</TotalTime>
  <Words>449</Words>
  <Application>Microsoft Office PowerPoint</Application>
  <PresentationFormat>Širokoúhlá obrazovka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Možná doporučení pro tvorbu prezentací  k didaktické části SZZk </vt:lpstr>
      <vt:lpstr>Obsah prezentace (dle info na webu)</vt:lpstr>
      <vt:lpstr>Bližší info k naplnění prezentace</vt:lpstr>
      <vt:lpstr> Identifikace studenta  Identifikace tématu </vt:lpstr>
      <vt:lpstr>Obsah/Osnova (a cíl) prezentace (doporučená) </vt:lpstr>
      <vt:lpstr>Úvod</vt:lpstr>
      <vt:lpstr>Koncepce a rozfázování:</vt:lpstr>
      <vt:lpstr>Aktivita</vt:lpstr>
      <vt:lpstr>Ukázka interaktivního didaktického prvku</vt:lpstr>
      <vt:lpstr>Evaluace a reflexe výuky</vt:lpstr>
      <vt:lpstr>Zdroje/prameny využité ve výuce  – teoretický background navržené výuky –   (Lze uvést též na počátku prezentace po představení koncepce hodiny.) </vt:lpstr>
      <vt:lpstr>Závěr (fakultativně)</vt:lpstr>
      <vt:lpstr>Zdroje (explicitně) použité v prezentaci </vt:lpstr>
    </vt:vector>
  </TitlesOfParts>
  <Company>PedF Univerzita Karlova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studenta  Identifikace tématu</dc:title>
  <dc:creator>uzivatel</dc:creator>
  <cp:lastModifiedBy>Jana</cp:lastModifiedBy>
  <cp:revision>17</cp:revision>
  <dcterms:created xsi:type="dcterms:W3CDTF">2019-12-04T09:42:06Z</dcterms:created>
  <dcterms:modified xsi:type="dcterms:W3CDTF">2020-10-06T20:09:18Z</dcterms:modified>
</cp:coreProperties>
</file>