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  <p:sldId id="276" r:id="rId22"/>
    <p:sldId id="277" r:id="rId23"/>
    <p:sldId id="280" r:id="rId24"/>
    <p:sldId id="279" r:id="rId25"/>
    <p:sldId id="281" r:id="rId26"/>
    <p:sldId id="278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8E3F91-73C1-4FF6-BFE9-81CB897388C5}" type="datetimeFigureOut">
              <a:rPr lang="cs-CZ" smtClean="0"/>
              <a:t>2. 12. 2020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235A2D8-6A89-4ADB-8B69-B5BFCB70B6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VERBINTAIVUTUS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97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22114"/>
          </a:xfrm>
        </p:spPr>
        <p:txBody>
          <a:bodyPr/>
          <a:lstStyle/>
          <a:p>
            <a:r>
              <a:rPr lang="cs-CZ" dirty="0" smtClean="0"/>
              <a:t>LYHEMPI VS. PITEMPI TUNNUS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8352928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1. </a:t>
            </a:r>
            <a:r>
              <a:rPr lang="fi-FI" b="1" dirty="0"/>
              <a:t>Lyhempää</a:t>
            </a:r>
            <a:r>
              <a:rPr lang="fi-FI" dirty="0"/>
              <a:t> tunnusta käytetään</a:t>
            </a:r>
          </a:p>
          <a:p>
            <a:pPr marL="0" indent="0">
              <a:buNone/>
            </a:pPr>
            <a:r>
              <a:rPr lang="fi-FI" dirty="0"/>
              <a:t>a) </a:t>
            </a:r>
            <a:r>
              <a:rPr lang="fi-FI" b="1" dirty="0"/>
              <a:t>yksivartaloisissa</a:t>
            </a:r>
            <a:r>
              <a:rPr lang="fi-FI" dirty="0"/>
              <a:t> verbeissä, joiden vartalo päättyy pitkään vokaaliin </a:t>
            </a:r>
            <a:r>
              <a:rPr lang="fi-FI" dirty="0" smtClean="0"/>
              <a:t>tai</a:t>
            </a:r>
            <a:r>
              <a:rPr lang="cs-CZ" dirty="0" smtClean="0"/>
              <a:t> </a:t>
            </a:r>
            <a:r>
              <a:rPr lang="fi-FI" dirty="0" smtClean="0"/>
              <a:t>diftongiin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b) kaikissa </a:t>
            </a:r>
            <a:r>
              <a:rPr lang="fi-FI" b="1" dirty="0"/>
              <a:t>kaksivartaloisissa</a:t>
            </a:r>
            <a:r>
              <a:rPr lang="fi-FI" dirty="0"/>
              <a:t> verbeissä; tunnus liittyy </a:t>
            </a:r>
            <a:r>
              <a:rPr lang="fi-FI" b="1" dirty="0" smtClean="0"/>
              <a:t>konsonanttivartaloon</a:t>
            </a:r>
            <a:endParaRPr lang="fi-FI" b="1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92D050"/>
                </a:solidFill>
              </a:rPr>
              <a:t>Heikkoasteisissa</a:t>
            </a:r>
            <a:r>
              <a:rPr lang="fi-FI" dirty="0"/>
              <a:t> muodoissa konsonanttivartalon </a:t>
            </a:r>
            <a:r>
              <a:rPr lang="fi-FI" i="1" dirty="0"/>
              <a:t>-t </a:t>
            </a:r>
            <a:r>
              <a:rPr lang="fi-FI" dirty="0"/>
              <a:t>ja passiivin tunnuksen </a:t>
            </a:r>
            <a:r>
              <a:rPr lang="fi-FI" i="1" dirty="0" smtClean="0"/>
              <a:t>–t</a:t>
            </a:r>
            <a:r>
              <a:rPr lang="cs-CZ" i="1" dirty="0" smtClean="0"/>
              <a:t> </a:t>
            </a:r>
            <a:r>
              <a:rPr lang="fi-FI" dirty="0" smtClean="0"/>
              <a:t>fuusioituvat</a:t>
            </a:r>
            <a:r>
              <a:rPr lang="fi-FI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Historiallisesti</a:t>
            </a:r>
            <a:r>
              <a:rPr lang="fi-FI" dirty="0"/>
              <a:t>: </a:t>
            </a:r>
            <a:r>
              <a:rPr lang="fi-FI" i="1" dirty="0"/>
              <a:t>vastat+a</a:t>
            </a:r>
            <a:r>
              <a:rPr lang="fi-FI" dirty="0"/>
              <a:t>- &lt; *</a:t>
            </a:r>
            <a:r>
              <a:rPr lang="fi-FI" i="1" dirty="0"/>
              <a:t>vastaťtaksen</a:t>
            </a:r>
            <a:r>
              <a:rPr lang="fi-FI" dirty="0"/>
              <a:t> &lt; *</a:t>
            </a:r>
            <a:r>
              <a:rPr lang="fi-FI" i="1" dirty="0"/>
              <a:t>vastat+ta+ksen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2. </a:t>
            </a:r>
            <a:r>
              <a:rPr lang="fi-FI" b="1" dirty="0"/>
              <a:t>Pitempää</a:t>
            </a:r>
            <a:r>
              <a:rPr lang="fi-FI" dirty="0"/>
              <a:t> tunnusta käytetään muissa verbeissä, siis lyhyeen </a:t>
            </a:r>
            <a:r>
              <a:rPr lang="fi-FI" dirty="0" smtClean="0"/>
              <a:t>vokaaliin</a:t>
            </a:r>
            <a:r>
              <a:rPr lang="cs-CZ" dirty="0" smtClean="0"/>
              <a:t> </a:t>
            </a:r>
            <a:r>
              <a:rPr lang="fi-FI" dirty="0" smtClean="0"/>
              <a:t>päättyvissä </a:t>
            </a:r>
            <a:r>
              <a:rPr lang="fi-FI" dirty="0"/>
              <a:t>yksivartaloisissa </a:t>
            </a:r>
            <a:r>
              <a:rPr lang="fi-FI" dirty="0" smtClean="0"/>
              <a:t>verbeissä</a:t>
            </a:r>
            <a:r>
              <a:rPr lang="cs-CZ" dirty="0" smtClean="0"/>
              <a:t>;</a:t>
            </a:r>
            <a:endParaRPr lang="fi-FI" dirty="0"/>
          </a:p>
          <a:p>
            <a:pPr marL="0" indent="0">
              <a:buNone/>
            </a:pPr>
            <a:r>
              <a:rPr lang="cs-CZ" dirty="0"/>
              <a:t>v</a:t>
            </a:r>
            <a:r>
              <a:rPr lang="fi-FI" dirty="0" smtClean="0"/>
              <a:t>erbivartaloiden </a:t>
            </a:r>
            <a:r>
              <a:rPr lang="fi-FI" i="1" dirty="0"/>
              <a:t>loppu-A &gt; e </a:t>
            </a:r>
            <a:r>
              <a:rPr lang="fi-FI" dirty="0"/>
              <a:t>pitemmän tunnuksen </a:t>
            </a:r>
            <a:r>
              <a:rPr lang="fi-FI" dirty="0" smtClean="0"/>
              <a:t>edellä</a:t>
            </a:r>
            <a:r>
              <a:rPr lang="cs-CZ" dirty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anna+n </a:t>
            </a:r>
            <a:r>
              <a:rPr lang="fi-FI" i="1" dirty="0"/>
              <a:t>: </a:t>
            </a:r>
            <a:r>
              <a:rPr lang="fi-FI" i="1" dirty="0" smtClean="0"/>
              <a:t>anne+ta+an</a:t>
            </a:r>
            <a:endParaRPr lang="fi-FI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215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TEMPUKSET (AIKAMUODOT)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 </a:t>
            </a:r>
            <a:r>
              <a:rPr lang="fi-FI" dirty="0" smtClean="0"/>
              <a:t>absoluuttista </a:t>
            </a:r>
            <a:r>
              <a:rPr lang="fi-FI" dirty="0"/>
              <a:t>aikaa: </a:t>
            </a:r>
            <a:r>
              <a:rPr lang="fi-FI" b="1" dirty="0"/>
              <a:t>nykyinen</a:t>
            </a:r>
            <a:r>
              <a:rPr lang="fi-FI" dirty="0"/>
              <a:t>, </a:t>
            </a:r>
            <a:r>
              <a:rPr lang="fi-FI" b="1" dirty="0"/>
              <a:t>mennyt</a:t>
            </a:r>
            <a:r>
              <a:rPr lang="fi-FI" dirty="0"/>
              <a:t> ja </a:t>
            </a:r>
            <a:r>
              <a:rPr lang="fi-FI" b="1" dirty="0"/>
              <a:t>tuleva</a:t>
            </a:r>
          </a:p>
          <a:p>
            <a:pPr marL="0" indent="0">
              <a:buNone/>
            </a:pPr>
            <a:r>
              <a:rPr lang="fi-FI" dirty="0"/>
              <a:t>- ilmaisevat verbin tekemisen ajankohdan puhumishetkeen nähden</a:t>
            </a:r>
          </a:p>
          <a:p>
            <a:pPr>
              <a:buFontTx/>
              <a:buChar char="-"/>
            </a:pPr>
            <a:r>
              <a:rPr lang="fi-FI" dirty="0" smtClean="0"/>
              <a:t>suomessa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r>
              <a:rPr lang="fi-FI" dirty="0"/>
              <a:t>	</a:t>
            </a:r>
            <a:endParaRPr lang="cs-CZ" dirty="0" smtClean="0"/>
          </a:p>
          <a:p>
            <a:pPr marL="274320" lvl="1" indent="0">
              <a:buNone/>
            </a:pPr>
            <a:r>
              <a:rPr lang="cs-CZ" dirty="0" smtClean="0"/>
              <a:t>2 </a:t>
            </a:r>
            <a:r>
              <a:rPr lang="fi-FI" dirty="0" smtClean="0"/>
              <a:t>yksinäistempusta</a:t>
            </a:r>
            <a:r>
              <a:rPr lang="fi-FI" dirty="0"/>
              <a:t>: </a:t>
            </a:r>
            <a:r>
              <a:rPr lang="fi-FI" b="1" dirty="0"/>
              <a:t>preesens</a:t>
            </a:r>
            <a:r>
              <a:rPr lang="fi-FI" dirty="0"/>
              <a:t> ja </a:t>
            </a:r>
            <a:r>
              <a:rPr lang="fi-FI" b="1" dirty="0"/>
              <a:t>imperfekti</a:t>
            </a:r>
          </a:p>
          <a:p>
            <a:pPr marL="274320" lvl="1" indent="0">
              <a:buNone/>
            </a:pPr>
            <a:r>
              <a:rPr lang="cs-CZ" dirty="0" smtClean="0"/>
              <a:t>2 </a:t>
            </a:r>
            <a:r>
              <a:rPr lang="fi-FI" dirty="0" smtClean="0"/>
              <a:t>liittotempusta</a:t>
            </a:r>
            <a:r>
              <a:rPr lang="fi-FI" dirty="0"/>
              <a:t>: </a:t>
            </a:r>
            <a:r>
              <a:rPr lang="fi-FI" b="1" dirty="0"/>
              <a:t>perfekti</a:t>
            </a:r>
            <a:r>
              <a:rPr lang="fi-FI" dirty="0"/>
              <a:t> ja </a:t>
            </a:r>
            <a:r>
              <a:rPr lang="fi-FI" b="1" dirty="0"/>
              <a:t>pluskvamperfekti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16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MODUKSET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indikatiivilla</a:t>
            </a:r>
            <a:r>
              <a:rPr lang="fi-FI" dirty="0"/>
              <a:t> on kaikki </a:t>
            </a:r>
            <a:r>
              <a:rPr lang="cs-CZ" dirty="0" smtClean="0"/>
              <a:t>4 </a:t>
            </a:r>
            <a:r>
              <a:rPr lang="fi-FI" dirty="0" smtClean="0"/>
              <a:t>tempusta</a:t>
            </a:r>
            <a:endParaRPr lang="fi-FI" dirty="0"/>
          </a:p>
          <a:p>
            <a:r>
              <a:rPr lang="fi-FI" b="1" dirty="0"/>
              <a:t>konditionaalilla</a:t>
            </a:r>
            <a:r>
              <a:rPr lang="fi-FI" dirty="0"/>
              <a:t> </a:t>
            </a:r>
            <a:r>
              <a:rPr lang="cs-CZ" dirty="0" smtClean="0"/>
              <a:t>2</a:t>
            </a:r>
            <a:r>
              <a:rPr lang="cs-CZ" dirty="0"/>
              <a:t>:</a:t>
            </a:r>
            <a:r>
              <a:rPr lang="fi-FI" dirty="0" smtClean="0"/>
              <a:t> </a:t>
            </a:r>
            <a:r>
              <a:rPr lang="fi-FI" dirty="0"/>
              <a:t>preesens ja perfekti</a:t>
            </a:r>
          </a:p>
          <a:p>
            <a:r>
              <a:rPr lang="fi-FI" b="1" dirty="0"/>
              <a:t>potentiaalilla</a:t>
            </a:r>
            <a:r>
              <a:rPr lang="fi-FI" dirty="0"/>
              <a:t> </a:t>
            </a:r>
            <a:r>
              <a:rPr lang="cs-CZ" dirty="0" smtClean="0"/>
              <a:t>2</a:t>
            </a:r>
            <a:r>
              <a:rPr lang="cs-CZ" dirty="0"/>
              <a:t>:</a:t>
            </a:r>
            <a:r>
              <a:rPr lang="fi-FI" dirty="0" smtClean="0"/>
              <a:t> </a:t>
            </a:r>
            <a:r>
              <a:rPr lang="fi-FI" dirty="0"/>
              <a:t>preesens ja perfekti</a:t>
            </a:r>
          </a:p>
          <a:p>
            <a:r>
              <a:rPr lang="fi-FI" b="1" dirty="0"/>
              <a:t>imperatiivilla</a:t>
            </a:r>
            <a:r>
              <a:rPr lang="fi-FI" dirty="0"/>
              <a:t> </a:t>
            </a:r>
            <a:r>
              <a:rPr lang="cs-CZ" dirty="0" err="1" smtClean="0"/>
              <a:t>vain</a:t>
            </a:r>
            <a:r>
              <a:rPr lang="fi-FI" dirty="0" smtClean="0"/>
              <a:t> </a:t>
            </a:r>
            <a:r>
              <a:rPr lang="fi-FI" dirty="0"/>
              <a:t>preesens (perfekti)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016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94122"/>
          </a:xfrm>
        </p:spPr>
        <p:txBody>
          <a:bodyPr/>
          <a:lstStyle/>
          <a:p>
            <a:r>
              <a:rPr lang="cs-CZ" dirty="0" smtClean="0"/>
              <a:t>PREESENS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208912" cy="5077544"/>
          </a:xfrm>
        </p:spPr>
        <p:txBody>
          <a:bodyPr>
            <a:normAutofit/>
          </a:bodyPr>
          <a:lstStyle/>
          <a:p>
            <a:r>
              <a:rPr lang="cs-CZ" dirty="0" err="1"/>
              <a:t>e</a:t>
            </a:r>
            <a:r>
              <a:rPr lang="cs-CZ" dirty="0" err="1" smtClean="0"/>
              <a:t>i</a:t>
            </a:r>
            <a:r>
              <a:rPr lang="cs-CZ" dirty="0" smtClean="0"/>
              <a:t> </a:t>
            </a:r>
            <a:r>
              <a:rPr lang="cs-CZ" dirty="0" err="1" smtClean="0"/>
              <a:t>tunnusta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kt</a:t>
            </a:r>
            <a:r>
              <a:rPr lang="cs-CZ" dirty="0"/>
              <a:t>. </a:t>
            </a:r>
            <a:r>
              <a:rPr lang="cs-CZ" dirty="0" err="1"/>
              <a:t>ind</a:t>
            </a:r>
            <a:r>
              <a:rPr lang="cs-CZ" dirty="0"/>
              <a:t>. </a:t>
            </a:r>
            <a:r>
              <a:rPr lang="cs-CZ" dirty="0" err="1"/>
              <a:t>preesens</a:t>
            </a:r>
            <a:r>
              <a:rPr lang="cs-CZ" dirty="0"/>
              <a:t>       </a:t>
            </a:r>
            <a:r>
              <a:rPr lang="cs-CZ" i="1" dirty="0" smtClean="0"/>
              <a:t> tule-n      	: </a:t>
            </a:r>
            <a:r>
              <a:rPr lang="cs-CZ" i="1" dirty="0"/>
              <a:t>en tule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as</a:t>
            </a:r>
            <a:r>
              <a:rPr lang="cs-CZ" dirty="0"/>
              <a:t>. </a:t>
            </a:r>
            <a:r>
              <a:rPr lang="cs-CZ" dirty="0" err="1"/>
              <a:t>ind</a:t>
            </a:r>
            <a:r>
              <a:rPr lang="cs-CZ" dirty="0"/>
              <a:t>. </a:t>
            </a:r>
            <a:r>
              <a:rPr lang="cs-CZ" dirty="0" err="1"/>
              <a:t>preesens</a:t>
            </a:r>
            <a:r>
              <a:rPr lang="cs-CZ" dirty="0"/>
              <a:t>       </a:t>
            </a:r>
            <a:r>
              <a:rPr lang="cs-CZ" i="1" dirty="0" smtClean="0"/>
              <a:t>tul-la-</a:t>
            </a:r>
            <a:r>
              <a:rPr lang="cs-CZ" i="1" dirty="0" err="1" smtClean="0"/>
              <a:t>an</a:t>
            </a:r>
            <a:r>
              <a:rPr lang="cs-CZ" i="1" dirty="0" smtClean="0"/>
              <a:t>     	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smtClean="0"/>
              <a:t>tul-la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kt</a:t>
            </a:r>
            <a:r>
              <a:rPr lang="cs-CZ" dirty="0"/>
              <a:t>. </a:t>
            </a:r>
            <a:r>
              <a:rPr lang="cs-CZ" dirty="0" err="1"/>
              <a:t>kond</a:t>
            </a:r>
            <a:r>
              <a:rPr lang="cs-CZ" dirty="0"/>
              <a:t>. </a:t>
            </a:r>
            <a:r>
              <a:rPr lang="cs-CZ" dirty="0" err="1"/>
              <a:t>preesens</a:t>
            </a:r>
            <a:r>
              <a:rPr lang="cs-CZ" dirty="0"/>
              <a:t>    </a:t>
            </a:r>
            <a:r>
              <a:rPr lang="cs-CZ" i="1" dirty="0" err="1" smtClean="0"/>
              <a:t>laula-</a:t>
            </a:r>
            <a:r>
              <a:rPr lang="cs-CZ" b="1" i="1" dirty="0" err="1" smtClean="0"/>
              <a:t>isi</a:t>
            </a:r>
            <a:r>
              <a:rPr lang="cs-CZ" i="1" dirty="0" err="1" smtClean="0"/>
              <a:t>-mme</a:t>
            </a:r>
            <a:r>
              <a:rPr lang="cs-CZ" i="1" dirty="0" smtClean="0"/>
              <a:t>    </a:t>
            </a:r>
            <a:r>
              <a:rPr lang="cs-CZ" i="1" dirty="0"/>
              <a:t>: </a:t>
            </a:r>
            <a:r>
              <a:rPr lang="cs-CZ" i="1" dirty="0" err="1"/>
              <a:t>emme</a:t>
            </a:r>
            <a:r>
              <a:rPr lang="cs-CZ" i="1" dirty="0"/>
              <a:t> </a:t>
            </a:r>
            <a:r>
              <a:rPr lang="cs-CZ" i="1" dirty="0" err="1"/>
              <a:t>laula-isi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      (</a:t>
            </a:r>
            <a:r>
              <a:rPr lang="cs-CZ" i="1" dirty="0" err="1"/>
              <a:t>itke+isi</a:t>
            </a:r>
            <a:r>
              <a:rPr lang="cs-CZ" i="1" dirty="0"/>
              <a:t>) &gt; </a:t>
            </a:r>
            <a:r>
              <a:rPr lang="cs-CZ" i="1" dirty="0" err="1"/>
              <a:t>itk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-t               : et </a:t>
            </a:r>
            <a:r>
              <a:rPr lang="cs-CZ" i="1" dirty="0" err="1"/>
              <a:t>itk-isi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    (</a:t>
            </a:r>
            <a:r>
              <a:rPr lang="cs-CZ" i="1" dirty="0" err="1"/>
              <a:t>oppi+isi</a:t>
            </a:r>
            <a:r>
              <a:rPr lang="cs-CZ" i="1" dirty="0"/>
              <a:t>) &gt; </a:t>
            </a:r>
            <a:r>
              <a:rPr lang="cs-CZ" i="1" dirty="0" err="1"/>
              <a:t>opp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r>
              <a:rPr lang="cs-CZ" i="1" dirty="0"/>
              <a:t>-n             : en </a:t>
            </a:r>
            <a:r>
              <a:rPr lang="cs-CZ" i="1" dirty="0" err="1"/>
              <a:t>opp-isi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as</a:t>
            </a:r>
            <a:r>
              <a:rPr lang="cs-CZ" dirty="0"/>
              <a:t>. </a:t>
            </a:r>
            <a:r>
              <a:rPr lang="cs-CZ" dirty="0" err="1"/>
              <a:t>kond</a:t>
            </a:r>
            <a:r>
              <a:rPr lang="cs-CZ" dirty="0"/>
              <a:t>. </a:t>
            </a:r>
            <a:r>
              <a:rPr lang="cs-CZ" dirty="0" err="1"/>
              <a:t>preesens</a:t>
            </a:r>
            <a:r>
              <a:rPr lang="cs-CZ" dirty="0"/>
              <a:t>    </a:t>
            </a:r>
            <a:r>
              <a:rPr lang="cs-CZ" i="1" dirty="0" err="1" smtClean="0"/>
              <a:t>laule</a:t>
            </a:r>
            <a:r>
              <a:rPr lang="cs-CZ" i="1" dirty="0" smtClean="0"/>
              <a:t>-</a:t>
            </a:r>
            <a:r>
              <a:rPr lang="cs-CZ" i="1" dirty="0" err="1" smtClean="0"/>
              <a:t>tta</a:t>
            </a:r>
            <a:r>
              <a:rPr lang="cs-CZ" i="1" dirty="0" smtClean="0"/>
              <a:t>-</a:t>
            </a:r>
            <a:r>
              <a:rPr lang="cs-CZ" i="1" dirty="0" err="1" smtClean="0"/>
              <a:t>isi</a:t>
            </a:r>
            <a:r>
              <a:rPr lang="cs-CZ" i="1" dirty="0" smtClean="0"/>
              <a:t>-in    </a:t>
            </a:r>
            <a:r>
              <a:rPr lang="cs-CZ" i="1" dirty="0"/>
              <a:t>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laule-tta-isi</a:t>
            </a:r>
            <a:r>
              <a:rPr lang="cs-CZ" i="1" dirty="0"/>
              <a:t> 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                        </a:t>
            </a:r>
            <a:r>
              <a:rPr lang="cs-CZ" i="1" dirty="0" err="1" smtClean="0"/>
              <a:t>itke</a:t>
            </a:r>
            <a:r>
              <a:rPr lang="cs-CZ" i="1" dirty="0" smtClean="0"/>
              <a:t>-</a:t>
            </a:r>
            <a:r>
              <a:rPr lang="cs-CZ" i="1" dirty="0" err="1" smtClean="0"/>
              <a:t>ttä</a:t>
            </a:r>
            <a:r>
              <a:rPr lang="cs-CZ" i="1" dirty="0" smtClean="0"/>
              <a:t>-</a:t>
            </a:r>
            <a:r>
              <a:rPr lang="cs-CZ" i="1" dirty="0" err="1" smtClean="0"/>
              <a:t>isi</a:t>
            </a:r>
            <a:r>
              <a:rPr lang="cs-CZ" i="1" dirty="0" smtClean="0"/>
              <a:t>-in      </a:t>
            </a:r>
            <a:r>
              <a:rPr lang="cs-CZ" i="1" dirty="0"/>
              <a:t>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itke-ttä-isi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                        </a:t>
            </a:r>
            <a:r>
              <a:rPr lang="cs-CZ" i="1" dirty="0" smtClean="0"/>
              <a:t>opi-</a:t>
            </a:r>
            <a:r>
              <a:rPr lang="cs-CZ" i="1" dirty="0" err="1" smtClean="0"/>
              <a:t>tta</a:t>
            </a:r>
            <a:r>
              <a:rPr lang="cs-CZ" i="1" dirty="0" smtClean="0"/>
              <a:t>-</a:t>
            </a:r>
            <a:r>
              <a:rPr lang="cs-CZ" i="1" dirty="0" err="1" smtClean="0"/>
              <a:t>isi</a:t>
            </a:r>
            <a:r>
              <a:rPr lang="cs-CZ" i="1" dirty="0" smtClean="0"/>
              <a:t>-n        </a:t>
            </a:r>
            <a:r>
              <a:rPr lang="cs-CZ" i="1" dirty="0"/>
              <a:t>: </a:t>
            </a:r>
            <a:r>
              <a:rPr lang="cs-CZ" i="1" dirty="0" err="1"/>
              <a:t>ei</a:t>
            </a:r>
            <a:r>
              <a:rPr lang="cs-CZ" i="1" dirty="0"/>
              <a:t> opi-</a:t>
            </a:r>
            <a:r>
              <a:rPr lang="cs-CZ" i="1" dirty="0" err="1"/>
              <a:t>tta</a:t>
            </a:r>
            <a:r>
              <a:rPr lang="cs-CZ" i="1" dirty="0"/>
              <a:t>-</a:t>
            </a:r>
            <a:r>
              <a:rPr lang="cs-CZ" i="1" dirty="0" err="1"/>
              <a:t>isi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135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POTENTIAALIN PREESENS </a:t>
            </a:r>
            <a:r>
              <a:rPr lang="cs-CZ" dirty="0" smtClean="0">
                <a:solidFill>
                  <a:srgbClr val="0070C0"/>
                </a:solidFill>
              </a:rPr>
              <a:t>–ne-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a</a:t>
            </a:r>
            <a:r>
              <a:rPr lang="fi-FI" dirty="0" smtClean="0"/>
              <a:t>kt</a:t>
            </a:r>
            <a:r>
              <a:rPr lang="fi-FI" dirty="0"/>
              <a:t>. pot. preesens       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fi-FI" i="1" dirty="0" smtClean="0"/>
              <a:t>ehti-</a:t>
            </a:r>
            <a:r>
              <a:rPr lang="fi-FI" i="1" dirty="0" smtClean="0">
                <a:solidFill>
                  <a:srgbClr val="0070C0"/>
                </a:solidFill>
              </a:rPr>
              <a:t>ne</a:t>
            </a:r>
            <a:r>
              <a:rPr lang="fi-FI" i="1" dirty="0" smtClean="0"/>
              <a:t>-n            </a:t>
            </a:r>
            <a:r>
              <a:rPr lang="fi-FI" i="1" dirty="0"/>
              <a:t>: en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-t             : et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-e            : ei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-mme      : e-mme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-tte          : e-tte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-vät         : ei-vät ehti-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       </a:t>
            </a:r>
          </a:p>
          <a:p>
            <a:pPr marL="0" indent="0">
              <a:buNone/>
            </a:pPr>
            <a:r>
              <a:rPr lang="fi-FI" dirty="0"/>
              <a:t>                             KV   </a:t>
            </a:r>
            <a:r>
              <a:rPr lang="fi-FI" i="1" dirty="0"/>
              <a:t>tul-</a:t>
            </a:r>
            <a:r>
              <a:rPr lang="fi-FI" i="1" dirty="0">
                <a:solidFill>
                  <a:srgbClr val="0070C0"/>
                </a:solidFill>
              </a:rPr>
              <a:t>le</a:t>
            </a:r>
            <a:r>
              <a:rPr lang="fi-FI" i="1" dirty="0"/>
              <a:t>-n               : e-n tul-</a:t>
            </a:r>
            <a:r>
              <a:rPr lang="fi-FI" i="1" dirty="0">
                <a:solidFill>
                  <a:srgbClr val="0070C0"/>
                </a:solidFill>
              </a:rPr>
              <a:t>le</a:t>
            </a:r>
          </a:p>
          <a:p>
            <a:pPr marL="0" indent="0">
              <a:buNone/>
            </a:pPr>
            <a:r>
              <a:rPr lang="fi-FI" i="1" dirty="0"/>
              <a:t>                                      sur-</a:t>
            </a:r>
            <a:r>
              <a:rPr lang="fi-FI" i="1" dirty="0">
                <a:solidFill>
                  <a:srgbClr val="0070C0"/>
                </a:solidFill>
              </a:rPr>
              <a:t>re</a:t>
            </a:r>
            <a:r>
              <a:rPr lang="fi-FI" i="1" dirty="0"/>
              <a:t>-t              : e-t sur-</a:t>
            </a:r>
            <a:r>
              <a:rPr lang="fi-FI" i="1" dirty="0">
                <a:solidFill>
                  <a:srgbClr val="0070C0"/>
                </a:solidFill>
              </a:rPr>
              <a:t>re</a:t>
            </a:r>
          </a:p>
          <a:p>
            <a:pPr marL="0" indent="0">
              <a:buNone/>
            </a:pPr>
            <a:r>
              <a:rPr lang="fi-FI" i="1" dirty="0"/>
              <a:t>                                      juos-</a:t>
            </a:r>
            <a:r>
              <a:rPr lang="fi-FI" i="1" dirty="0">
                <a:solidFill>
                  <a:srgbClr val="0070C0"/>
                </a:solidFill>
              </a:rPr>
              <a:t>se</a:t>
            </a:r>
            <a:r>
              <a:rPr lang="fi-FI" i="1" dirty="0"/>
              <a:t>-vat         : ei-vät juos-</a:t>
            </a:r>
            <a:r>
              <a:rPr lang="fi-FI" i="1" dirty="0">
                <a:solidFill>
                  <a:srgbClr val="0070C0"/>
                </a:solidFill>
              </a:rPr>
              <a:t>se</a:t>
            </a:r>
          </a:p>
          <a:p>
            <a:pPr marL="0" indent="0">
              <a:buNone/>
            </a:pPr>
            <a:r>
              <a:rPr lang="fi-FI" i="1" dirty="0"/>
              <a:t>                                      merkin-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-vät    : ei-vät merkin-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   </a:t>
            </a:r>
          </a:p>
          <a:p>
            <a:pPr marL="0" indent="0">
              <a:buNone/>
            </a:pPr>
            <a:r>
              <a:rPr lang="cs-CZ" dirty="0" smtClean="0"/>
              <a:t>p</a:t>
            </a:r>
            <a:r>
              <a:rPr lang="fi-FI" dirty="0" smtClean="0"/>
              <a:t>as</a:t>
            </a:r>
            <a:r>
              <a:rPr lang="fi-FI" dirty="0"/>
              <a:t>. pot. preesens       </a:t>
            </a:r>
            <a:r>
              <a:rPr lang="cs-CZ" dirty="0"/>
              <a:t> </a:t>
            </a:r>
            <a:r>
              <a:rPr lang="fi-FI" i="1" dirty="0" smtClean="0"/>
              <a:t>ehdi-ttä-</a:t>
            </a:r>
            <a:r>
              <a:rPr lang="fi-FI" i="1" dirty="0" smtClean="0">
                <a:solidFill>
                  <a:srgbClr val="0070C0"/>
                </a:solidFill>
              </a:rPr>
              <a:t>ne</a:t>
            </a:r>
            <a:r>
              <a:rPr lang="fi-FI" i="1" dirty="0" smtClean="0"/>
              <a:t>-en    </a:t>
            </a:r>
            <a:r>
              <a:rPr lang="fi-FI" i="1" dirty="0"/>
              <a:t>: ei ehdi-ttä-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tul-ta-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-en        : ei tul-ta-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sur-ta-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-en       : ei sur-ta-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juos-ta-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-en     : ei juos-ta-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r>
              <a:rPr lang="fi-FI" i="1" dirty="0"/>
              <a:t>                                      merkit-tä-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  <a:r>
              <a:rPr lang="fi-FI" i="1" dirty="0"/>
              <a:t>-en  : ei merkit-tä-</a:t>
            </a:r>
            <a:r>
              <a:rPr lang="fi-FI" i="1" dirty="0">
                <a:solidFill>
                  <a:srgbClr val="0070C0"/>
                </a:solidFill>
              </a:rPr>
              <a:t>ne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625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cs-CZ" dirty="0" smtClean="0"/>
              <a:t>IMPERATIIVI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568952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akt</a:t>
            </a:r>
            <a:r>
              <a:rPr lang="cs-CZ" dirty="0"/>
              <a:t>. </a:t>
            </a:r>
            <a:r>
              <a:rPr lang="cs-CZ" dirty="0" err="1"/>
              <a:t>imp</a:t>
            </a:r>
            <a:r>
              <a:rPr lang="cs-CZ" dirty="0"/>
              <a:t>. </a:t>
            </a:r>
            <a:r>
              <a:rPr lang="cs-CZ" dirty="0" err="1"/>
              <a:t>preesens</a:t>
            </a:r>
            <a:r>
              <a:rPr lang="cs-CZ" dirty="0"/>
              <a:t>     </a:t>
            </a:r>
            <a:r>
              <a:rPr lang="cs-CZ" i="1" dirty="0" smtClean="0"/>
              <a:t>mene                  	: </a:t>
            </a:r>
            <a:r>
              <a:rPr lang="cs-CZ" i="1" dirty="0" err="1"/>
              <a:t>älä</a:t>
            </a:r>
            <a:r>
              <a:rPr lang="cs-CZ" i="1" dirty="0"/>
              <a:t> mene</a:t>
            </a:r>
          </a:p>
          <a:p>
            <a:pPr marL="0" indent="0">
              <a:buNone/>
            </a:pPr>
            <a:r>
              <a:rPr lang="cs-CZ" dirty="0"/>
              <a:t>                            KV  </a:t>
            </a:r>
            <a:r>
              <a:rPr lang="cs-CZ" i="1" dirty="0" err="1" smtClean="0"/>
              <a:t>men-köön</a:t>
            </a:r>
            <a:r>
              <a:rPr lang="cs-CZ" i="1" dirty="0" smtClean="0"/>
              <a:t>          	: </a:t>
            </a:r>
            <a:r>
              <a:rPr lang="cs-CZ" i="1" dirty="0" err="1"/>
              <a:t>älköön</a:t>
            </a:r>
            <a:r>
              <a:rPr lang="cs-CZ" i="1" dirty="0"/>
              <a:t> </a:t>
            </a:r>
            <a:r>
              <a:rPr lang="cs-CZ" i="1" dirty="0" err="1"/>
              <a:t>men-kö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   </a:t>
            </a:r>
            <a:r>
              <a:rPr lang="cs-CZ" i="1" dirty="0" err="1" smtClean="0"/>
              <a:t>men-käämme</a:t>
            </a:r>
            <a:r>
              <a:rPr lang="cs-CZ" i="1" dirty="0" smtClean="0"/>
              <a:t>    	: </a:t>
            </a:r>
            <a:r>
              <a:rPr lang="cs-CZ" i="1" dirty="0" err="1"/>
              <a:t>älkäämme</a:t>
            </a:r>
            <a:r>
              <a:rPr lang="cs-CZ" i="1" dirty="0"/>
              <a:t> </a:t>
            </a:r>
            <a:r>
              <a:rPr lang="cs-CZ" i="1" dirty="0" err="1"/>
              <a:t>men-kö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 </a:t>
            </a:r>
            <a:r>
              <a:rPr lang="cs-CZ" i="1" dirty="0" smtClean="0"/>
              <a:t>  </a:t>
            </a:r>
            <a:r>
              <a:rPr lang="cs-CZ" i="1" dirty="0" err="1" smtClean="0"/>
              <a:t>men-kää</a:t>
            </a:r>
            <a:r>
              <a:rPr lang="cs-CZ" i="1" dirty="0" smtClean="0"/>
              <a:t>            	: </a:t>
            </a:r>
            <a:r>
              <a:rPr lang="cs-CZ" i="1" dirty="0" err="1"/>
              <a:t>älkää</a:t>
            </a:r>
            <a:r>
              <a:rPr lang="cs-CZ" i="1" dirty="0"/>
              <a:t> </a:t>
            </a:r>
            <a:r>
              <a:rPr lang="cs-CZ" i="1" dirty="0" err="1"/>
              <a:t>men-kö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   </a:t>
            </a:r>
            <a:r>
              <a:rPr lang="cs-CZ" i="1" dirty="0" err="1" smtClean="0"/>
              <a:t>men-kööt</a:t>
            </a:r>
            <a:r>
              <a:rPr lang="cs-CZ" i="1" dirty="0" smtClean="0"/>
              <a:t>           	: </a:t>
            </a:r>
            <a:r>
              <a:rPr lang="cs-CZ" i="1" dirty="0" err="1"/>
              <a:t>älkööt</a:t>
            </a:r>
            <a:r>
              <a:rPr lang="cs-CZ" i="1" dirty="0"/>
              <a:t> </a:t>
            </a:r>
            <a:r>
              <a:rPr lang="cs-CZ" i="1" dirty="0" err="1"/>
              <a:t>men-kö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   </a:t>
            </a:r>
            <a:r>
              <a:rPr lang="cs-CZ" i="1" dirty="0" err="1" smtClean="0"/>
              <a:t>anna</a:t>
            </a:r>
            <a:r>
              <a:rPr lang="cs-CZ" i="1" dirty="0" smtClean="0"/>
              <a:t>                   	: </a:t>
            </a:r>
            <a:r>
              <a:rPr lang="cs-CZ" i="1" dirty="0" err="1"/>
              <a:t>älä</a:t>
            </a:r>
            <a:r>
              <a:rPr lang="cs-CZ" i="1" dirty="0"/>
              <a:t> </a:t>
            </a:r>
            <a:r>
              <a:rPr lang="cs-CZ" i="1" dirty="0" err="1"/>
              <a:t>anna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   </a:t>
            </a:r>
            <a:r>
              <a:rPr lang="cs-CZ" i="1" dirty="0" smtClean="0"/>
              <a:t>anta-</a:t>
            </a:r>
            <a:r>
              <a:rPr lang="cs-CZ" i="1" dirty="0" err="1" smtClean="0"/>
              <a:t>koon</a:t>
            </a:r>
            <a:r>
              <a:rPr lang="cs-CZ" i="1" dirty="0" smtClean="0"/>
              <a:t>          	: </a:t>
            </a:r>
            <a:r>
              <a:rPr lang="cs-CZ" i="1" dirty="0" err="1"/>
              <a:t>älköön</a:t>
            </a:r>
            <a:r>
              <a:rPr lang="cs-CZ" i="1" dirty="0"/>
              <a:t> anta-</a:t>
            </a:r>
            <a:r>
              <a:rPr lang="cs-CZ" i="1" dirty="0" err="1"/>
              <a:t>ko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as</a:t>
            </a:r>
            <a:r>
              <a:rPr lang="cs-CZ" dirty="0"/>
              <a:t>. </a:t>
            </a:r>
            <a:r>
              <a:rPr lang="cs-CZ" dirty="0" err="1"/>
              <a:t>imp</a:t>
            </a:r>
            <a:r>
              <a:rPr lang="cs-CZ" dirty="0"/>
              <a:t>. </a:t>
            </a:r>
            <a:r>
              <a:rPr lang="cs-CZ" dirty="0" err="1"/>
              <a:t>preesens</a:t>
            </a:r>
            <a:r>
              <a:rPr lang="cs-CZ" dirty="0"/>
              <a:t>    </a:t>
            </a:r>
            <a:r>
              <a:rPr lang="cs-CZ" i="1" dirty="0" err="1" smtClean="0"/>
              <a:t>men-tä-köön</a:t>
            </a:r>
            <a:r>
              <a:rPr lang="cs-CZ" i="1" dirty="0" smtClean="0"/>
              <a:t>       	: </a:t>
            </a:r>
            <a:r>
              <a:rPr lang="cs-CZ" i="1" dirty="0" err="1"/>
              <a:t>älköön</a:t>
            </a:r>
            <a:r>
              <a:rPr lang="cs-CZ" i="1" dirty="0"/>
              <a:t> </a:t>
            </a:r>
            <a:r>
              <a:rPr lang="cs-CZ" i="1" dirty="0" err="1"/>
              <a:t>men-tä-kö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   </a:t>
            </a:r>
            <a:r>
              <a:rPr lang="cs-CZ" i="1" dirty="0" err="1" smtClean="0"/>
              <a:t>anne-tta-koon</a:t>
            </a:r>
            <a:r>
              <a:rPr lang="cs-CZ" i="1" dirty="0" smtClean="0"/>
              <a:t>     	: </a:t>
            </a:r>
            <a:r>
              <a:rPr lang="cs-CZ" i="1" dirty="0" err="1"/>
              <a:t>älköön</a:t>
            </a:r>
            <a:r>
              <a:rPr lang="cs-CZ" i="1" dirty="0"/>
              <a:t> </a:t>
            </a:r>
            <a:r>
              <a:rPr lang="cs-CZ" i="1" dirty="0" err="1"/>
              <a:t>anne-tta-ko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346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IMPERATIIVIN PERFEKTI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kt</a:t>
            </a:r>
            <a:r>
              <a:rPr lang="cs-CZ" dirty="0"/>
              <a:t>. </a:t>
            </a:r>
            <a:r>
              <a:rPr lang="cs-CZ" dirty="0" err="1"/>
              <a:t>imp</a:t>
            </a:r>
            <a:r>
              <a:rPr lang="cs-CZ" dirty="0"/>
              <a:t>. </a:t>
            </a:r>
            <a:r>
              <a:rPr lang="cs-CZ" dirty="0" err="1"/>
              <a:t>perf</a:t>
            </a:r>
            <a:r>
              <a:rPr lang="cs-CZ" dirty="0"/>
              <a:t>. (</a:t>
            </a:r>
            <a:r>
              <a:rPr lang="cs-CZ" dirty="0" err="1"/>
              <a:t>muodot</a:t>
            </a:r>
            <a:r>
              <a:rPr lang="cs-CZ" dirty="0"/>
              <a:t> </a:t>
            </a:r>
            <a:r>
              <a:rPr lang="cs-CZ" b="1" dirty="0" err="1" smtClean="0"/>
              <a:t>harvinaisia</a:t>
            </a:r>
            <a:r>
              <a:rPr lang="cs-CZ" b="1" dirty="0" smtClean="0"/>
              <a:t>!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	</a:t>
            </a:r>
            <a:r>
              <a:rPr lang="cs-CZ" i="1" dirty="0" err="1" smtClean="0"/>
              <a:t>ol-koon</a:t>
            </a:r>
            <a:r>
              <a:rPr lang="cs-CZ" i="1" dirty="0" smtClean="0"/>
              <a:t> </a:t>
            </a:r>
            <a:r>
              <a:rPr lang="cs-CZ" i="1" dirty="0" err="1"/>
              <a:t>näh</a:t>
            </a:r>
            <a:r>
              <a:rPr lang="cs-CZ" i="1" dirty="0"/>
              <a:t>-nyt       : </a:t>
            </a:r>
            <a:r>
              <a:rPr lang="cs-CZ" i="1" dirty="0" err="1"/>
              <a:t>älköön</a:t>
            </a:r>
            <a:r>
              <a:rPr lang="cs-CZ" i="1" dirty="0"/>
              <a:t> </a:t>
            </a:r>
            <a:r>
              <a:rPr lang="cs-CZ" i="1" dirty="0" err="1"/>
              <a:t>ol-ko</a:t>
            </a:r>
            <a:r>
              <a:rPr lang="cs-CZ" i="1" dirty="0"/>
              <a:t> </a:t>
            </a:r>
            <a:r>
              <a:rPr lang="cs-CZ" i="1" dirty="0" err="1"/>
              <a:t>näh</a:t>
            </a:r>
            <a:r>
              <a:rPr lang="cs-CZ" i="1" dirty="0"/>
              <a:t>-nyt</a:t>
            </a:r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ol-koot</a:t>
            </a:r>
            <a:r>
              <a:rPr lang="cs-CZ" i="1" dirty="0" smtClean="0"/>
              <a:t> </a:t>
            </a:r>
            <a:r>
              <a:rPr lang="cs-CZ" i="1" dirty="0" err="1"/>
              <a:t>näh-neet</a:t>
            </a:r>
            <a:r>
              <a:rPr lang="cs-CZ" i="1" dirty="0"/>
              <a:t>      : </a:t>
            </a:r>
            <a:r>
              <a:rPr lang="cs-CZ" i="1" dirty="0" err="1"/>
              <a:t>älkööt</a:t>
            </a:r>
            <a:r>
              <a:rPr lang="cs-CZ" i="1" dirty="0"/>
              <a:t> </a:t>
            </a:r>
            <a:r>
              <a:rPr lang="cs-CZ" i="1" dirty="0" err="1"/>
              <a:t>ol-ko</a:t>
            </a:r>
            <a:r>
              <a:rPr lang="cs-CZ" i="1" dirty="0"/>
              <a:t> </a:t>
            </a:r>
            <a:r>
              <a:rPr lang="cs-CZ" i="1" dirty="0" err="1"/>
              <a:t>näh-neet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pas</a:t>
            </a:r>
            <a:r>
              <a:rPr lang="cs-CZ" dirty="0"/>
              <a:t>. </a:t>
            </a:r>
            <a:r>
              <a:rPr lang="cs-CZ" dirty="0" err="1"/>
              <a:t>imp</a:t>
            </a:r>
            <a:r>
              <a:rPr lang="cs-CZ" dirty="0"/>
              <a:t>. </a:t>
            </a:r>
            <a:r>
              <a:rPr lang="cs-CZ" dirty="0" err="1"/>
              <a:t>perf</a:t>
            </a:r>
            <a:r>
              <a:rPr lang="cs-CZ" dirty="0"/>
              <a:t>.   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err="1" smtClean="0"/>
              <a:t>ol-koon</a:t>
            </a:r>
            <a:r>
              <a:rPr lang="cs-CZ" i="1" dirty="0" smtClean="0"/>
              <a:t> </a:t>
            </a:r>
            <a:r>
              <a:rPr lang="cs-CZ" i="1" dirty="0" err="1"/>
              <a:t>sano-ttu</a:t>
            </a:r>
            <a:r>
              <a:rPr lang="cs-CZ" i="1" dirty="0"/>
              <a:t>      : </a:t>
            </a:r>
            <a:r>
              <a:rPr lang="cs-CZ" i="1" dirty="0" err="1"/>
              <a:t>älköön</a:t>
            </a:r>
            <a:r>
              <a:rPr lang="cs-CZ" i="1" dirty="0"/>
              <a:t> </a:t>
            </a:r>
            <a:r>
              <a:rPr lang="cs-CZ" i="1" dirty="0" err="1"/>
              <a:t>ol-ko</a:t>
            </a:r>
            <a:r>
              <a:rPr lang="cs-CZ" i="1" dirty="0"/>
              <a:t> </a:t>
            </a:r>
            <a:r>
              <a:rPr lang="cs-CZ" i="1" dirty="0" err="1"/>
              <a:t>sano-ttu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300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IMPERFEKTI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tunnus </a:t>
            </a:r>
            <a:r>
              <a:rPr lang="cs-CZ" dirty="0" smtClean="0"/>
              <a:t>-</a:t>
            </a:r>
            <a:r>
              <a:rPr lang="fi-FI" i="1" dirty="0" smtClean="0"/>
              <a:t>i</a:t>
            </a:r>
            <a:r>
              <a:rPr lang="cs-CZ" i="1" dirty="0" smtClean="0"/>
              <a:t>-</a:t>
            </a:r>
          </a:p>
          <a:p>
            <a:r>
              <a:rPr lang="cs-CZ" dirty="0" smtClean="0"/>
              <a:t>l</a:t>
            </a:r>
            <a:r>
              <a:rPr lang="fi-FI" dirty="0" smtClean="0"/>
              <a:t>iittyy </a:t>
            </a:r>
            <a:r>
              <a:rPr lang="fi-FI" dirty="0"/>
              <a:t>aina </a:t>
            </a:r>
            <a:r>
              <a:rPr lang="fi-FI" dirty="0" smtClean="0"/>
              <a:t>vokaalivartaloon</a:t>
            </a:r>
            <a:endParaRPr lang="cs-CZ" dirty="0" smtClean="0"/>
          </a:p>
          <a:p>
            <a:r>
              <a:rPr lang="cs-CZ" dirty="0"/>
              <a:t>i</a:t>
            </a:r>
            <a:r>
              <a:rPr lang="fi-FI" dirty="0" smtClean="0"/>
              <a:t>mperfekti </a:t>
            </a:r>
            <a:r>
              <a:rPr lang="fi-FI" dirty="0"/>
              <a:t>on vain </a:t>
            </a:r>
            <a:r>
              <a:rPr lang="fi-FI" dirty="0" smtClean="0"/>
              <a:t>indikatiivissa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fi-FI" dirty="0" smtClean="0"/>
              <a:t>kt</a:t>
            </a:r>
            <a:r>
              <a:rPr lang="fi-FI" dirty="0"/>
              <a:t>. ind. imperfekti   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fi-FI" i="1" dirty="0" smtClean="0"/>
              <a:t>juoks </a:t>
            </a:r>
            <a:r>
              <a:rPr lang="fi-FI" i="1" dirty="0"/>
              <a:t>-i-n    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en juossut</a:t>
            </a:r>
          </a:p>
          <a:p>
            <a:pPr marL="0" indent="0">
              <a:buNone/>
            </a:pPr>
            <a:r>
              <a:rPr lang="fi-FI" dirty="0"/>
              <a:t>             (</a:t>
            </a:r>
            <a:r>
              <a:rPr lang="fi-FI" i="1" dirty="0"/>
              <a:t>maalaTa+i</a:t>
            </a:r>
            <a:r>
              <a:rPr lang="fi-FI" dirty="0"/>
              <a:t> &gt;) </a:t>
            </a:r>
            <a:r>
              <a:rPr lang="fi-FI" i="1" dirty="0"/>
              <a:t>maalas-i-n   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en maalan-nut        </a:t>
            </a:r>
          </a:p>
          <a:p>
            <a:pPr marL="0" indent="0">
              <a:buNone/>
            </a:pPr>
            <a:r>
              <a:rPr lang="fi-FI" dirty="0"/>
              <a:t>                 </a:t>
            </a:r>
            <a:r>
              <a:rPr lang="fi-FI" i="1" dirty="0"/>
              <a:t>rakenta+i</a:t>
            </a:r>
            <a:r>
              <a:rPr lang="fi-FI" dirty="0"/>
              <a:t> &gt; </a:t>
            </a:r>
            <a:r>
              <a:rPr lang="fi-FI" i="1" dirty="0" smtClean="0"/>
              <a:t>raken-si-n   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en rakenta-nut </a:t>
            </a:r>
            <a:r>
              <a:rPr lang="fi-FI" dirty="0"/>
              <a:t>     </a:t>
            </a:r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i="1" dirty="0"/>
              <a:t>käydä : käve+i </a:t>
            </a:r>
            <a:r>
              <a:rPr lang="fi-FI" dirty="0"/>
              <a:t>&gt;  </a:t>
            </a:r>
            <a:r>
              <a:rPr lang="fi-FI" i="1" dirty="0"/>
              <a:t>käv-i-n        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en käy-nyt     </a:t>
            </a:r>
          </a:p>
          <a:p>
            <a:pPr marL="0" indent="0">
              <a:buNone/>
            </a:pPr>
            <a:r>
              <a:rPr lang="cs-CZ" dirty="0" smtClean="0"/>
              <a:t>p</a:t>
            </a:r>
            <a:r>
              <a:rPr lang="fi-FI" dirty="0" smtClean="0"/>
              <a:t>as</a:t>
            </a:r>
            <a:r>
              <a:rPr lang="fi-FI" dirty="0"/>
              <a:t>. ind. imperfekti   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fi-FI" i="1" dirty="0" smtClean="0"/>
              <a:t>juos-t-i-in    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ei juos-tu</a:t>
            </a:r>
          </a:p>
          <a:p>
            <a:pPr marL="0" indent="0">
              <a:buNone/>
            </a:pPr>
            <a:r>
              <a:rPr lang="fi-FI" i="1" dirty="0"/>
              <a:t>                                    </a:t>
            </a:r>
            <a:r>
              <a:rPr lang="fi-FI" i="1" dirty="0" smtClean="0"/>
              <a:t>maalat-t-i-in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ei maalat-tu </a:t>
            </a:r>
          </a:p>
          <a:p>
            <a:pPr marL="0" indent="0">
              <a:buNone/>
            </a:pPr>
            <a:r>
              <a:rPr lang="fi-FI" i="1" dirty="0"/>
              <a:t>                                    </a:t>
            </a:r>
            <a:r>
              <a:rPr lang="fi-FI" i="1" dirty="0" smtClean="0"/>
              <a:t>rakenne-tti-in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ei rakenne-ttu</a:t>
            </a:r>
          </a:p>
          <a:p>
            <a:pPr marL="0" indent="0">
              <a:buNone/>
            </a:pPr>
            <a:r>
              <a:rPr lang="fi-FI" i="1" dirty="0"/>
              <a:t>                                    </a:t>
            </a:r>
            <a:r>
              <a:rPr lang="fi-FI" i="1" dirty="0" smtClean="0"/>
              <a:t>käy-ti-in             </a:t>
            </a:r>
            <a:r>
              <a:rPr lang="cs-CZ" i="1" dirty="0" smtClean="0"/>
              <a:t>	</a:t>
            </a:r>
            <a:r>
              <a:rPr lang="fi-FI" i="1" dirty="0" smtClean="0"/>
              <a:t>: </a:t>
            </a:r>
            <a:r>
              <a:rPr lang="fi-FI" i="1" dirty="0"/>
              <a:t>ei käy-ty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885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PERFEKTI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olla</a:t>
            </a:r>
            <a:r>
              <a:rPr lang="cs-CZ" dirty="0"/>
              <a:t> (</a:t>
            </a:r>
            <a:r>
              <a:rPr lang="cs-CZ" dirty="0" err="1"/>
              <a:t>prees</a:t>
            </a:r>
            <a:r>
              <a:rPr lang="cs-CZ" dirty="0"/>
              <a:t>) + 2.partisiippi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kt</a:t>
            </a:r>
            <a:r>
              <a:rPr lang="cs-CZ" dirty="0"/>
              <a:t>. </a:t>
            </a:r>
            <a:r>
              <a:rPr lang="cs-CZ" dirty="0" err="1"/>
              <a:t>ind</a:t>
            </a:r>
            <a:r>
              <a:rPr lang="cs-CZ" dirty="0"/>
              <a:t>. </a:t>
            </a:r>
            <a:r>
              <a:rPr lang="cs-CZ" dirty="0" err="1" smtClean="0"/>
              <a:t>perf</a:t>
            </a:r>
            <a:r>
              <a:rPr lang="cs-CZ" dirty="0" smtClean="0"/>
              <a:t>         	</a:t>
            </a:r>
            <a:r>
              <a:rPr lang="cs-CZ" i="1" dirty="0" err="1" smtClean="0"/>
              <a:t>ole</a:t>
            </a:r>
            <a:r>
              <a:rPr lang="cs-CZ" i="1" dirty="0" smtClean="0"/>
              <a:t>-n </a:t>
            </a:r>
            <a:r>
              <a:rPr lang="cs-CZ" i="1" dirty="0" err="1"/>
              <a:t>luke-nut</a:t>
            </a:r>
            <a:r>
              <a:rPr lang="cs-CZ" i="1" dirty="0"/>
              <a:t>           : e-n </a:t>
            </a:r>
            <a:r>
              <a:rPr lang="cs-CZ" i="1" dirty="0" err="1"/>
              <a:t>ole</a:t>
            </a:r>
            <a:r>
              <a:rPr lang="cs-CZ" i="1" dirty="0"/>
              <a:t> </a:t>
            </a:r>
            <a:r>
              <a:rPr lang="cs-CZ" i="1" dirty="0" err="1"/>
              <a:t>luke-nut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ole-tte</a:t>
            </a:r>
            <a:r>
              <a:rPr lang="cs-CZ" i="1" dirty="0" smtClean="0"/>
              <a:t> </a:t>
            </a:r>
            <a:r>
              <a:rPr lang="cs-CZ" i="1" dirty="0" err="1"/>
              <a:t>luke-neet</a:t>
            </a:r>
            <a:r>
              <a:rPr lang="cs-CZ" i="1" dirty="0"/>
              <a:t>       : e-</a:t>
            </a:r>
            <a:r>
              <a:rPr lang="cs-CZ" i="1" dirty="0" err="1"/>
              <a:t>tte</a:t>
            </a:r>
            <a:r>
              <a:rPr lang="cs-CZ" i="1" dirty="0"/>
              <a:t> </a:t>
            </a:r>
            <a:r>
              <a:rPr lang="cs-CZ" i="1" dirty="0" err="1"/>
              <a:t>ole</a:t>
            </a:r>
            <a:r>
              <a:rPr lang="cs-CZ" i="1" dirty="0"/>
              <a:t> </a:t>
            </a:r>
            <a:r>
              <a:rPr lang="cs-CZ" i="1" dirty="0" err="1"/>
              <a:t>luke-neet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pas</a:t>
            </a:r>
            <a:r>
              <a:rPr lang="cs-CZ" dirty="0"/>
              <a:t>. </a:t>
            </a:r>
            <a:r>
              <a:rPr lang="cs-CZ" dirty="0" err="1"/>
              <a:t>ind</a:t>
            </a:r>
            <a:r>
              <a:rPr lang="cs-CZ" dirty="0"/>
              <a:t>. </a:t>
            </a:r>
            <a:r>
              <a:rPr lang="cs-CZ" dirty="0" err="1"/>
              <a:t>perf</a:t>
            </a:r>
            <a:r>
              <a:rPr lang="cs-CZ" dirty="0"/>
              <a:t>.        </a:t>
            </a:r>
            <a:r>
              <a:rPr lang="cs-CZ" dirty="0" smtClean="0"/>
              <a:t>	</a:t>
            </a:r>
            <a:r>
              <a:rPr lang="cs-CZ" i="1" dirty="0" smtClean="0"/>
              <a:t>on </a:t>
            </a:r>
            <a:r>
              <a:rPr lang="cs-CZ" i="1" dirty="0" err="1"/>
              <a:t>lue-ttu</a:t>
            </a:r>
            <a:r>
              <a:rPr lang="cs-CZ" i="1" dirty="0"/>
              <a:t>                  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ole</a:t>
            </a:r>
            <a:r>
              <a:rPr lang="cs-CZ" i="1" dirty="0"/>
              <a:t> </a:t>
            </a:r>
            <a:r>
              <a:rPr lang="cs-CZ" i="1" dirty="0" err="1"/>
              <a:t>lue-ttu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akt</a:t>
            </a:r>
            <a:r>
              <a:rPr lang="cs-CZ" dirty="0"/>
              <a:t>. </a:t>
            </a:r>
            <a:r>
              <a:rPr lang="cs-CZ" dirty="0" err="1"/>
              <a:t>kond</a:t>
            </a:r>
            <a:r>
              <a:rPr lang="cs-CZ" dirty="0"/>
              <a:t>. </a:t>
            </a:r>
            <a:r>
              <a:rPr lang="cs-CZ" dirty="0" err="1"/>
              <a:t>perf</a:t>
            </a:r>
            <a:r>
              <a:rPr lang="cs-CZ" dirty="0"/>
              <a:t>.     </a:t>
            </a:r>
            <a:r>
              <a:rPr lang="cs-CZ" dirty="0" smtClean="0"/>
              <a:t> 	</a:t>
            </a:r>
            <a:r>
              <a:rPr lang="cs-CZ" i="1" dirty="0" err="1" smtClean="0"/>
              <a:t>ol</a:t>
            </a:r>
            <a:r>
              <a:rPr lang="cs-CZ" i="1" dirty="0" smtClean="0"/>
              <a:t>-</a:t>
            </a:r>
            <a:r>
              <a:rPr lang="cs-CZ" i="1" dirty="0" err="1" smtClean="0"/>
              <a:t>isi</a:t>
            </a:r>
            <a:r>
              <a:rPr lang="cs-CZ" i="1" dirty="0" smtClean="0"/>
              <a:t>-n </a:t>
            </a:r>
            <a:r>
              <a:rPr lang="cs-CZ" i="1" dirty="0" err="1"/>
              <a:t>laula-nut</a:t>
            </a:r>
            <a:r>
              <a:rPr lang="cs-CZ" i="1" dirty="0"/>
              <a:t>       : e-n </a:t>
            </a:r>
            <a:r>
              <a:rPr lang="cs-CZ" i="1" dirty="0" err="1"/>
              <a:t>ol-isi</a:t>
            </a:r>
            <a:r>
              <a:rPr lang="cs-CZ" i="1" dirty="0"/>
              <a:t> </a:t>
            </a:r>
            <a:r>
              <a:rPr lang="cs-CZ" i="1" dirty="0" err="1"/>
              <a:t>laula-nut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ol-isi-mme</a:t>
            </a:r>
            <a:r>
              <a:rPr lang="cs-CZ" i="1" dirty="0" smtClean="0"/>
              <a:t> </a:t>
            </a:r>
            <a:r>
              <a:rPr lang="cs-CZ" i="1" dirty="0"/>
              <a:t>tul-</a:t>
            </a:r>
            <a:r>
              <a:rPr lang="cs-CZ" i="1" dirty="0" err="1"/>
              <a:t>leet</a:t>
            </a:r>
            <a:r>
              <a:rPr lang="cs-CZ" i="1" dirty="0"/>
              <a:t>   : e-</a:t>
            </a:r>
            <a:r>
              <a:rPr lang="cs-CZ" i="1" dirty="0" err="1"/>
              <a:t>mme</a:t>
            </a:r>
            <a:r>
              <a:rPr lang="cs-CZ" i="1" dirty="0"/>
              <a:t> </a:t>
            </a:r>
            <a:r>
              <a:rPr lang="cs-CZ" i="1" dirty="0" err="1"/>
              <a:t>ol-isi</a:t>
            </a:r>
            <a:r>
              <a:rPr lang="cs-CZ" i="1" dirty="0"/>
              <a:t> tul-</a:t>
            </a:r>
            <a:r>
              <a:rPr lang="cs-CZ" i="1" dirty="0" err="1"/>
              <a:t>leet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pas</a:t>
            </a:r>
            <a:r>
              <a:rPr lang="cs-CZ" dirty="0"/>
              <a:t>. </a:t>
            </a:r>
            <a:r>
              <a:rPr lang="cs-CZ" dirty="0" err="1"/>
              <a:t>kond</a:t>
            </a:r>
            <a:r>
              <a:rPr lang="cs-CZ" dirty="0"/>
              <a:t>. </a:t>
            </a:r>
            <a:r>
              <a:rPr lang="cs-CZ" dirty="0" err="1"/>
              <a:t>perf</a:t>
            </a:r>
            <a:r>
              <a:rPr lang="cs-CZ" dirty="0"/>
              <a:t>.      </a:t>
            </a:r>
            <a:r>
              <a:rPr lang="cs-CZ" dirty="0" smtClean="0"/>
              <a:t>	</a:t>
            </a:r>
            <a:r>
              <a:rPr lang="cs-CZ" i="1" dirty="0" err="1" smtClean="0"/>
              <a:t>ol-isi</a:t>
            </a:r>
            <a:r>
              <a:rPr lang="cs-CZ" i="1" dirty="0" smtClean="0"/>
              <a:t> </a:t>
            </a:r>
            <a:r>
              <a:rPr lang="cs-CZ" i="1" dirty="0" err="1"/>
              <a:t>laule-ttu</a:t>
            </a:r>
            <a:r>
              <a:rPr lang="cs-CZ" i="1" dirty="0"/>
              <a:t>          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ol-isi</a:t>
            </a:r>
            <a:r>
              <a:rPr lang="cs-CZ" i="1" dirty="0"/>
              <a:t> </a:t>
            </a:r>
            <a:r>
              <a:rPr lang="cs-CZ" i="1" dirty="0" err="1"/>
              <a:t>laule-ttu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akt</a:t>
            </a:r>
            <a:r>
              <a:rPr lang="cs-CZ" dirty="0"/>
              <a:t>. pot. </a:t>
            </a:r>
            <a:r>
              <a:rPr lang="cs-CZ" dirty="0" err="1"/>
              <a:t>perf</a:t>
            </a:r>
            <a:r>
              <a:rPr lang="cs-CZ" dirty="0"/>
              <a:t>.         </a:t>
            </a:r>
            <a:r>
              <a:rPr lang="cs-CZ" dirty="0" smtClean="0"/>
              <a:t>	</a:t>
            </a:r>
            <a:r>
              <a:rPr lang="cs-CZ" i="1" dirty="0" err="1" smtClean="0"/>
              <a:t>lienen</a:t>
            </a:r>
            <a:r>
              <a:rPr lang="cs-CZ" i="1" dirty="0" smtClean="0"/>
              <a:t> </a:t>
            </a:r>
            <a:r>
              <a:rPr lang="cs-CZ" i="1" dirty="0" err="1"/>
              <a:t>teh</a:t>
            </a:r>
            <a:r>
              <a:rPr lang="cs-CZ" i="1" dirty="0"/>
              <a:t>-nyt           : e-n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</a:t>
            </a:r>
            <a:r>
              <a:rPr lang="cs-CZ" i="1" dirty="0"/>
              <a:t>-nyt</a:t>
            </a:r>
          </a:p>
          <a:p>
            <a:pPr marL="0" indent="0">
              <a:buNone/>
            </a:pPr>
            <a:r>
              <a:rPr lang="cs-CZ" i="1" dirty="0"/>
              <a:t>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lienet</a:t>
            </a:r>
            <a:r>
              <a:rPr lang="cs-CZ" i="1" dirty="0" smtClean="0"/>
              <a:t> </a:t>
            </a:r>
            <a:r>
              <a:rPr lang="cs-CZ" i="1" dirty="0" err="1"/>
              <a:t>teh</a:t>
            </a:r>
            <a:r>
              <a:rPr lang="cs-CZ" i="1" dirty="0"/>
              <a:t>-nyt            : e-t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</a:t>
            </a:r>
            <a:r>
              <a:rPr lang="cs-CZ" i="1" dirty="0"/>
              <a:t>-nyt</a:t>
            </a:r>
          </a:p>
          <a:p>
            <a:pPr marL="0" indent="0">
              <a:buNone/>
            </a:pPr>
            <a:r>
              <a:rPr lang="cs-CZ" i="1" dirty="0"/>
              <a:t> 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lienee</a:t>
            </a:r>
            <a:r>
              <a:rPr lang="cs-CZ" i="1" dirty="0" smtClean="0"/>
              <a:t> </a:t>
            </a:r>
            <a:r>
              <a:rPr lang="cs-CZ" i="1" dirty="0" err="1"/>
              <a:t>teh</a:t>
            </a:r>
            <a:r>
              <a:rPr lang="cs-CZ" i="1" dirty="0"/>
              <a:t>-nyt           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</a:t>
            </a:r>
            <a:r>
              <a:rPr lang="cs-CZ" i="1" dirty="0"/>
              <a:t>-nyt</a:t>
            </a:r>
          </a:p>
          <a:p>
            <a:pPr marL="0" indent="0">
              <a:buNone/>
            </a:pPr>
            <a:r>
              <a:rPr lang="cs-CZ" i="1" dirty="0"/>
              <a:t>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lienemme</a:t>
            </a:r>
            <a:r>
              <a:rPr lang="cs-CZ" i="1" dirty="0" smtClean="0"/>
              <a:t> </a:t>
            </a:r>
            <a:r>
              <a:rPr lang="cs-CZ" i="1" dirty="0" err="1"/>
              <a:t>teh-neet</a:t>
            </a:r>
            <a:r>
              <a:rPr lang="cs-CZ" i="1" dirty="0"/>
              <a:t>   : e-</a:t>
            </a:r>
            <a:r>
              <a:rPr lang="cs-CZ" i="1" dirty="0" err="1"/>
              <a:t>mme</a:t>
            </a:r>
            <a:r>
              <a:rPr lang="cs-CZ" i="1" dirty="0"/>
              <a:t>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teh-neet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lienette</a:t>
            </a:r>
            <a:r>
              <a:rPr lang="cs-CZ" i="1" dirty="0" smtClean="0"/>
              <a:t> </a:t>
            </a:r>
            <a:r>
              <a:rPr lang="cs-CZ" i="1" dirty="0" err="1"/>
              <a:t>teh-neet</a:t>
            </a:r>
            <a:r>
              <a:rPr lang="cs-CZ" i="1" dirty="0"/>
              <a:t>       : e-</a:t>
            </a:r>
            <a:r>
              <a:rPr lang="cs-CZ" i="1" dirty="0" err="1"/>
              <a:t>tte</a:t>
            </a:r>
            <a:r>
              <a:rPr lang="cs-CZ" i="1" dirty="0"/>
              <a:t>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teh-neet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        </a:t>
            </a:r>
            <a:r>
              <a:rPr lang="cs-CZ" i="1" dirty="0" smtClean="0"/>
              <a:t>	</a:t>
            </a:r>
            <a:r>
              <a:rPr lang="cs-CZ" i="1" dirty="0" err="1" smtClean="0"/>
              <a:t>lienevät</a:t>
            </a:r>
            <a:r>
              <a:rPr lang="cs-CZ" i="1" dirty="0" smtClean="0"/>
              <a:t> </a:t>
            </a:r>
            <a:r>
              <a:rPr lang="cs-CZ" i="1" dirty="0" err="1"/>
              <a:t>teh-neet</a:t>
            </a:r>
            <a:r>
              <a:rPr lang="cs-CZ" i="1" dirty="0"/>
              <a:t>      : </a:t>
            </a:r>
            <a:r>
              <a:rPr lang="cs-CZ" i="1" dirty="0" err="1"/>
              <a:t>ei-vät</a:t>
            </a:r>
            <a:r>
              <a:rPr lang="cs-CZ" i="1" dirty="0"/>
              <a:t>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teh-neet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pas</a:t>
            </a:r>
            <a:r>
              <a:rPr lang="cs-CZ" dirty="0"/>
              <a:t>. pot. </a:t>
            </a:r>
            <a:r>
              <a:rPr lang="cs-CZ" dirty="0" err="1"/>
              <a:t>perf</a:t>
            </a:r>
            <a:r>
              <a:rPr lang="cs-CZ" dirty="0"/>
              <a:t>.         </a:t>
            </a:r>
            <a:r>
              <a:rPr lang="cs-CZ" dirty="0" smtClean="0"/>
              <a:t>	</a:t>
            </a:r>
            <a:r>
              <a:rPr lang="cs-CZ" i="1" dirty="0" err="1" smtClean="0"/>
              <a:t>lienee</a:t>
            </a:r>
            <a:r>
              <a:rPr lang="cs-CZ" i="1" dirty="0" smtClean="0"/>
              <a:t> </a:t>
            </a:r>
            <a:r>
              <a:rPr lang="cs-CZ" i="1" dirty="0" err="1"/>
              <a:t>teh</a:t>
            </a:r>
            <a:r>
              <a:rPr lang="cs-CZ" i="1" dirty="0"/>
              <a:t>-ty             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liene</a:t>
            </a:r>
            <a:r>
              <a:rPr lang="cs-CZ" i="1" dirty="0"/>
              <a:t> </a:t>
            </a:r>
            <a:r>
              <a:rPr lang="cs-CZ" i="1" dirty="0" err="1"/>
              <a:t>teh</a:t>
            </a:r>
            <a:r>
              <a:rPr lang="cs-CZ" i="1" dirty="0"/>
              <a:t>-ty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92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PLUSKVAMPERFEKTI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olla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 smtClean="0"/>
              <a:t>imperfektissä</a:t>
            </a:r>
            <a:r>
              <a:rPr lang="cs-CZ" dirty="0" smtClean="0"/>
              <a:t>) </a:t>
            </a:r>
            <a:r>
              <a:rPr lang="cs-CZ" dirty="0"/>
              <a:t>+ </a:t>
            </a:r>
            <a:r>
              <a:rPr lang="cs-CZ" dirty="0" smtClean="0"/>
              <a:t>2.partisiippi </a:t>
            </a:r>
            <a:endParaRPr lang="cs-CZ" dirty="0"/>
          </a:p>
          <a:p>
            <a:r>
              <a:rPr lang="cs-CZ" b="1" dirty="0" err="1" smtClean="0"/>
              <a:t>pluskvamperfekti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b="1" dirty="0" err="1" smtClean="0"/>
              <a:t>indikatiivissa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akt.ind.pluskvamperfekti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ol</a:t>
            </a:r>
            <a:r>
              <a:rPr lang="cs-CZ" i="1" dirty="0" smtClean="0"/>
              <a:t>-i-n </a:t>
            </a:r>
            <a:r>
              <a:rPr lang="cs-CZ" i="1" dirty="0" err="1"/>
              <a:t>luke-nut</a:t>
            </a:r>
            <a:r>
              <a:rPr lang="cs-CZ" i="1" dirty="0"/>
              <a:t>         : e-n </a:t>
            </a:r>
            <a:r>
              <a:rPr lang="cs-CZ" i="1" dirty="0" err="1"/>
              <a:t>ol-lut</a:t>
            </a:r>
            <a:r>
              <a:rPr lang="cs-CZ" i="1" dirty="0"/>
              <a:t> </a:t>
            </a:r>
            <a:r>
              <a:rPr lang="cs-CZ" i="1" dirty="0" err="1"/>
              <a:t>luke-nut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ol</a:t>
            </a:r>
            <a:r>
              <a:rPr lang="cs-CZ" i="1" dirty="0" smtClean="0"/>
              <a:t>-i-vat </a:t>
            </a:r>
            <a:r>
              <a:rPr lang="cs-CZ" i="1" dirty="0"/>
              <a:t>tul-</a:t>
            </a:r>
            <a:r>
              <a:rPr lang="cs-CZ" i="1" dirty="0" err="1"/>
              <a:t>leet</a:t>
            </a:r>
            <a:r>
              <a:rPr lang="cs-CZ" i="1" dirty="0"/>
              <a:t>        : e-i-</a:t>
            </a:r>
            <a:r>
              <a:rPr lang="cs-CZ" i="1" dirty="0" err="1"/>
              <a:t>vät</a:t>
            </a:r>
            <a:r>
              <a:rPr lang="cs-CZ" i="1" dirty="0"/>
              <a:t> </a:t>
            </a:r>
            <a:r>
              <a:rPr lang="cs-CZ" i="1" dirty="0" err="1"/>
              <a:t>ol-leet</a:t>
            </a:r>
            <a:r>
              <a:rPr lang="cs-CZ" i="1" dirty="0"/>
              <a:t> tul-</a:t>
            </a:r>
            <a:r>
              <a:rPr lang="cs-CZ" i="1" dirty="0" err="1"/>
              <a:t>leet</a:t>
            </a:r>
            <a:endParaRPr lang="cs-CZ" i="1" dirty="0"/>
          </a:p>
          <a:p>
            <a:pPr marL="0" indent="0">
              <a:buNone/>
            </a:pPr>
            <a:r>
              <a:rPr lang="cs-CZ" dirty="0" err="1" smtClean="0"/>
              <a:t>pas.ind.pluskvamperfekti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ol</a:t>
            </a:r>
            <a:r>
              <a:rPr lang="cs-CZ" i="1" dirty="0" smtClean="0"/>
              <a:t>-i </a:t>
            </a:r>
            <a:r>
              <a:rPr lang="cs-CZ" i="1" dirty="0" err="1"/>
              <a:t>lue-ttu</a:t>
            </a:r>
            <a:r>
              <a:rPr lang="cs-CZ" i="1" dirty="0"/>
              <a:t>                :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ol-lut</a:t>
            </a:r>
            <a:r>
              <a:rPr lang="cs-CZ" i="1" dirty="0"/>
              <a:t> tul-tu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9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VERBINTAIVUTUS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fi-FI" dirty="0" smtClean="0"/>
              <a:t>erbien </a:t>
            </a:r>
            <a:r>
              <a:rPr lang="fi-FI" b="1" dirty="0">
                <a:solidFill>
                  <a:srgbClr val="FF0000"/>
                </a:solidFill>
              </a:rPr>
              <a:t>pääluokat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ovat aktiivi ja passiivi. </a:t>
            </a:r>
          </a:p>
          <a:p>
            <a:r>
              <a:rPr lang="cs-CZ" dirty="0" smtClean="0"/>
              <a:t>p</a:t>
            </a:r>
            <a:r>
              <a:rPr lang="fi-FI" dirty="0" smtClean="0"/>
              <a:t>ersoonaa </a:t>
            </a:r>
            <a:r>
              <a:rPr lang="fi-FI" dirty="0"/>
              <a:t>eli tekijää ja lukua ilmaistaan </a:t>
            </a:r>
            <a:r>
              <a:rPr lang="fi-FI" b="1" dirty="0" smtClean="0"/>
              <a:t>persoonapäätteillä</a:t>
            </a:r>
            <a:endParaRPr lang="fi-FI" b="1" dirty="0"/>
          </a:p>
          <a:p>
            <a:r>
              <a:rPr lang="cs-CZ" b="1" dirty="0" smtClean="0">
                <a:solidFill>
                  <a:srgbClr val="FF0000"/>
                </a:solidFill>
              </a:rPr>
              <a:t>t</a:t>
            </a:r>
            <a:r>
              <a:rPr lang="fi-FI" b="1" dirty="0" smtClean="0">
                <a:solidFill>
                  <a:srgbClr val="FF0000"/>
                </a:solidFill>
              </a:rPr>
              <a:t>empus </a:t>
            </a:r>
            <a:r>
              <a:rPr lang="fi-FI" dirty="0"/>
              <a:t>eli </a:t>
            </a:r>
            <a:r>
              <a:rPr lang="fi-FI" b="1" dirty="0">
                <a:solidFill>
                  <a:srgbClr val="FF0000"/>
                </a:solidFill>
              </a:rPr>
              <a:t>aikamuoto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ilmoittaa verbin tekemisen ajankohdan puhumishetkeen </a:t>
            </a:r>
            <a:r>
              <a:rPr lang="fi-FI" dirty="0" smtClean="0"/>
              <a:t>nähden  </a:t>
            </a:r>
            <a:endParaRPr lang="cs-CZ" dirty="0" smtClean="0"/>
          </a:p>
          <a:p>
            <a:r>
              <a:rPr lang="cs-CZ" dirty="0"/>
              <a:t>s</a:t>
            </a:r>
            <a:r>
              <a:rPr lang="fi-FI" dirty="0" smtClean="0"/>
              <a:t>uomessa </a:t>
            </a:r>
            <a:r>
              <a:rPr lang="fi-FI" dirty="0"/>
              <a:t>on </a:t>
            </a:r>
            <a:r>
              <a:rPr lang="cs-CZ" dirty="0" smtClean="0"/>
              <a:t>4 </a:t>
            </a:r>
            <a:r>
              <a:rPr lang="fi-FI" dirty="0" smtClean="0"/>
              <a:t>aikamuotoa</a:t>
            </a:r>
            <a:r>
              <a:rPr lang="fi-FI" dirty="0"/>
              <a:t>: preesens, </a:t>
            </a:r>
            <a:r>
              <a:rPr lang="fi-FI" dirty="0" smtClean="0"/>
              <a:t>imperfekti</a:t>
            </a:r>
            <a:r>
              <a:rPr lang="fi-FI" dirty="0"/>
              <a:t>, perfekti ja </a:t>
            </a:r>
            <a:r>
              <a:rPr lang="fi-FI" dirty="0" smtClean="0"/>
              <a:t>pluskvamperfekti</a:t>
            </a:r>
            <a:endParaRPr lang="fi-FI" dirty="0"/>
          </a:p>
          <a:p>
            <a:r>
              <a:rPr lang="cs-CZ" b="1" dirty="0" smtClean="0">
                <a:solidFill>
                  <a:srgbClr val="FF0000"/>
                </a:solidFill>
              </a:rPr>
              <a:t>m</a:t>
            </a:r>
            <a:r>
              <a:rPr lang="fi-FI" b="1" dirty="0" smtClean="0">
                <a:solidFill>
                  <a:srgbClr val="FF0000"/>
                </a:solidFill>
              </a:rPr>
              <a:t>odukset </a:t>
            </a:r>
            <a:r>
              <a:rPr lang="fi-FI" dirty="0"/>
              <a:t>eli </a:t>
            </a:r>
            <a:r>
              <a:rPr lang="fi-FI" b="1" dirty="0">
                <a:solidFill>
                  <a:srgbClr val="FF0000"/>
                </a:solidFill>
              </a:rPr>
              <a:t>tapaluokat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ilmoittavat puhujan suhtautumista verbillä </a:t>
            </a:r>
            <a:r>
              <a:rPr lang="cs-CZ" dirty="0" smtClean="0"/>
              <a:t>i</a:t>
            </a:r>
            <a:r>
              <a:rPr lang="fi-FI" dirty="0" smtClean="0"/>
              <a:t>lmaistuun tekemiseen</a:t>
            </a:r>
            <a:endParaRPr lang="cs-CZ" dirty="0" smtClean="0"/>
          </a:p>
          <a:p>
            <a:r>
              <a:rPr lang="cs-CZ" dirty="0"/>
              <a:t>s</a:t>
            </a:r>
            <a:r>
              <a:rPr lang="fi-FI" dirty="0" smtClean="0"/>
              <a:t>uomessa </a:t>
            </a:r>
            <a:r>
              <a:rPr lang="fi-FI" dirty="0"/>
              <a:t>on </a:t>
            </a:r>
            <a:r>
              <a:rPr lang="cs-CZ" dirty="0" smtClean="0"/>
              <a:t>4 </a:t>
            </a:r>
            <a:r>
              <a:rPr lang="fi-FI" dirty="0" smtClean="0"/>
              <a:t>modusta</a:t>
            </a:r>
            <a:r>
              <a:rPr lang="fi-FI" dirty="0"/>
              <a:t>: indikatiivi, </a:t>
            </a:r>
            <a:r>
              <a:rPr lang="fi-FI" dirty="0" smtClean="0"/>
              <a:t>konditionaali</a:t>
            </a:r>
            <a:r>
              <a:rPr lang="fi-FI" dirty="0"/>
              <a:t>, potentiaali ja </a:t>
            </a:r>
            <a:r>
              <a:rPr lang="fi-FI" dirty="0" smtClean="0"/>
              <a:t>imperatiivi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308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smtClean="0"/>
              <a:t>NOMINAALIMUODOT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136904" cy="5221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1) muodostetaan verbivartaloon liitetyillä tunnuksilla</a:t>
            </a:r>
          </a:p>
          <a:p>
            <a:pPr marL="0" indent="0">
              <a:buNone/>
            </a:pPr>
            <a:r>
              <a:rPr lang="fi-FI" dirty="0"/>
              <a:t>2) </a:t>
            </a:r>
            <a:r>
              <a:rPr lang="fi-FI" b="1" dirty="0"/>
              <a:t>verbimäisiä</a:t>
            </a:r>
            <a:r>
              <a:rPr lang="fi-FI" dirty="0"/>
              <a:t> ja voivat saada verbin määritteitä (</a:t>
            </a:r>
            <a:r>
              <a:rPr lang="fi-FI" dirty="0" smtClean="0"/>
              <a:t>objekteja</a:t>
            </a:r>
            <a:r>
              <a:rPr lang="cs-CZ" dirty="0" smtClean="0"/>
              <a:t> </a:t>
            </a:r>
            <a:r>
              <a:rPr lang="fi-FI" dirty="0" smtClean="0"/>
              <a:t>ja </a:t>
            </a:r>
            <a:r>
              <a:rPr lang="fi-FI" dirty="0"/>
              <a:t>adverbiaaleja)</a:t>
            </a:r>
          </a:p>
          <a:p>
            <a:pPr marL="0" indent="0">
              <a:buNone/>
            </a:pPr>
            <a:r>
              <a:rPr lang="fi-FI" dirty="0"/>
              <a:t>3) ne voivat olla sekä </a:t>
            </a:r>
            <a:r>
              <a:rPr lang="fi-FI" b="1" dirty="0"/>
              <a:t>aktiivissa</a:t>
            </a:r>
            <a:r>
              <a:rPr lang="fi-FI" dirty="0"/>
              <a:t> että </a:t>
            </a:r>
            <a:r>
              <a:rPr lang="fi-FI" b="1" dirty="0"/>
              <a:t>passiivissa</a:t>
            </a:r>
            <a:r>
              <a:rPr lang="fi-FI" dirty="0"/>
              <a:t> (myös </a:t>
            </a:r>
            <a:r>
              <a:rPr lang="fi-FI" dirty="0" smtClean="0"/>
              <a:t>verbimäinen </a:t>
            </a:r>
            <a:r>
              <a:rPr lang="fi-FI" dirty="0"/>
              <a:t>piirre)</a:t>
            </a:r>
          </a:p>
          <a:p>
            <a:pPr marL="0" indent="0">
              <a:buNone/>
            </a:pPr>
            <a:r>
              <a:rPr lang="fi-FI" dirty="0"/>
              <a:t>4) </a:t>
            </a:r>
            <a:r>
              <a:rPr lang="fi-FI" b="1" dirty="0"/>
              <a:t>nominimaisia</a:t>
            </a:r>
            <a:r>
              <a:rPr lang="fi-FI" dirty="0"/>
              <a:t> taivutukseltaan, ne voivat saada </a:t>
            </a:r>
          </a:p>
          <a:p>
            <a:pPr marL="0" indent="0">
              <a:buNone/>
            </a:pPr>
            <a:r>
              <a:rPr lang="fi-FI" b="1" dirty="0" smtClean="0"/>
              <a:t>sijapäätteitä</a:t>
            </a:r>
            <a:r>
              <a:rPr lang="fi-FI" dirty="0" smtClean="0"/>
              <a:t> </a:t>
            </a:r>
            <a:r>
              <a:rPr lang="fi-FI" dirty="0"/>
              <a:t>ja </a:t>
            </a:r>
            <a:r>
              <a:rPr lang="fi-FI" b="1" dirty="0"/>
              <a:t>possessiivisuffikseja</a:t>
            </a:r>
          </a:p>
          <a:p>
            <a:pPr marL="0" indent="0">
              <a:buNone/>
            </a:pPr>
            <a:r>
              <a:rPr lang="fi-FI" dirty="0"/>
              <a:t>5) lauseessa ne voivat esiintyä kuten nominit </a:t>
            </a:r>
            <a:r>
              <a:rPr lang="fi-FI" dirty="0" smtClean="0"/>
              <a:t>subjektina,</a:t>
            </a:r>
            <a:r>
              <a:rPr lang="cs-CZ" dirty="0" smtClean="0"/>
              <a:t> </a:t>
            </a:r>
            <a:r>
              <a:rPr lang="fi-FI" dirty="0" smtClean="0"/>
              <a:t>objektina</a:t>
            </a:r>
            <a:r>
              <a:rPr lang="fi-FI" dirty="0"/>
              <a:t>, adverbiaalina tai attribuuttina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623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INFINITIIVIT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muistuttavat </a:t>
            </a:r>
            <a:r>
              <a:rPr lang="fi-FI" dirty="0" smtClean="0"/>
              <a:t>substantiiveja</a:t>
            </a:r>
            <a:endParaRPr lang="cs-CZ" dirty="0" smtClean="0"/>
          </a:p>
          <a:p>
            <a:r>
              <a:rPr lang="fi-FI" dirty="0" smtClean="0"/>
              <a:t>niillä </a:t>
            </a:r>
            <a:r>
              <a:rPr lang="fi-FI" dirty="0"/>
              <a:t>on </a:t>
            </a:r>
            <a:r>
              <a:rPr lang="fi-FI" dirty="0" smtClean="0"/>
              <a:t>kuitenkin </a:t>
            </a:r>
            <a:r>
              <a:rPr lang="fi-FI" dirty="0"/>
              <a:t>vain muutama sija eikä </a:t>
            </a:r>
            <a:r>
              <a:rPr lang="fi-FI" dirty="0" smtClean="0"/>
              <a:t>niill</a:t>
            </a:r>
            <a:r>
              <a:rPr lang="cs-CZ" dirty="0"/>
              <a:t>ä</a:t>
            </a:r>
            <a:r>
              <a:rPr lang="fi-FI" dirty="0" smtClean="0"/>
              <a:t> </a:t>
            </a:r>
            <a:r>
              <a:rPr lang="fi-FI" dirty="0"/>
              <a:t>ilmaista </a:t>
            </a:r>
            <a:r>
              <a:rPr lang="fi-FI" dirty="0" smtClean="0"/>
              <a:t>lukua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126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A-INFINITIIVI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280920" cy="5005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 smtClean="0"/>
              <a:t>lyhempi</a:t>
            </a:r>
            <a:r>
              <a:rPr lang="fi-FI" dirty="0"/>
              <a:t>: tunnukset </a:t>
            </a:r>
            <a:r>
              <a:rPr lang="fi-FI" i="1" dirty="0"/>
              <a:t>-tA, -dA, -lA, -nA, -rA, -</a:t>
            </a:r>
            <a:r>
              <a:rPr lang="fi-FI" i="1" dirty="0" smtClean="0"/>
              <a:t>A</a:t>
            </a:r>
            <a:endParaRPr lang="cs-CZ" i="1" dirty="0" smtClean="0"/>
          </a:p>
          <a:p>
            <a:pPr marL="0" indent="0">
              <a:buNone/>
            </a:pPr>
            <a:r>
              <a:rPr lang="fi-FI" b="1" dirty="0" smtClean="0"/>
              <a:t>pitempi</a:t>
            </a:r>
            <a:r>
              <a:rPr lang="fi-FI" dirty="0"/>
              <a:t>: </a:t>
            </a:r>
            <a:r>
              <a:rPr lang="cs-CZ" dirty="0" smtClean="0"/>
              <a:t>A-</a:t>
            </a:r>
            <a:r>
              <a:rPr lang="fi-FI" dirty="0" smtClean="0"/>
              <a:t>inf</a:t>
            </a:r>
            <a:r>
              <a:rPr lang="cs-CZ" dirty="0" err="1" smtClean="0"/>
              <a:t>initiivi</a:t>
            </a:r>
            <a:r>
              <a:rPr lang="fi-FI" dirty="0" smtClean="0"/>
              <a:t> </a:t>
            </a:r>
            <a:r>
              <a:rPr lang="fi-FI" dirty="0"/>
              <a:t>+ </a:t>
            </a:r>
            <a:r>
              <a:rPr lang="fi-FI" dirty="0" smtClean="0"/>
              <a:t>TRANS</a:t>
            </a:r>
            <a:r>
              <a:rPr lang="cs-CZ" dirty="0" smtClean="0"/>
              <a:t>LATIIVI</a:t>
            </a:r>
            <a:r>
              <a:rPr lang="fi-FI" dirty="0" smtClean="0"/>
              <a:t> </a:t>
            </a:r>
            <a:r>
              <a:rPr lang="fi-FI" dirty="0"/>
              <a:t>+ </a:t>
            </a:r>
            <a:r>
              <a:rPr lang="fi-FI" dirty="0" smtClean="0"/>
              <a:t>POS.SUF</a:t>
            </a:r>
            <a:r>
              <a:rPr lang="cs-CZ" dirty="0" smtClean="0"/>
              <a:t>FIKSI</a:t>
            </a:r>
            <a:endParaRPr lang="fi-FI" dirty="0"/>
          </a:p>
          <a:p>
            <a:pPr marL="274320" lvl="1" indent="0">
              <a:buNone/>
            </a:pPr>
            <a:r>
              <a:rPr lang="cs-CZ" i="1" dirty="0" err="1"/>
              <a:t>sano</a:t>
            </a:r>
            <a:r>
              <a:rPr lang="cs-CZ" i="1" dirty="0"/>
              <a:t>-a-</a:t>
            </a:r>
            <a:r>
              <a:rPr lang="cs-CZ" i="1" dirty="0" err="1"/>
              <a:t>kse</a:t>
            </a:r>
            <a:r>
              <a:rPr lang="cs-CZ" i="1" dirty="0"/>
              <a:t>-ni, </a:t>
            </a:r>
            <a:r>
              <a:rPr lang="cs-CZ" i="1" dirty="0" err="1"/>
              <a:t>laula</a:t>
            </a:r>
            <a:r>
              <a:rPr lang="cs-CZ" i="1" dirty="0"/>
              <a:t>-a-</a:t>
            </a:r>
            <a:r>
              <a:rPr lang="cs-CZ" i="1" dirty="0" err="1"/>
              <a:t>kse</a:t>
            </a:r>
            <a:r>
              <a:rPr lang="cs-CZ" i="1" dirty="0"/>
              <a:t>-</a:t>
            </a:r>
            <a:r>
              <a:rPr lang="cs-CZ" i="1" dirty="0" err="1"/>
              <a:t>mme</a:t>
            </a:r>
            <a:r>
              <a:rPr lang="cs-CZ" i="1" dirty="0"/>
              <a:t>, </a:t>
            </a:r>
            <a:r>
              <a:rPr lang="cs-CZ" i="1" dirty="0" smtClean="0"/>
              <a:t>pes-</a:t>
            </a:r>
            <a:r>
              <a:rPr lang="cs-CZ" i="1" dirty="0" err="1" smtClean="0"/>
              <a:t>tä</a:t>
            </a:r>
            <a:r>
              <a:rPr lang="cs-CZ" i="1" dirty="0" smtClean="0"/>
              <a:t>-</a:t>
            </a:r>
            <a:r>
              <a:rPr lang="cs-CZ" i="1" dirty="0" err="1" smtClean="0"/>
              <a:t>kse</a:t>
            </a:r>
            <a:r>
              <a:rPr lang="cs-CZ" i="1" dirty="0" smtClean="0"/>
              <a:t>-en</a:t>
            </a:r>
            <a:endParaRPr lang="cs-CZ" dirty="0"/>
          </a:p>
          <a:p>
            <a:pPr marL="0" indent="0">
              <a:buNone/>
            </a:pPr>
            <a:endParaRPr lang="fi-FI" dirty="0"/>
          </a:p>
          <a:p>
            <a:r>
              <a:rPr lang="cs-CZ" dirty="0" smtClean="0"/>
              <a:t>t</a:t>
            </a:r>
            <a:r>
              <a:rPr lang="fi-FI" dirty="0" smtClean="0"/>
              <a:t>unnus </a:t>
            </a:r>
            <a:r>
              <a:rPr lang="fi-FI" dirty="0"/>
              <a:t>liittyy yksivartaloisissa verbeissä </a:t>
            </a:r>
            <a:r>
              <a:rPr lang="fi-FI" dirty="0" smtClean="0">
                <a:solidFill>
                  <a:srgbClr val="FF0000"/>
                </a:solidFill>
              </a:rPr>
              <a:t>vahvaan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fi-FI" dirty="0" smtClean="0"/>
              <a:t>vokaalivartaloon </a:t>
            </a:r>
            <a:r>
              <a:rPr lang="fi-FI" dirty="0"/>
              <a:t>ja </a:t>
            </a:r>
            <a:r>
              <a:rPr lang="fi-FI" dirty="0" smtClean="0"/>
              <a:t>kaksivartaloisissa</a:t>
            </a:r>
            <a:r>
              <a:rPr lang="cs-CZ" dirty="0" smtClean="0"/>
              <a:t> </a:t>
            </a:r>
            <a:r>
              <a:rPr lang="fi-FI" dirty="0" smtClean="0"/>
              <a:t>konsonanttivartaloon</a:t>
            </a:r>
            <a:endParaRPr lang="fi-FI" dirty="0"/>
          </a:p>
          <a:p>
            <a:r>
              <a:rPr lang="cs-CZ" dirty="0" smtClean="0"/>
              <a:t>A-</a:t>
            </a:r>
            <a:r>
              <a:rPr lang="fi-FI" dirty="0" smtClean="0"/>
              <a:t>infinitiivin </a:t>
            </a:r>
            <a:r>
              <a:rPr lang="fi-FI" dirty="0"/>
              <a:t>lyhemmän muodon lopussa on jäännöslopuke </a:t>
            </a:r>
            <a:r>
              <a:rPr lang="fi-FI" dirty="0" smtClean="0"/>
              <a:t>(</a:t>
            </a:r>
            <a:r>
              <a:rPr lang="fi-FI" dirty="0"/>
              <a:t>ennen –k*)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400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A-INFINITIIVI - LYHEMPI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-A: </a:t>
            </a:r>
            <a:r>
              <a:rPr lang="cs-CZ" dirty="0" err="1"/>
              <a:t>lyhyeen</a:t>
            </a:r>
            <a:r>
              <a:rPr lang="cs-CZ" dirty="0"/>
              <a:t> -</a:t>
            </a:r>
            <a:r>
              <a:rPr lang="cs-CZ" dirty="0" err="1"/>
              <a:t>V:in</a:t>
            </a:r>
            <a:r>
              <a:rPr lang="cs-CZ" dirty="0"/>
              <a:t> </a:t>
            </a:r>
            <a:r>
              <a:rPr lang="cs-CZ" dirty="0" err="1"/>
              <a:t>päättyvän</a:t>
            </a:r>
            <a:r>
              <a:rPr lang="cs-CZ" dirty="0"/>
              <a:t> </a:t>
            </a:r>
            <a:r>
              <a:rPr lang="cs-CZ" dirty="0" err="1"/>
              <a:t>vartalon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supistumaverbin</a:t>
            </a:r>
            <a:r>
              <a:rPr lang="cs-CZ" dirty="0"/>
              <a:t>         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 err="1" smtClean="0"/>
              <a:t>konsonanttivartalon</a:t>
            </a:r>
            <a:r>
              <a:rPr lang="cs-CZ" dirty="0" smtClean="0"/>
              <a:t> </a:t>
            </a:r>
            <a:r>
              <a:rPr lang="cs-CZ" dirty="0"/>
              <a:t>-</a:t>
            </a:r>
            <a:r>
              <a:rPr lang="cs-CZ" dirty="0" err="1"/>
              <a:t>t:n</a:t>
            </a:r>
            <a:r>
              <a:rPr lang="cs-CZ" dirty="0"/>
              <a:t> </a:t>
            </a:r>
            <a:r>
              <a:rPr lang="cs-CZ" dirty="0" err="1" smtClean="0"/>
              <a:t>jäljessä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laula</a:t>
            </a:r>
            <a:r>
              <a:rPr lang="cs-CZ" i="1" dirty="0" smtClean="0"/>
              <a:t>-a</a:t>
            </a:r>
            <a:r>
              <a:rPr lang="cs-CZ" i="1" dirty="0"/>
              <a:t>, </a:t>
            </a:r>
            <a:r>
              <a:rPr lang="cs-CZ" i="1" dirty="0" err="1" smtClean="0"/>
              <a:t>säveltä</a:t>
            </a:r>
            <a:r>
              <a:rPr lang="cs-CZ" i="1" dirty="0" smtClean="0"/>
              <a:t>-ä; </a:t>
            </a:r>
            <a:r>
              <a:rPr lang="cs-CZ" i="1" dirty="0" err="1" smtClean="0"/>
              <a:t>vastat</a:t>
            </a:r>
            <a:r>
              <a:rPr lang="cs-CZ" i="1" dirty="0" smtClean="0"/>
              <a:t>-a</a:t>
            </a:r>
            <a:r>
              <a:rPr lang="cs-CZ" i="1" dirty="0"/>
              <a:t>, </a:t>
            </a:r>
            <a:r>
              <a:rPr lang="cs-CZ" i="1" dirty="0" err="1"/>
              <a:t>merkit</a:t>
            </a:r>
            <a:r>
              <a:rPr lang="cs-CZ" i="1" dirty="0"/>
              <a:t>-ä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dA</a:t>
            </a:r>
            <a:r>
              <a:rPr lang="cs-CZ" dirty="0"/>
              <a:t>: </a:t>
            </a:r>
            <a:r>
              <a:rPr lang="cs-CZ" dirty="0" err="1"/>
              <a:t>pitkän</a:t>
            </a:r>
            <a:r>
              <a:rPr lang="cs-CZ" dirty="0"/>
              <a:t> </a:t>
            </a:r>
            <a:r>
              <a:rPr lang="cs-CZ" dirty="0" err="1"/>
              <a:t>vokaalin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diftongin</a:t>
            </a:r>
            <a:r>
              <a:rPr lang="cs-CZ" dirty="0"/>
              <a:t> </a:t>
            </a:r>
            <a:r>
              <a:rPr lang="cs-CZ" dirty="0" err="1" smtClean="0"/>
              <a:t>jäljessä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saa</a:t>
            </a:r>
            <a:r>
              <a:rPr lang="cs-CZ" i="1" dirty="0" smtClean="0"/>
              <a:t>-da</a:t>
            </a:r>
            <a:r>
              <a:rPr lang="cs-CZ" i="1" dirty="0"/>
              <a:t>, </a:t>
            </a:r>
            <a:r>
              <a:rPr lang="cs-CZ" i="1" dirty="0" err="1" smtClean="0"/>
              <a:t>myy-dä</a:t>
            </a:r>
            <a:r>
              <a:rPr lang="cs-CZ" i="1" dirty="0"/>
              <a:t>; </a:t>
            </a:r>
            <a:r>
              <a:rPr lang="cs-CZ" i="1" dirty="0" err="1"/>
              <a:t>haravoi</a:t>
            </a:r>
            <a:r>
              <a:rPr lang="cs-CZ" i="1" dirty="0"/>
              <a:t>-da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lA</a:t>
            </a:r>
            <a:r>
              <a:rPr lang="cs-CZ" dirty="0"/>
              <a:t>: </a:t>
            </a:r>
            <a:r>
              <a:rPr lang="cs-CZ" dirty="0" err="1"/>
              <a:t>kons.vart</a:t>
            </a:r>
            <a:r>
              <a:rPr lang="cs-CZ" dirty="0"/>
              <a:t>. -</a:t>
            </a:r>
            <a:r>
              <a:rPr lang="cs-CZ" dirty="0" err="1"/>
              <a:t>l:n</a:t>
            </a:r>
            <a:r>
              <a:rPr lang="cs-CZ" dirty="0"/>
              <a:t> </a:t>
            </a:r>
            <a:r>
              <a:rPr lang="cs-CZ" dirty="0" err="1" smtClean="0"/>
              <a:t>jäljessä</a:t>
            </a:r>
            <a:r>
              <a:rPr lang="cs-CZ" dirty="0" smtClean="0"/>
              <a:t>: </a:t>
            </a:r>
            <a:r>
              <a:rPr lang="cs-CZ" i="1" dirty="0" smtClean="0"/>
              <a:t>tul-la</a:t>
            </a:r>
            <a:r>
              <a:rPr lang="cs-CZ" i="1" dirty="0"/>
              <a:t>, </a:t>
            </a:r>
            <a:r>
              <a:rPr lang="cs-CZ" i="1" dirty="0" err="1"/>
              <a:t>kävel-lä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nA</a:t>
            </a:r>
            <a:r>
              <a:rPr lang="cs-CZ" dirty="0"/>
              <a:t>: </a:t>
            </a:r>
            <a:r>
              <a:rPr lang="cs-CZ" dirty="0" err="1"/>
              <a:t>KV:n</a:t>
            </a:r>
            <a:r>
              <a:rPr lang="cs-CZ" dirty="0"/>
              <a:t> -</a:t>
            </a:r>
            <a:r>
              <a:rPr lang="cs-CZ" dirty="0" err="1"/>
              <a:t>n:n</a:t>
            </a:r>
            <a:r>
              <a:rPr lang="cs-CZ" dirty="0"/>
              <a:t> </a:t>
            </a:r>
            <a:r>
              <a:rPr lang="cs-CZ" dirty="0" err="1" smtClean="0"/>
              <a:t>jäljessä</a:t>
            </a:r>
            <a:r>
              <a:rPr lang="cs-CZ" dirty="0" smtClean="0"/>
              <a:t>: </a:t>
            </a:r>
            <a:r>
              <a:rPr lang="cs-CZ" i="1" dirty="0" err="1" smtClean="0"/>
              <a:t>men-nä</a:t>
            </a:r>
            <a:r>
              <a:rPr lang="cs-CZ" i="1" dirty="0"/>
              <a:t>, pan-na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rA</a:t>
            </a:r>
            <a:r>
              <a:rPr lang="cs-CZ" dirty="0"/>
              <a:t>: </a:t>
            </a:r>
            <a:r>
              <a:rPr lang="cs-CZ" dirty="0" err="1"/>
              <a:t>KV:n</a:t>
            </a:r>
            <a:r>
              <a:rPr lang="cs-CZ" dirty="0"/>
              <a:t> -</a:t>
            </a:r>
            <a:r>
              <a:rPr lang="cs-CZ" dirty="0" err="1"/>
              <a:t>r:n</a:t>
            </a:r>
            <a:r>
              <a:rPr lang="cs-CZ" dirty="0"/>
              <a:t> </a:t>
            </a:r>
            <a:r>
              <a:rPr lang="cs-CZ" dirty="0" err="1" smtClean="0"/>
              <a:t>jäljessä</a:t>
            </a:r>
            <a:r>
              <a:rPr lang="cs-CZ" dirty="0" smtClean="0"/>
              <a:t>: </a:t>
            </a:r>
            <a:r>
              <a:rPr lang="cs-CZ" i="1" dirty="0" err="1" smtClean="0"/>
              <a:t>sur-ra</a:t>
            </a:r>
            <a:r>
              <a:rPr lang="cs-CZ" i="1" dirty="0"/>
              <a:t>, </a:t>
            </a:r>
            <a:r>
              <a:rPr lang="cs-CZ" i="1" dirty="0" err="1"/>
              <a:t>pur-ra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tA</a:t>
            </a:r>
            <a:r>
              <a:rPr lang="cs-CZ" dirty="0"/>
              <a:t>: </a:t>
            </a:r>
            <a:r>
              <a:rPr lang="cs-CZ" dirty="0" err="1"/>
              <a:t>KV:n</a:t>
            </a:r>
            <a:r>
              <a:rPr lang="cs-CZ" dirty="0"/>
              <a:t> -</a:t>
            </a:r>
            <a:r>
              <a:rPr lang="cs-CZ" dirty="0" err="1"/>
              <a:t>s:n</a:t>
            </a:r>
            <a:r>
              <a:rPr lang="cs-CZ" dirty="0"/>
              <a:t> </a:t>
            </a:r>
            <a:r>
              <a:rPr lang="cs-CZ" dirty="0" err="1" smtClean="0"/>
              <a:t>jäljessä</a:t>
            </a:r>
            <a:r>
              <a:rPr lang="cs-CZ" dirty="0" smtClean="0"/>
              <a:t>: </a:t>
            </a:r>
            <a:r>
              <a:rPr lang="cs-CZ" i="1" dirty="0" err="1" smtClean="0"/>
              <a:t>juos</a:t>
            </a:r>
            <a:r>
              <a:rPr lang="cs-CZ" i="1" dirty="0" smtClean="0"/>
              <a:t>-ta</a:t>
            </a:r>
            <a:r>
              <a:rPr lang="cs-CZ" i="1" dirty="0"/>
              <a:t>, pes-</a:t>
            </a:r>
            <a:r>
              <a:rPr lang="cs-CZ" i="1" dirty="0" err="1"/>
              <a:t>tä</a:t>
            </a:r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892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E-INFINITIIVI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/>
          <a:lstStyle/>
          <a:p>
            <a:r>
              <a:rPr lang="fi-FI" dirty="0"/>
              <a:t>tunnusvariantit -</a:t>
            </a:r>
            <a:r>
              <a:rPr lang="fi-FI" i="1" dirty="0"/>
              <a:t>te-, -de-, -le-, -ne-, -re-, -e-</a:t>
            </a:r>
          </a:p>
          <a:p>
            <a:r>
              <a:rPr lang="cs-CZ" dirty="0" smtClean="0"/>
              <a:t>t</a:t>
            </a:r>
            <a:r>
              <a:rPr lang="fi-FI" dirty="0" smtClean="0"/>
              <a:t>unnus </a:t>
            </a:r>
            <a:r>
              <a:rPr lang="fi-FI" dirty="0"/>
              <a:t>liittyy yksivartaloisissa verbeissä </a:t>
            </a:r>
            <a:r>
              <a:rPr lang="fi-FI" dirty="0">
                <a:solidFill>
                  <a:srgbClr val="FF0000"/>
                </a:solidFill>
              </a:rPr>
              <a:t>vahvaan</a:t>
            </a:r>
          </a:p>
          <a:p>
            <a:pPr marL="0" indent="0">
              <a:buNone/>
            </a:pPr>
            <a:r>
              <a:rPr lang="fi-FI" dirty="0"/>
              <a:t>vokaalivartaloon ja kaksivartaloisissa konsonanttivartaloon</a:t>
            </a:r>
          </a:p>
          <a:p>
            <a:r>
              <a:rPr lang="cs-CZ" dirty="0" smtClean="0"/>
              <a:t>s</a:t>
            </a:r>
            <a:r>
              <a:rPr lang="fi-FI" dirty="0" smtClean="0"/>
              <a:t>ijat </a:t>
            </a:r>
            <a:r>
              <a:rPr lang="fi-FI" dirty="0"/>
              <a:t>aktiivissa </a:t>
            </a:r>
            <a:r>
              <a:rPr lang="fi-FI" b="1" dirty="0"/>
              <a:t>inessiivi</a:t>
            </a:r>
            <a:r>
              <a:rPr lang="fi-FI" dirty="0"/>
              <a:t> ja </a:t>
            </a:r>
            <a:r>
              <a:rPr lang="fi-FI" b="1" dirty="0" smtClean="0"/>
              <a:t>instruktiivi</a:t>
            </a:r>
            <a:r>
              <a:rPr lang="cs-CZ" dirty="0" smtClean="0"/>
              <a:t>, p</a:t>
            </a:r>
            <a:r>
              <a:rPr lang="fi-FI" dirty="0" smtClean="0"/>
              <a:t>assiivissa</a:t>
            </a:r>
            <a:r>
              <a:rPr lang="cs-CZ" dirty="0" smtClean="0"/>
              <a:t> </a:t>
            </a:r>
            <a:r>
              <a:rPr lang="fi-FI" b="1" dirty="0" smtClean="0"/>
              <a:t>inessiivi</a:t>
            </a:r>
            <a:r>
              <a:rPr lang="fi-FI" dirty="0" smtClean="0"/>
              <a:t> </a:t>
            </a:r>
            <a:r>
              <a:rPr lang="fi-FI" dirty="0"/>
              <a:t>ja aina </a:t>
            </a:r>
            <a:r>
              <a:rPr lang="fi-FI" b="1" dirty="0"/>
              <a:t>-</a:t>
            </a:r>
            <a:r>
              <a:rPr lang="fi-FI" b="1" dirty="0" smtClean="0"/>
              <a:t>e-tunnus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376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/>
              <a:t>E-INFINITIIVI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i="1" dirty="0"/>
              <a:t>-e-</a:t>
            </a:r>
            <a:r>
              <a:rPr lang="cs-CZ" i="1" dirty="0"/>
              <a:t>   </a:t>
            </a:r>
            <a:r>
              <a:rPr lang="cs-CZ" i="1" dirty="0" err="1"/>
              <a:t>laula</a:t>
            </a:r>
            <a:r>
              <a:rPr lang="cs-CZ" i="1" dirty="0"/>
              <a:t>-e-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laula</a:t>
            </a:r>
            <a:r>
              <a:rPr lang="cs-CZ" i="1" dirty="0"/>
              <a:t>-e-n; </a:t>
            </a:r>
            <a:r>
              <a:rPr lang="cs-CZ" i="1" dirty="0" err="1"/>
              <a:t>laule</a:t>
            </a:r>
            <a:r>
              <a:rPr lang="cs-CZ" i="1" dirty="0"/>
              <a:t>-</a:t>
            </a:r>
            <a:r>
              <a:rPr lang="cs-CZ" i="1" dirty="0" err="1"/>
              <a:t>tta</a:t>
            </a:r>
            <a:r>
              <a:rPr lang="cs-CZ" i="1" dirty="0"/>
              <a:t>-e-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KV </a:t>
            </a:r>
            <a:r>
              <a:rPr lang="cs-CZ" i="1" dirty="0" err="1"/>
              <a:t>vastat</a:t>
            </a:r>
            <a:r>
              <a:rPr lang="cs-CZ" i="1" dirty="0"/>
              <a:t>-e-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vastat</a:t>
            </a:r>
            <a:r>
              <a:rPr lang="cs-CZ" i="1" dirty="0"/>
              <a:t>-e-n; </a:t>
            </a:r>
            <a:r>
              <a:rPr lang="cs-CZ" i="1" dirty="0" err="1" smtClean="0"/>
              <a:t>vastat</a:t>
            </a:r>
            <a:r>
              <a:rPr lang="cs-CZ" i="1" dirty="0" smtClean="0"/>
              <a:t>-ta-e-</a:t>
            </a:r>
            <a:r>
              <a:rPr lang="cs-CZ" i="1" dirty="0" err="1" smtClean="0"/>
              <a:t>ssa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i="1" dirty="0"/>
              <a:t>de-</a:t>
            </a:r>
            <a:r>
              <a:rPr lang="cs-CZ" i="1" dirty="0"/>
              <a:t>  </a:t>
            </a:r>
            <a:r>
              <a:rPr lang="cs-CZ" i="1" dirty="0" err="1"/>
              <a:t>syö</a:t>
            </a:r>
            <a:r>
              <a:rPr lang="cs-CZ" i="1" dirty="0"/>
              <a:t>-de-</a:t>
            </a:r>
            <a:r>
              <a:rPr lang="cs-CZ" i="1" dirty="0" err="1"/>
              <a:t>ssä</a:t>
            </a:r>
            <a:r>
              <a:rPr lang="cs-CZ" i="1" dirty="0"/>
              <a:t>, </a:t>
            </a:r>
            <a:r>
              <a:rPr lang="cs-CZ" i="1" dirty="0" err="1"/>
              <a:t>syö</a:t>
            </a:r>
            <a:r>
              <a:rPr lang="cs-CZ" i="1" dirty="0"/>
              <a:t>-de-n; </a:t>
            </a:r>
            <a:r>
              <a:rPr lang="cs-CZ" i="1" dirty="0" err="1"/>
              <a:t>syö</a:t>
            </a:r>
            <a:r>
              <a:rPr lang="cs-CZ" i="1" dirty="0"/>
              <a:t>-</a:t>
            </a:r>
            <a:r>
              <a:rPr lang="cs-CZ" i="1" dirty="0" err="1"/>
              <a:t>tä</a:t>
            </a:r>
            <a:r>
              <a:rPr lang="cs-CZ" i="1" dirty="0"/>
              <a:t>-e-</a:t>
            </a:r>
            <a:r>
              <a:rPr lang="cs-CZ" i="1" dirty="0" err="1"/>
              <a:t>ssä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</a:t>
            </a:r>
            <a:r>
              <a:rPr lang="cs-CZ" i="1" dirty="0" err="1"/>
              <a:t>tupakoi</a:t>
            </a:r>
            <a:r>
              <a:rPr lang="cs-CZ" i="1" dirty="0"/>
              <a:t>-de-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tupakoi</a:t>
            </a:r>
            <a:r>
              <a:rPr lang="cs-CZ" i="1" dirty="0"/>
              <a:t>-de-n; </a:t>
            </a:r>
            <a:r>
              <a:rPr lang="cs-CZ" i="1" dirty="0" err="1" smtClean="0"/>
              <a:t>tupakoi</a:t>
            </a:r>
            <a:r>
              <a:rPr lang="cs-CZ" i="1" dirty="0" smtClean="0"/>
              <a:t>-ta-e-</a:t>
            </a:r>
            <a:r>
              <a:rPr lang="cs-CZ" i="1" dirty="0" err="1" smtClean="0"/>
              <a:t>ssa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-</a:t>
            </a:r>
            <a:r>
              <a:rPr lang="cs-CZ" b="1" i="1" dirty="0" err="1"/>
              <a:t>le</a:t>
            </a:r>
            <a:r>
              <a:rPr lang="cs-CZ" b="1" i="1" dirty="0"/>
              <a:t>-</a:t>
            </a:r>
            <a:r>
              <a:rPr lang="cs-CZ" i="1" dirty="0"/>
              <a:t>  tul-</a:t>
            </a:r>
            <a:r>
              <a:rPr lang="cs-CZ" i="1" dirty="0" err="1"/>
              <a:t>le</a:t>
            </a:r>
            <a:r>
              <a:rPr lang="cs-CZ" i="1" dirty="0"/>
              <a:t>-</a:t>
            </a:r>
            <a:r>
              <a:rPr lang="cs-CZ" i="1" dirty="0" err="1"/>
              <a:t>ssa</a:t>
            </a:r>
            <a:r>
              <a:rPr lang="cs-CZ" i="1" dirty="0"/>
              <a:t>, tul-</a:t>
            </a:r>
            <a:r>
              <a:rPr lang="cs-CZ" i="1" dirty="0" err="1"/>
              <a:t>le</a:t>
            </a:r>
            <a:r>
              <a:rPr lang="cs-CZ" i="1" dirty="0"/>
              <a:t>-n; tul-ta-e-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err="1"/>
              <a:t>kävel-le-ssä</a:t>
            </a:r>
            <a:r>
              <a:rPr lang="cs-CZ" i="1" dirty="0"/>
              <a:t>,  </a:t>
            </a:r>
            <a:r>
              <a:rPr lang="cs-CZ" i="1" dirty="0" err="1"/>
              <a:t>kävel</a:t>
            </a:r>
            <a:r>
              <a:rPr lang="cs-CZ" i="1" dirty="0"/>
              <a:t>-</a:t>
            </a:r>
            <a:r>
              <a:rPr lang="cs-CZ" i="1" dirty="0" err="1"/>
              <a:t>le</a:t>
            </a:r>
            <a:r>
              <a:rPr lang="cs-CZ" i="1" dirty="0"/>
              <a:t>-n; </a:t>
            </a:r>
            <a:r>
              <a:rPr lang="cs-CZ" i="1" dirty="0" err="1" smtClean="0"/>
              <a:t>kävel</a:t>
            </a:r>
            <a:r>
              <a:rPr lang="cs-CZ" i="1" dirty="0" smtClean="0"/>
              <a:t>-</a:t>
            </a:r>
            <a:r>
              <a:rPr lang="cs-CZ" i="1" dirty="0" err="1" smtClean="0"/>
              <a:t>tä</a:t>
            </a:r>
            <a:r>
              <a:rPr lang="cs-CZ" i="1" dirty="0" smtClean="0"/>
              <a:t>-e-</a:t>
            </a:r>
            <a:r>
              <a:rPr lang="cs-CZ" i="1" dirty="0" err="1" smtClean="0"/>
              <a:t>ssä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-ne-</a:t>
            </a:r>
            <a:r>
              <a:rPr lang="cs-CZ" i="1" dirty="0"/>
              <a:t>  </a:t>
            </a:r>
            <a:r>
              <a:rPr lang="cs-CZ" i="1" dirty="0" err="1"/>
              <a:t>men</a:t>
            </a:r>
            <a:r>
              <a:rPr lang="cs-CZ" i="1" dirty="0"/>
              <a:t>-ne-</a:t>
            </a:r>
            <a:r>
              <a:rPr lang="cs-CZ" i="1" dirty="0" err="1"/>
              <a:t>ssä</a:t>
            </a:r>
            <a:r>
              <a:rPr lang="cs-CZ" i="1" dirty="0"/>
              <a:t>, </a:t>
            </a:r>
            <a:r>
              <a:rPr lang="cs-CZ" i="1" dirty="0" err="1"/>
              <a:t>men</a:t>
            </a:r>
            <a:r>
              <a:rPr lang="cs-CZ" i="1" dirty="0"/>
              <a:t>-ne-n; </a:t>
            </a:r>
            <a:r>
              <a:rPr lang="cs-CZ" i="1" dirty="0" err="1"/>
              <a:t>men</a:t>
            </a:r>
            <a:r>
              <a:rPr lang="cs-CZ" i="1" dirty="0"/>
              <a:t>-</a:t>
            </a:r>
            <a:r>
              <a:rPr lang="cs-CZ" i="1" dirty="0" err="1"/>
              <a:t>tä</a:t>
            </a:r>
            <a:r>
              <a:rPr lang="cs-CZ" i="1" dirty="0"/>
              <a:t>-e-</a:t>
            </a:r>
            <a:r>
              <a:rPr lang="cs-CZ" i="1" dirty="0" err="1"/>
              <a:t>ssä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pan-ne-</a:t>
            </a:r>
            <a:r>
              <a:rPr lang="cs-CZ" i="1" dirty="0" err="1"/>
              <a:t>ssa</a:t>
            </a:r>
            <a:r>
              <a:rPr lang="cs-CZ" i="1" dirty="0"/>
              <a:t>, pan-ne-n; </a:t>
            </a:r>
            <a:r>
              <a:rPr lang="cs-CZ" i="1" dirty="0" smtClean="0"/>
              <a:t>pan-ta-e-</a:t>
            </a:r>
            <a:r>
              <a:rPr lang="cs-CZ" i="1" dirty="0" err="1" smtClean="0"/>
              <a:t>ssa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-re-</a:t>
            </a:r>
            <a:r>
              <a:rPr lang="cs-CZ" i="1" dirty="0"/>
              <a:t>  </a:t>
            </a:r>
            <a:r>
              <a:rPr lang="cs-CZ" i="1" dirty="0" err="1"/>
              <a:t>pur</a:t>
            </a:r>
            <a:r>
              <a:rPr lang="cs-CZ" i="1" dirty="0"/>
              <a:t>-re-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pur</a:t>
            </a:r>
            <a:r>
              <a:rPr lang="cs-CZ" i="1" dirty="0"/>
              <a:t>-re-n; </a:t>
            </a:r>
            <a:r>
              <a:rPr lang="cs-CZ" i="1" dirty="0" err="1"/>
              <a:t>pur</a:t>
            </a:r>
            <a:r>
              <a:rPr lang="cs-CZ" i="1" dirty="0"/>
              <a:t>-ta-e-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err="1"/>
              <a:t>sur</a:t>
            </a:r>
            <a:r>
              <a:rPr lang="cs-CZ" i="1" dirty="0"/>
              <a:t>-re-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sur</a:t>
            </a:r>
            <a:r>
              <a:rPr lang="cs-CZ" i="1" dirty="0"/>
              <a:t>-re-n; </a:t>
            </a:r>
            <a:r>
              <a:rPr lang="cs-CZ" i="1" dirty="0" err="1" smtClean="0"/>
              <a:t>sur</a:t>
            </a:r>
            <a:r>
              <a:rPr lang="cs-CZ" i="1" dirty="0" smtClean="0"/>
              <a:t>-ta-e-</a:t>
            </a:r>
            <a:r>
              <a:rPr lang="cs-CZ" i="1" dirty="0" err="1" smtClean="0"/>
              <a:t>ssa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-</a:t>
            </a:r>
            <a:r>
              <a:rPr lang="cs-CZ" b="1" i="1" dirty="0" err="1"/>
              <a:t>te</a:t>
            </a:r>
            <a:r>
              <a:rPr lang="cs-CZ" b="1" i="1" dirty="0"/>
              <a:t>-</a:t>
            </a:r>
            <a:r>
              <a:rPr lang="cs-CZ" i="1" dirty="0"/>
              <a:t>  </a:t>
            </a:r>
            <a:r>
              <a:rPr lang="cs-CZ" i="1" dirty="0" err="1"/>
              <a:t>juos-te-ssa</a:t>
            </a:r>
            <a:r>
              <a:rPr lang="cs-CZ" i="1" dirty="0"/>
              <a:t>, </a:t>
            </a:r>
            <a:r>
              <a:rPr lang="cs-CZ" i="1" dirty="0" err="1"/>
              <a:t>juos</a:t>
            </a:r>
            <a:r>
              <a:rPr lang="cs-CZ" i="1" dirty="0"/>
              <a:t>-</a:t>
            </a:r>
            <a:r>
              <a:rPr lang="cs-CZ" i="1" dirty="0" err="1"/>
              <a:t>te</a:t>
            </a:r>
            <a:r>
              <a:rPr lang="cs-CZ" i="1" dirty="0"/>
              <a:t>-n; </a:t>
            </a:r>
            <a:r>
              <a:rPr lang="cs-CZ" i="1" dirty="0" err="1"/>
              <a:t>juos</a:t>
            </a:r>
            <a:r>
              <a:rPr lang="cs-CZ" i="1" dirty="0"/>
              <a:t>-ta-e-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</a:t>
            </a:r>
            <a:r>
              <a:rPr lang="cs-CZ" i="1" dirty="0" err="1"/>
              <a:t>lakais-te-ssa</a:t>
            </a:r>
            <a:r>
              <a:rPr lang="cs-CZ" i="1" dirty="0"/>
              <a:t>, </a:t>
            </a:r>
            <a:r>
              <a:rPr lang="cs-CZ" i="1" dirty="0" err="1"/>
              <a:t>lakais</a:t>
            </a:r>
            <a:r>
              <a:rPr lang="cs-CZ" i="1" dirty="0"/>
              <a:t>-</a:t>
            </a:r>
            <a:r>
              <a:rPr lang="cs-CZ" i="1" dirty="0" err="1"/>
              <a:t>te</a:t>
            </a:r>
            <a:r>
              <a:rPr lang="cs-CZ" i="1" dirty="0"/>
              <a:t>-n; </a:t>
            </a:r>
            <a:r>
              <a:rPr lang="cs-CZ" i="1" dirty="0" err="1"/>
              <a:t>lakais</a:t>
            </a:r>
            <a:r>
              <a:rPr lang="cs-CZ" i="1" dirty="0"/>
              <a:t>-ta-e-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Huom</a:t>
            </a:r>
            <a:r>
              <a:rPr lang="cs-CZ" dirty="0"/>
              <a:t>!  </a:t>
            </a:r>
            <a:r>
              <a:rPr lang="cs-CZ" i="1" dirty="0"/>
              <a:t>e &gt; i </a:t>
            </a:r>
            <a:r>
              <a:rPr lang="cs-CZ" i="1" dirty="0" err="1"/>
              <a:t>kulke</a:t>
            </a:r>
            <a:r>
              <a:rPr lang="cs-CZ" i="1" dirty="0"/>
              <a:t>-a : </a:t>
            </a:r>
            <a:r>
              <a:rPr lang="cs-CZ" i="1" dirty="0" err="1"/>
              <a:t>kulki</a:t>
            </a:r>
            <a:r>
              <a:rPr lang="cs-CZ" i="1" dirty="0"/>
              <a:t>-e-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kulki</a:t>
            </a:r>
            <a:r>
              <a:rPr lang="cs-CZ" i="1" dirty="0"/>
              <a:t>-e-n ; </a:t>
            </a:r>
            <a:r>
              <a:rPr lang="cs-CZ" i="1" dirty="0" err="1"/>
              <a:t>kulje</a:t>
            </a:r>
            <a:r>
              <a:rPr lang="cs-CZ" i="1" dirty="0"/>
              <a:t>-</a:t>
            </a:r>
            <a:r>
              <a:rPr lang="cs-CZ" i="1" dirty="0" err="1"/>
              <a:t>tta</a:t>
            </a:r>
            <a:r>
              <a:rPr lang="cs-CZ" i="1" dirty="0"/>
              <a:t>-e-</a:t>
            </a:r>
            <a:r>
              <a:rPr lang="cs-CZ" i="1" dirty="0" err="1"/>
              <a:t>ssa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         </a:t>
            </a:r>
            <a:r>
              <a:rPr lang="cs-CZ" i="1" dirty="0" err="1"/>
              <a:t>lähte</a:t>
            </a:r>
            <a:r>
              <a:rPr lang="cs-CZ" i="1" dirty="0"/>
              <a:t>-ä : </a:t>
            </a:r>
            <a:r>
              <a:rPr lang="cs-CZ" i="1" dirty="0" err="1"/>
              <a:t>läht</a:t>
            </a:r>
            <a:r>
              <a:rPr lang="cs-CZ" i="1" dirty="0"/>
              <a:t>-i-e-</a:t>
            </a:r>
            <a:r>
              <a:rPr lang="cs-CZ" i="1" dirty="0" err="1"/>
              <a:t>ssä</a:t>
            </a:r>
            <a:r>
              <a:rPr lang="cs-CZ" i="1" dirty="0"/>
              <a:t>, </a:t>
            </a:r>
            <a:r>
              <a:rPr lang="cs-CZ" i="1" dirty="0" err="1"/>
              <a:t>läht</a:t>
            </a:r>
            <a:r>
              <a:rPr lang="cs-CZ" i="1" dirty="0"/>
              <a:t>-i-e-n ; </a:t>
            </a:r>
            <a:r>
              <a:rPr lang="cs-CZ" i="1" dirty="0" err="1"/>
              <a:t>lähde</a:t>
            </a:r>
            <a:r>
              <a:rPr lang="cs-CZ" i="1" dirty="0"/>
              <a:t>-</a:t>
            </a:r>
            <a:r>
              <a:rPr lang="cs-CZ" i="1" dirty="0" err="1"/>
              <a:t>ttä</a:t>
            </a:r>
            <a:r>
              <a:rPr lang="cs-CZ" i="1" dirty="0"/>
              <a:t>-e-</a:t>
            </a:r>
            <a:r>
              <a:rPr lang="cs-CZ" i="1" dirty="0" err="1"/>
              <a:t>ssä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Kiteymiä</a:t>
            </a:r>
            <a:r>
              <a:rPr lang="cs-CZ" dirty="0"/>
              <a:t>: </a:t>
            </a:r>
            <a:r>
              <a:rPr lang="cs-CZ" i="1" dirty="0" err="1"/>
              <a:t>jouten</a:t>
            </a:r>
            <a:r>
              <a:rPr lang="cs-CZ" i="1" dirty="0"/>
              <a:t> &lt; </a:t>
            </a:r>
            <a:r>
              <a:rPr lang="cs-CZ" i="1" dirty="0" err="1"/>
              <a:t>jouta</a:t>
            </a:r>
            <a:r>
              <a:rPr lang="cs-CZ" i="1" dirty="0"/>
              <a:t>-e-n; </a:t>
            </a:r>
            <a:r>
              <a:rPr lang="cs-CZ" i="1" dirty="0" err="1"/>
              <a:t>tieten</a:t>
            </a:r>
            <a:r>
              <a:rPr lang="cs-CZ" i="1" dirty="0"/>
              <a:t> &lt; </a:t>
            </a:r>
            <a:r>
              <a:rPr lang="cs-CZ" i="1" dirty="0" err="1"/>
              <a:t>tietä</a:t>
            </a:r>
            <a:r>
              <a:rPr lang="cs-CZ" i="1" dirty="0"/>
              <a:t>-e-n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408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MA-INFINITIIVI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tunnus -</a:t>
            </a:r>
            <a:r>
              <a:rPr lang="fi-FI" i="1" dirty="0" smtClean="0"/>
              <a:t>mA</a:t>
            </a:r>
            <a:r>
              <a:rPr lang="fi-FI" dirty="0" smtClean="0"/>
              <a:t>- </a:t>
            </a:r>
            <a:endParaRPr lang="cs-CZ" dirty="0" smtClean="0"/>
          </a:p>
          <a:p>
            <a:r>
              <a:rPr lang="cs-CZ" dirty="0"/>
              <a:t>t</a:t>
            </a:r>
            <a:r>
              <a:rPr lang="fi-FI" dirty="0" smtClean="0"/>
              <a:t>unnus </a:t>
            </a:r>
            <a:r>
              <a:rPr lang="fi-FI" dirty="0"/>
              <a:t>liittyy aina </a:t>
            </a:r>
            <a:r>
              <a:rPr lang="fi-FI" dirty="0" smtClean="0">
                <a:solidFill>
                  <a:srgbClr val="FF0000"/>
                </a:solidFill>
              </a:rPr>
              <a:t>vahvaan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fi-FI" dirty="0" smtClean="0"/>
              <a:t>vokaalivartaloon</a:t>
            </a:r>
            <a:endParaRPr lang="cs-CZ" dirty="0" smtClean="0"/>
          </a:p>
          <a:p>
            <a:r>
              <a:rPr lang="cs-CZ" dirty="0"/>
              <a:t>s</a:t>
            </a:r>
            <a:r>
              <a:rPr lang="fi-FI" dirty="0" smtClean="0"/>
              <a:t>ijat </a:t>
            </a:r>
            <a:r>
              <a:rPr lang="fi-FI" dirty="0"/>
              <a:t>aktiivissa </a:t>
            </a:r>
            <a:r>
              <a:rPr lang="fi-FI" b="1" dirty="0"/>
              <a:t>inessiivi</a:t>
            </a:r>
            <a:r>
              <a:rPr lang="fi-FI" dirty="0"/>
              <a:t>, </a:t>
            </a:r>
            <a:r>
              <a:rPr lang="fi-FI" b="1" dirty="0" smtClean="0"/>
              <a:t>elatiivi</a:t>
            </a:r>
            <a:r>
              <a:rPr lang="fi-FI" dirty="0" smtClean="0"/>
              <a:t>,</a:t>
            </a:r>
            <a:r>
              <a:rPr lang="cs-CZ" dirty="0" smtClean="0"/>
              <a:t> </a:t>
            </a:r>
            <a:r>
              <a:rPr lang="fi-FI" b="1" dirty="0" smtClean="0"/>
              <a:t>illatiivi</a:t>
            </a:r>
            <a:r>
              <a:rPr lang="fi-FI" dirty="0"/>
              <a:t>, </a:t>
            </a:r>
            <a:r>
              <a:rPr lang="fi-FI" b="1" dirty="0"/>
              <a:t>adessiivi</a:t>
            </a:r>
            <a:r>
              <a:rPr lang="fi-FI" dirty="0"/>
              <a:t>, </a:t>
            </a:r>
            <a:r>
              <a:rPr lang="fi-FI" b="1" dirty="0"/>
              <a:t>abessiivi</a:t>
            </a:r>
            <a:r>
              <a:rPr lang="fi-FI" dirty="0"/>
              <a:t>, </a:t>
            </a:r>
            <a:r>
              <a:rPr lang="fi-FI" b="1" dirty="0" smtClean="0"/>
              <a:t>instruktiivi</a:t>
            </a:r>
            <a:endParaRPr lang="cs-CZ" b="1" dirty="0" smtClean="0"/>
          </a:p>
          <a:p>
            <a:r>
              <a:rPr lang="cs-CZ" dirty="0"/>
              <a:t>p</a:t>
            </a:r>
            <a:r>
              <a:rPr lang="fi-FI" dirty="0" smtClean="0"/>
              <a:t>assiivissa</a:t>
            </a:r>
            <a:r>
              <a:rPr lang="cs-CZ" dirty="0" smtClean="0"/>
              <a:t> </a:t>
            </a:r>
            <a:r>
              <a:rPr lang="fi-FI" dirty="0" smtClean="0"/>
              <a:t>instruktiivi</a:t>
            </a:r>
            <a:r>
              <a:rPr lang="cs-CZ" dirty="0" smtClean="0"/>
              <a:t> (</a:t>
            </a:r>
            <a:r>
              <a:rPr lang="fi-FI" dirty="0" smtClean="0"/>
              <a:t>nykyisin </a:t>
            </a:r>
            <a:r>
              <a:rPr lang="fi-FI" dirty="0"/>
              <a:t>jo arkaistinen </a:t>
            </a:r>
            <a:r>
              <a:rPr lang="fi-FI" dirty="0" smtClean="0"/>
              <a:t>muoto</a:t>
            </a:r>
            <a:r>
              <a:rPr lang="cs-CZ" dirty="0" smtClean="0"/>
              <a:t>)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438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94122"/>
          </a:xfrm>
        </p:spPr>
        <p:txBody>
          <a:bodyPr/>
          <a:lstStyle/>
          <a:p>
            <a:r>
              <a:rPr lang="cs-CZ" dirty="0" smtClean="0"/>
              <a:t>MA-INFINITIIVI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352928" cy="5005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i="1" dirty="0" smtClean="0"/>
              <a:t>LAULAA</a:t>
            </a:r>
          </a:p>
          <a:p>
            <a:pPr marL="0" indent="0">
              <a:buNone/>
            </a:pPr>
            <a:r>
              <a:rPr lang="cs-CZ" i="1" dirty="0" err="1" smtClean="0"/>
              <a:t>laula-ma-ssa</a:t>
            </a:r>
            <a:r>
              <a:rPr lang="cs-CZ" i="1" dirty="0"/>
              <a:t>, </a:t>
            </a:r>
            <a:r>
              <a:rPr lang="cs-CZ" i="1" dirty="0" err="1"/>
              <a:t>laula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-sta, </a:t>
            </a:r>
            <a:r>
              <a:rPr lang="cs-CZ" i="1" dirty="0" err="1"/>
              <a:t>laula-ma-an</a:t>
            </a:r>
            <a:r>
              <a:rPr lang="cs-CZ" i="1" dirty="0"/>
              <a:t>, </a:t>
            </a:r>
            <a:r>
              <a:rPr lang="cs-CZ" i="1" dirty="0" err="1" smtClean="0"/>
              <a:t>laula-ma-lla</a:t>
            </a:r>
            <a:r>
              <a:rPr lang="cs-CZ" i="1" dirty="0" smtClean="0"/>
              <a:t>, </a:t>
            </a:r>
            <a:r>
              <a:rPr lang="cs-CZ" i="1" dirty="0" err="1" smtClean="0"/>
              <a:t>laula-ma-tta</a:t>
            </a:r>
            <a:r>
              <a:rPr lang="cs-CZ" i="1" dirty="0"/>
              <a:t>, </a:t>
            </a:r>
            <a:r>
              <a:rPr lang="cs-CZ" i="1" dirty="0" err="1"/>
              <a:t>laula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-n; </a:t>
            </a:r>
            <a:r>
              <a:rPr lang="cs-CZ" i="1" dirty="0" err="1"/>
              <a:t>laule</a:t>
            </a:r>
            <a:r>
              <a:rPr lang="cs-CZ" i="1" dirty="0"/>
              <a:t>-</a:t>
            </a:r>
            <a:r>
              <a:rPr lang="cs-CZ" i="1" dirty="0" err="1"/>
              <a:t>tta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-n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OTTAA</a:t>
            </a:r>
            <a:endParaRPr lang="cs-CZ" i="1" dirty="0"/>
          </a:p>
          <a:p>
            <a:r>
              <a:rPr lang="cs-CZ" i="1" dirty="0" err="1"/>
              <a:t>otta-ma-ssa</a:t>
            </a:r>
            <a:r>
              <a:rPr lang="cs-CZ" i="1" dirty="0"/>
              <a:t>, </a:t>
            </a:r>
            <a:r>
              <a:rPr lang="cs-CZ" i="1" dirty="0" err="1"/>
              <a:t>otta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-sta, </a:t>
            </a:r>
            <a:r>
              <a:rPr lang="cs-CZ" i="1" dirty="0" err="1"/>
              <a:t>otta-ma-an</a:t>
            </a:r>
            <a:r>
              <a:rPr lang="cs-CZ" i="1" dirty="0"/>
              <a:t>, </a:t>
            </a:r>
            <a:r>
              <a:rPr lang="cs-CZ" i="1" dirty="0" err="1"/>
              <a:t>otta-ma-lla</a:t>
            </a:r>
            <a:r>
              <a:rPr lang="cs-CZ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otta-ma-tta</a:t>
            </a:r>
            <a:r>
              <a:rPr lang="cs-CZ" i="1" dirty="0"/>
              <a:t>, </a:t>
            </a:r>
            <a:r>
              <a:rPr lang="cs-CZ" i="1" dirty="0" err="1"/>
              <a:t>otta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-n; </a:t>
            </a:r>
            <a:r>
              <a:rPr lang="cs-CZ" i="1" dirty="0" err="1" smtClean="0"/>
              <a:t>ote</a:t>
            </a:r>
            <a:r>
              <a:rPr lang="cs-CZ" i="1" dirty="0" smtClean="0"/>
              <a:t>-</a:t>
            </a:r>
            <a:r>
              <a:rPr lang="cs-CZ" i="1" dirty="0" err="1" smtClean="0"/>
              <a:t>tta</a:t>
            </a:r>
            <a:r>
              <a:rPr lang="cs-CZ" i="1" dirty="0" smtClean="0"/>
              <a:t>-</a:t>
            </a:r>
            <a:r>
              <a:rPr lang="cs-CZ" i="1" dirty="0" err="1" smtClean="0"/>
              <a:t>ma</a:t>
            </a:r>
            <a:r>
              <a:rPr lang="cs-CZ" i="1" dirty="0" smtClean="0"/>
              <a:t>-n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HYPÄTÄ</a:t>
            </a:r>
            <a:endParaRPr lang="cs-CZ" i="1" dirty="0"/>
          </a:p>
          <a:p>
            <a:r>
              <a:rPr lang="cs-CZ" i="1" dirty="0" err="1"/>
              <a:t>hyppää-mä-ssä</a:t>
            </a:r>
            <a:r>
              <a:rPr lang="cs-CZ" i="1" dirty="0"/>
              <a:t>, </a:t>
            </a:r>
            <a:r>
              <a:rPr lang="cs-CZ" i="1" dirty="0" err="1"/>
              <a:t>hyppää-mä-stä</a:t>
            </a:r>
            <a:r>
              <a:rPr lang="cs-CZ" i="1" dirty="0"/>
              <a:t>, </a:t>
            </a:r>
            <a:r>
              <a:rPr lang="cs-CZ" i="1" dirty="0" err="1"/>
              <a:t>hyppää-mä-än</a:t>
            </a:r>
            <a:r>
              <a:rPr lang="cs-CZ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hyppää-mä-llä</a:t>
            </a:r>
            <a:r>
              <a:rPr lang="cs-CZ" i="1" dirty="0"/>
              <a:t>, </a:t>
            </a:r>
            <a:r>
              <a:rPr lang="cs-CZ" i="1" dirty="0" err="1"/>
              <a:t>hyppää-mä-ttä</a:t>
            </a:r>
            <a:r>
              <a:rPr lang="cs-CZ" i="1" dirty="0"/>
              <a:t>, </a:t>
            </a:r>
            <a:r>
              <a:rPr lang="cs-CZ" i="1" dirty="0" err="1"/>
              <a:t>hyppää</a:t>
            </a:r>
            <a:r>
              <a:rPr lang="cs-CZ" i="1" dirty="0"/>
              <a:t>-</a:t>
            </a:r>
            <a:r>
              <a:rPr lang="cs-CZ" i="1" dirty="0" err="1"/>
              <a:t>mä</a:t>
            </a:r>
            <a:r>
              <a:rPr lang="cs-CZ" i="1" dirty="0"/>
              <a:t>-n; </a:t>
            </a:r>
            <a:r>
              <a:rPr lang="cs-CZ" i="1" dirty="0" err="1"/>
              <a:t>hypät</a:t>
            </a:r>
            <a:r>
              <a:rPr lang="cs-CZ" i="1" dirty="0"/>
              <a:t>-</a:t>
            </a:r>
            <a:r>
              <a:rPr lang="cs-CZ" i="1" dirty="0" err="1"/>
              <a:t>tä</a:t>
            </a:r>
            <a:r>
              <a:rPr lang="cs-CZ" i="1" dirty="0"/>
              <a:t>-</a:t>
            </a:r>
            <a:r>
              <a:rPr lang="cs-CZ" i="1" dirty="0" err="1"/>
              <a:t>mä</a:t>
            </a:r>
            <a:r>
              <a:rPr lang="cs-CZ" i="1" dirty="0"/>
              <a:t>-n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684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066130"/>
          </a:xfrm>
        </p:spPr>
        <p:txBody>
          <a:bodyPr/>
          <a:lstStyle/>
          <a:p>
            <a:r>
              <a:rPr lang="cs-CZ" dirty="0" smtClean="0"/>
              <a:t>NS. 4. INFINITIIVI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tunnus </a:t>
            </a:r>
            <a:r>
              <a:rPr lang="fi-FI" i="1" dirty="0"/>
              <a:t>-minen </a:t>
            </a:r>
            <a:r>
              <a:rPr lang="fi-FI" dirty="0"/>
              <a:t>(-mis-</a:t>
            </a:r>
            <a:r>
              <a:rPr lang="fi-FI" dirty="0" smtClean="0"/>
              <a:t>) 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fi-FI" dirty="0" smtClean="0"/>
              <a:t>ijat </a:t>
            </a:r>
            <a:r>
              <a:rPr lang="fi-FI" dirty="0"/>
              <a:t>nominatiivi </a:t>
            </a:r>
            <a:r>
              <a:rPr lang="fi-FI" dirty="0" smtClean="0"/>
              <a:t>ja partitiivi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fi-FI" dirty="0" smtClean="0"/>
              <a:t>ina aktiivissa</a:t>
            </a:r>
            <a:endParaRPr lang="cs-CZ" dirty="0" smtClean="0"/>
          </a:p>
          <a:p>
            <a:r>
              <a:rPr lang="cs-CZ" dirty="0"/>
              <a:t>k</a:t>
            </a:r>
            <a:r>
              <a:rPr lang="fi-FI" dirty="0" smtClean="0"/>
              <a:t>äyttö </a:t>
            </a:r>
            <a:r>
              <a:rPr lang="fi-FI" dirty="0"/>
              <a:t>nykyisin </a:t>
            </a:r>
            <a:r>
              <a:rPr lang="fi-FI" dirty="0" smtClean="0"/>
              <a:t>vanhastavaa</a:t>
            </a:r>
            <a:endParaRPr lang="fi-FI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fi-FI" i="1" dirty="0" smtClean="0"/>
              <a:t>Siihen </a:t>
            </a:r>
            <a:r>
              <a:rPr lang="fi-FI" i="1" dirty="0"/>
              <a:t>on uskominen.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Siihen </a:t>
            </a:r>
            <a:r>
              <a:rPr lang="fi-FI" i="1" dirty="0"/>
              <a:t>ei ole uskomista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HUOM! -</a:t>
            </a:r>
            <a:r>
              <a:rPr lang="fi-FI" i="1" dirty="0"/>
              <a:t>minen</a:t>
            </a:r>
            <a:r>
              <a:rPr lang="fi-FI" dirty="0"/>
              <a:t>-teonnimijohdoksilla on täydellinen </a:t>
            </a:r>
          </a:p>
          <a:p>
            <a:pPr marL="0" indent="0">
              <a:buNone/>
            </a:pPr>
            <a:r>
              <a:rPr lang="fi-FI" dirty="0"/>
              <a:t>substantiivin paradigma. Ero 4. infinitiiviin on </a:t>
            </a:r>
            <a:r>
              <a:rPr lang="fi-FI" dirty="0" smtClean="0"/>
              <a:t>syntaktinen</a:t>
            </a:r>
            <a:r>
              <a:rPr lang="cs-CZ" dirty="0" smtClean="0"/>
              <a:t>!</a:t>
            </a:r>
            <a:endParaRPr lang="fi-FI" dirty="0"/>
          </a:p>
          <a:p>
            <a:endParaRPr lang="fi-FI" dirty="0"/>
          </a:p>
          <a:p>
            <a:r>
              <a:rPr lang="fi-FI" dirty="0"/>
              <a:t>Figura etymologica, vartalontoistorakenne: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fi-FI" i="1" dirty="0" smtClean="0"/>
              <a:t>lukea </a:t>
            </a:r>
            <a:r>
              <a:rPr lang="fi-FI" i="1" dirty="0"/>
              <a:t>luke-mistaan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238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NS. 5 INFINITIIVI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tunnus: -</a:t>
            </a:r>
            <a:r>
              <a:rPr lang="fi-FI" i="1" dirty="0" smtClean="0"/>
              <a:t>mAisillA</a:t>
            </a:r>
            <a:r>
              <a:rPr lang="cs-CZ" i="1" dirty="0" smtClean="0"/>
              <a:t> </a:t>
            </a:r>
            <a:r>
              <a:rPr lang="fi-FI" dirty="0" smtClean="0"/>
              <a:t>+</a:t>
            </a:r>
            <a:r>
              <a:rPr lang="cs-CZ" dirty="0" smtClean="0"/>
              <a:t> </a:t>
            </a:r>
            <a:r>
              <a:rPr lang="fi-FI" dirty="0" smtClean="0"/>
              <a:t>pos</a:t>
            </a:r>
            <a:r>
              <a:rPr lang="cs-CZ" dirty="0" err="1" smtClean="0"/>
              <a:t>sessiivi</a:t>
            </a:r>
            <a:r>
              <a:rPr lang="fi-FI" dirty="0" smtClean="0"/>
              <a:t>suf</a:t>
            </a:r>
            <a:r>
              <a:rPr lang="cs-CZ" dirty="0" err="1" smtClean="0"/>
              <a:t>fiksi</a:t>
            </a:r>
            <a:r>
              <a:rPr lang="fi-FI" dirty="0" smtClean="0"/>
              <a:t> </a:t>
            </a:r>
            <a:r>
              <a:rPr lang="cs-CZ" dirty="0" smtClean="0"/>
              <a:t>(</a:t>
            </a:r>
            <a:r>
              <a:rPr lang="fi-FI" dirty="0" smtClean="0"/>
              <a:t>mA+inen+i+llA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 smtClean="0"/>
              <a:t>    </a:t>
            </a:r>
            <a:r>
              <a:rPr lang="cs-CZ" dirty="0" smtClean="0"/>
              <a:t>	</a:t>
            </a:r>
            <a:r>
              <a:rPr lang="fi-FI" i="1" dirty="0" smtClean="0"/>
              <a:t>putoa-maisilla-ni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fi-FI" i="1" dirty="0" smtClean="0"/>
              <a:t>teke-mäisillä-än</a:t>
            </a:r>
            <a:endParaRPr lang="fi-FI" i="1" dirty="0"/>
          </a:p>
          <a:p>
            <a:endParaRPr lang="fi-FI" dirty="0"/>
          </a:p>
          <a:p>
            <a:r>
              <a:rPr lang="cs-CZ" dirty="0" smtClean="0"/>
              <a:t>m</a:t>
            </a:r>
            <a:r>
              <a:rPr lang="fi-FI" dirty="0" smtClean="0"/>
              <a:t>uotoa </a:t>
            </a:r>
            <a:r>
              <a:rPr lang="fi-FI" dirty="0"/>
              <a:t>sanotaan myös </a:t>
            </a:r>
            <a:r>
              <a:rPr lang="cs-CZ" dirty="0" smtClean="0"/>
              <a:t>MA-in</a:t>
            </a:r>
            <a:r>
              <a:rPr lang="fi-FI" dirty="0" smtClean="0"/>
              <a:t>finitiivin </a:t>
            </a:r>
            <a:r>
              <a:rPr lang="fi-FI" dirty="0"/>
              <a:t>pitemmäksi </a:t>
            </a:r>
            <a:r>
              <a:rPr lang="fi-FI" dirty="0" smtClean="0"/>
              <a:t>muodoksi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32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22114"/>
          </a:xfrm>
        </p:spPr>
        <p:txBody>
          <a:bodyPr/>
          <a:lstStyle/>
          <a:p>
            <a:r>
              <a:rPr lang="cs-CZ" dirty="0" smtClean="0"/>
              <a:t>VERBIEN NOMINAALIMUODOT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07524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aktiivisia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passiivisia</a:t>
            </a:r>
            <a:endParaRPr lang="cs-CZ" dirty="0" smtClean="0"/>
          </a:p>
          <a:p>
            <a:r>
              <a:rPr lang="cs-CZ" dirty="0" err="1"/>
              <a:t>n</a:t>
            </a:r>
            <a:r>
              <a:rPr lang="cs-CZ" dirty="0" err="1" smtClean="0"/>
              <a:t>ominaalimuodot</a:t>
            </a:r>
            <a:r>
              <a:rPr lang="cs-CZ" dirty="0" smtClean="0"/>
              <a:t> </a:t>
            </a:r>
            <a:r>
              <a:rPr lang="cs-CZ" dirty="0" err="1"/>
              <a:t>muodostetaan</a:t>
            </a:r>
            <a:r>
              <a:rPr lang="cs-CZ" dirty="0"/>
              <a:t> </a:t>
            </a:r>
            <a:r>
              <a:rPr lang="cs-CZ" dirty="0" err="1"/>
              <a:t>verbivartaloista</a:t>
            </a:r>
            <a:r>
              <a:rPr lang="cs-CZ" dirty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tunnuksilla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smtClean="0"/>
              <a:t>4 </a:t>
            </a:r>
            <a:r>
              <a:rPr lang="cs-CZ" b="1" dirty="0" err="1" smtClean="0">
                <a:solidFill>
                  <a:srgbClr val="FF0000"/>
                </a:solidFill>
              </a:rPr>
              <a:t>infinitiiviä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/>
              <a:t>+ </a:t>
            </a:r>
            <a:r>
              <a:rPr lang="cs-CZ" b="1" dirty="0" err="1"/>
              <a:t>ns</a:t>
            </a:r>
            <a:r>
              <a:rPr lang="cs-CZ" b="1" dirty="0"/>
              <a:t>. </a:t>
            </a:r>
            <a:r>
              <a:rPr lang="cs-CZ" b="1" dirty="0" err="1"/>
              <a:t>viides</a:t>
            </a:r>
            <a:r>
              <a:rPr lang="cs-CZ" b="1" dirty="0"/>
              <a:t> </a:t>
            </a:r>
            <a:r>
              <a:rPr lang="cs-CZ" b="1" dirty="0" err="1" smtClean="0"/>
              <a:t>infinitiivi</a:t>
            </a:r>
            <a:r>
              <a:rPr lang="cs-CZ" b="1" dirty="0" smtClean="0"/>
              <a:t> (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ISO:n</a:t>
            </a:r>
            <a:r>
              <a:rPr lang="cs-CZ" dirty="0"/>
              <a:t> </a:t>
            </a:r>
            <a:r>
              <a:rPr lang="cs-CZ" dirty="0" err="1"/>
              <a:t>mukaan</a:t>
            </a:r>
            <a:r>
              <a:rPr lang="cs-CZ" dirty="0"/>
              <a:t>: </a:t>
            </a:r>
            <a:r>
              <a:rPr lang="cs-CZ" b="1" dirty="0"/>
              <a:t>A-</a:t>
            </a:r>
            <a:r>
              <a:rPr lang="cs-CZ" b="1" dirty="0" err="1"/>
              <a:t>infinitiivi</a:t>
            </a:r>
            <a:r>
              <a:rPr lang="cs-CZ" b="1" dirty="0"/>
              <a:t>, MA-</a:t>
            </a:r>
            <a:r>
              <a:rPr lang="cs-CZ" b="1" dirty="0" err="1"/>
              <a:t>infinitiivi</a:t>
            </a:r>
            <a:r>
              <a:rPr lang="cs-CZ" b="1" dirty="0"/>
              <a:t>, </a:t>
            </a:r>
            <a:r>
              <a:rPr lang="cs-CZ" b="1" dirty="0" smtClean="0"/>
              <a:t>E-</a:t>
            </a:r>
            <a:r>
              <a:rPr lang="cs-CZ" b="1" dirty="0" err="1" smtClean="0"/>
              <a:t>infinitiivi</a:t>
            </a:r>
            <a:r>
              <a:rPr lang="cs-CZ" b="1" dirty="0" smtClean="0"/>
              <a:t>; </a:t>
            </a:r>
            <a:r>
              <a:rPr lang="cs-CZ" dirty="0" err="1" smtClean="0"/>
              <a:t>nelj</a:t>
            </a:r>
            <a:r>
              <a:rPr lang="fi-FI" dirty="0"/>
              <a:t>äs infinitiivi on minen-johdos ja ns. viides infinitiivi on </a:t>
            </a:r>
            <a:r>
              <a:rPr lang="fi-FI" dirty="0" smtClean="0"/>
              <a:t>MAISI-rakenne</a:t>
            </a:r>
            <a:r>
              <a:rPr lang="cs-CZ" b="1" dirty="0" smtClean="0"/>
              <a:t>)</a:t>
            </a:r>
            <a:endParaRPr lang="cs-CZ" b="1" dirty="0"/>
          </a:p>
          <a:p>
            <a:r>
              <a:rPr lang="cs-CZ" b="1" dirty="0" smtClean="0"/>
              <a:t>4 </a:t>
            </a:r>
            <a:r>
              <a:rPr lang="cs-CZ" b="1" dirty="0" err="1" smtClean="0">
                <a:solidFill>
                  <a:srgbClr val="FF0000"/>
                </a:solidFill>
              </a:rPr>
              <a:t>partisiippia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+ </a:t>
            </a:r>
            <a:r>
              <a:rPr lang="cs-CZ" b="1" dirty="0" err="1" smtClean="0"/>
              <a:t>agenttipartisiippi</a:t>
            </a:r>
            <a:endParaRPr lang="cs-CZ" b="1" dirty="0" smtClean="0"/>
          </a:p>
          <a:p>
            <a:r>
              <a:rPr lang="cs-CZ" b="1" dirty="0" err="1"/>
              <a:t>i</a:t>
            </a:r>
            <a:r>
              <a:rPr lang="cs-CZ" b="1" dirty="0" err="1" smtClean="0"/>
              <a:t>nfinitiivien</a:t>
            </a:r>
            <a:r>
              <a:rPr lang="cs-CZ" b="1" dirty="0" smtClean="0"/>
              <a:t> </a:t>
            </a:r>
            <a:r>
              <a:rPr lang="cs-CZ" b="1" dirty="0" err="1"/>
              <a:t>syntaktinen</a:t>
            </a:r>
            <a:r>
              <a:rPr lang="cs-CZ" b="1" dirty="0"/>
              <a:t> </a:t>
            </a:r>
            <a:r>
              <a:rPr lang="cs-CZ" b="1" dirty="0" err="1"/>
              <a:t>asema</a:t>
            </a:r>
            <a:r>
              <a:rPr lang="cs-CZ" dirty="0"/>
              <a:t> </a:t>
            </a:r>
            <a:r>
              <a:rPr lang="cs-CZ" dirty="0" err="1"/>
              <a:t>lauseessa</a:t>
            </a:r>
            <a:r>
              <a:rPr lang="cs-CZ" dirty="0"/>
              <a:t> </a:t>
            </a:r>
            <a:r>
              <a:rPr lang="cs-CZ" dirty="0" err="1"/>
              <a:t>muistuttaa</a:t>
            </a:r>
            <a:r>
              <a:rPr lang="cs-CZ" dirty="0"/>
              <a:t> </a:t>
            </a:r>
            <a:r>
              <a:rPr lang="cs-CZ" b="1" dirty="0" err="1" smtClean="0"/>
              <a:t>substantiivia</a:t>
            </a:r>
            <a:endParaRPr lang="cs-CZ" dirty="0"/>
          </a:p>
          <a:p>
            <a:r>
              <a:rPr lang="cs-CZ" dirty="0" err="1"/>
              <a:t>t</a:t>
            </a:r>
            <a:r>
              <a:rPr lang="cs-CZ" dirty="0" err="1" smtClean="0"/>
              <a:t>aivutusparadigma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dirty="0" err="1"/>
              <a:t>vaillinainen</a:t>
            </a:r>
            <a:r>
              <a:rPr lang="cs-CZ" dirty="0"/>
              <a:t> - </a:t>
            </a:r>
            <a:r>
              <a:rPr lang="cs-CZ" dirty="0" err="1"/>
              <a:t>yksi</a:t>
            </a:r>
            <a:r>
              <a:rPr lang="cs-CZ" dirty="0"/>
              <a:t> numerus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vain</a:t>
            </a:r>
            <a:r>
              <a:rPr lang="cs-CZ" dirty="0"/>
              <a:t> osa </a:t>
            </a:r>
            <a:r>
              <a:rPr lang="cs-CZ" dirty="0" err="1" smtClean="0"/>
              <a:t>sijataivutusta</a:t>
            </a:r>
            <a:endParaRPr lang="cs-CZ" dirty="0"/>
          </a:p>
          <a:p>
            <a:r>
              <a:rPr lang="cs-CZ" b="1" dirty="0" err="1"/>
              <a:t>p</a:t>
            </a:r>
            <a:r>
              <a:rPr lang="cs-CZ" b="1" dirty="0" err="1" smtClean="0"/>
              <a:t>artisiippien</a:t>
            </a:r>
            <a:r>
              <a:rPr lang="cs-CZ" b="1" dirty="0" smtClean="0"/>
              <a:t> </a:t>
            </a:r>
            <a:r>
              <a:rPr lang="cs-CZ" b="1" dirty="0" err="1"/>
              <a:t>syntaktinen</a:t>
            </a:r>
            <a:r>
              <a:rPr lang="cs-CZ" b="1" dirty="0"/>
              <a:t> </a:t>
            </a:r>
            <a:r>
              <a:rPr lang="cs-CZ" b="1" dirty="0" err="1"/>
              <a:t>asema</a:t>
            </a:r>
            <a:r>
              <a:rPr lang="cs-CZ" dirty="0"/>
              <a:t> on sama </a:t>
            </a:r>
            <a:r>
              <a:rPr lang="cs-CZ" dirty="0" err="1"/>
              <a:t>kuin</a:t>
            </a:r>
            <a:r>
              <a:rPr lang="cs-CZ" dirty="0"/>
              <a:t> </a:t>
            </a:r>
            <a:r>
              <a:rPr lang="cs-CZ" b="1" dirty="0" err="1" smtClean="0"/>
              <a:t>adjektiivien</a:t>
            </a:r>
            <a:endParaRPr lang="cs-CZ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558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PARTISIIPIT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</a:t>
            </a:r>
          </a:p>
          <a:p>
            <a:r>
              <a:rPr lang="cs-CZ" dirty="0" smtClean="0"/>
              <a:t>TTAVA</a:t>
            </a:r>
          </a:p>
          <a:p>
            <a:r>
              <a:rPr lang="cs-CZ" dirty="0" smtClean="0"/>
              <a:t>NUT</a:t>
            </a:r>
          </a:p>
          <a:p>
            <a:r>
              <a:rPr lang="cs-CZ" dirty="0" smtClean="0"/>
              <a:t>TU</a:t>
            </a:r>
          </a:p>
          <a:p>
            <a:endParaRPr lang="cs-CZ" dirty="0"/>
          </a:p>
          <a:p>
            <a:r>
              <a:rPr lang="cs-CZ" dirty="0" smtClean="0"/>
              <a:t>AGENTTIPARTISIIPPI</a:t>
            </a:r>
          </a:p>
          <a:p>
            <a:r>
              <a:rPr lang="cs-CZ" dirty="0" smtClean="0"/>
              <a:t>KIELTOPARTISIIPPI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740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/>
          <a:lstStyle/>
          <a:p>
            <a:r>
              <a:rPr lang="cs-CZ" dirty="0" smtClean="0"/>
              <a:t>PREESENSPARTISIIPIT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931224" cy="547260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tunnus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i="1" dirty="0" err="1" smtClean="0"/>
              <a:t>vA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 </a:t>
            </a:r>
            <a:r>
              <a:rPr lang="cs-CZ" dirty="0" err="1"/>
              <a:t>liittyy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vahvaan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vokaalivartaloon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taipuu</a:t>
            </a:r>
            <a:r>
              <a:rPr lang="cs-CZ" dirty="0" smtClean="0"/>
              <a:t> </a:t>
            </a:r>
            <a:r>
              <a:rPr lang="cs-CZ" dirty="0" err="1"/>
              <a:t>kaikissa</a:t>
            </a:r>
            <a:r>
              <a:rPr lang="cs-CZ" dirty="0"/>
              <a:t> </a:t>
            </a:r>
            <a:r>
              <a:rPr lang="cs-CZ" dirty="0" err="1"/>
              <a:t>sijoissa</a:t>
            </a:r>
            <a:r>
              <a:rPr lang="cs-CZ" dirty="0"/>
              <a:t> </a:t>
            </a:r>
            <a:r>
              <a:rPr lang="cs-CZ" b="1" dirty="0" err="1"/>
              <a:t>aktiivissa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b="1" dirty="0" err="1" smtClean="0"/>
              <a:t>passiivissa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Aktiivin</a:t>
            </a:r>
            <a:r>
              <a:rPr lang="cs-CZ" b="1" dirty="0" smtClean="0"/>
              <a:t> </a:t>
            </a:r>
            <a:r>
              <a:rPr lang="cs-CZ" b="1" dirty="0" err="1" smtClean="0"/>
              <a:t>preesenspartisiippi</a:t>
            </a:r>
            <a:r>
              <a:rPr lang="cs-CZ" b="1" dirty="0" smtClean="0"/>
              <a:t>  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ui-va</a:t>
            </a:r>
            <a:r>
              <a:rPr lang="cs-CZ" i="1" dirty="0"/>
              <a:t>, </a:t>
            </a:r>
            <a:r>
              <a:rPr lang="cs-CZ" i="1" dirty="0" err="1"/>
              <a:t>ui</a:t>
            </a:r>
            <a:r>
              <a:rPr lang="cs-CZ" i="1" dirty="0"/>
              <a:t>-</a:t>
            </a:r>
            <a:r>
              <a:rPr lang="cs-CZ" i="1" dirty="0" err="1"/>
              <a:t>va</a:t>
            </a:r>
            <a:r>
              <a:rPr lang="cs-CZ" i="1" dirty="0"/>
              <a:t>-n, </a:t>
            </a:r>
            <a:r>
              <a:rPr lang="cs-CZ" i="1" dirty="0" err="1"/>
              <a:t>ui</a:t>
            </a:r>
            <a:r>
              <a:rPr lang="cs-CZ" i="1" dirty="0"/>
              <a:t>-</a:t>
            </a:r>
            <a:r>
              <a:rPr lang="cs-CZ" i="1" dirty="0" err="1"/>
              <a:t>va</a:t>
            </a:r>
            <a:r>
              <a:rPr lang="cs-CZ" i="1" dirty="0"/>
              <a:t>-a; </a:t>
            </a:r>
            <a:r>
              <a:rPr lang="cs-CZ" i="1" dirty="0" err="1"/>
              <a:t>ui</a:t>
            </a:r>
            <a:r>
              <a:rPr lang="cs-CZ" i="1" dirty="0"/>
              <a:t>-v-i-</a:t>
            </a:r>
            <a:r>
              <a:rPr lang="cs-CZ" i="1" dirty="0" err="1"/>
              <a:t>lla</a:t>
            </a:r>
            <a:r>
              <a:rPr lang="cs-CZ" i="1" dirty="0"/>
              <a:t>, </a:t>
            </a:r>
            <a:r>
              <a:rPr lang="cs-CZ" i="1" dirty="0" err="1"/>
              <a:t>ui</a:t>
            </a:r>
            <a:r>
              <a:rPr lang="cs-CZ" i="1" dirty="0"/>
              <a:t>-v-i-</a:t>
            </a:r>
            <a:r>
              <a:rPr lang="cs-CZ" i="1" dirty="0" err="1"/>
              <a:t>lta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</a:t>
            </a:r>
            <a:r>
              <a:rPr lang="cs-CZ" i="1" dirty="0" smtClean="0"/>
              <a:t>	</a:t>
            </a:r>
            <a:r>
              <a:rPr lang="cs-CZ" i="1" dirty="0" err="1" smtClean="0"/>
              <a:t>soitta-va</a:t>
            </a:r>
            <a:r>
              <a:rPr lang="cs-CZ" i="1" dirty="0"/>
              <a:t>, </a:t>
            </a:r>
            <a:r>
              <a:rPr lang="cs-CZ" i="1" dirty="0" err="1"/>
              <a:t>soitta</a:t>
            </a:r>
            <a:r>
              <a:rPr lang="cs-CZ" i="1" dirty="0"/>
              <a:t>-</a:t>
            </a:r>
            <a:r>
              <a:rPr lang="cs-CZ" i="1" dirty="0" err="1"/>
              <a:t>va</a:t>
            </a:r>
            <a:r>
              <a:rPr lang="cs-CZ" i="1" dirty="0"/>
              <a:t>-n; </a:t>
            </a:r>
            <a:r>
              <a:rPr lang="cs-CZ" i="1" dirty="0" err="1"/>
              <a:t>soitta</a:t>
            </a:r>
            <a:r>
              <a:rPr lang="cs-CZ" i="1" dirty="0"/>
              <a:t>-v-i-</a:t>
            </a:r>
            <a:r>
              <a:rPr lang="cs-CZ" i="1" dirty="0" err="1"/>
              <a:t>lla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	</a:t>
            </a:r>
            <a:r>
              <a:rPr lang="cs-CZ" i="1" dirty="0" err="1" smtClean="0"/>
              <a:t>kestä-vä-mpi</a:t>
            </a:r>
            <a:r>
              <a:rPr lang="cs-CZ" i="1" dirty="0"/>
              <a:t>, </a:t>
            </a:r>
            <a:r>
              <a:rPr lang="cs-CZ" i="1" dirty="0" err="1"/>
              <a:t>kestä</a:t>
            </a:r>
            <a:r>
              <a:rPr lang="cs-CZ" i="1" dirty="0"/>
              <a:t>-</a:t>
            </a:r>
            <a:r>
              <a:rPr lang="cs-CZ" i="1" dirty="0" err="1"/>
              <a:t>vä</a:t>
            </a:r>
            <a:r>
              <a:rPr lang="cs-CZ" i="1" dirty="0"/>
              <a:t>-</a:t>
            </a:r>
            <a:r>
              <a:rPr lang="cs-CZ" i="1" dirty="0" err="1"/>
              <a:t>mpä</a:t>
            </a:r>
            <a:r>
              <a:rPr lang="cs-CZ" i="1" dirty="0"/>
              <a:t>-ä; </a:t>
            </a:r>
            <a:r>
              <a:rPr lang="cs-CZ" i="1" dirty="0" err="1"/>
              <a:t>kestä</a:t>
            </a:r>
            <a:r>
              <a:rPr lang="cs-CZ" i="1" dirty="0"/>
              <a:t>-v-i-mp-i-ä</a:t>
            </a:r>
          </a:p>
          <a:p>
            <a:pPr marL="0" indent="0">
              <a:buNone/>
            </a:pPr>
            <a:r>
              <a:rPr lang="cs-CZ" i="1" dirty="0"/>
              <a:t>           </a:t>
            </a:r>
            <a:r>
              <a:rPr lang="cs-CZ" i="1" dirty="0" smtClean="0"/>
              <a:t>	</a:t>
            </a:r>
            <a:r>
              <a:rPr lang="cs-CZ" i="1" dirty="0" err="1" smtClean="0"/>
              <a:t>sopi</a:t>
            </a:r>
            <a:r>
              <a:rPr lang="cs-CZ" i="1" dirty="0" smtClean="0"/>
              <a:t>-v-in</a:t>
            </a:r>
            <a:r>
              <a:rPr lang="cs-CZ" i="1" dirty="0"/>
              <a:t>, </a:t>
            </a:r>
            <a:r>
              <a:rPr lang="cs-CZ" i="1" dirty="0" err="1"/>
              <a:t>sopi</a:t>
            </a:r>
            <a:r>
              <a:rPr lang="cs-CZ" i="1" dirty="0"/>
              <a:t>-v-</a:t>
            </a:r>
            <a:r>
              <a:rPr lang="cs-CZ" i="1" dirty="0" err="1"/>
              <a:t>imma</a:t>
            </a:r>
            <a:r>
              <a:rPr lang="cs-CZ" i="1" dirty="0"/>
              <a:t>-</a:t>
            </a:r>
            <a:r>
              <a:rPr lang="cs-CZ" i="1" dirty="0" err="1"/>
              <a:t>lla</a:t>
            </a:r>
            <a:r>
              <a:rPr lang="cs-CZ" i="1" dirty="0"/>
              <a:t>; </a:t>
            </a:r>
            <a:r>
              <a:rPr lang="cs-CZ" i="1" dirty="0" err="1"/>
              <a:t>sopi</a:t>
            </a:r>
            <a:r>
              <a:rPr lang="cs-CZ" i="1" dirty="0"/>
              <a:t>-v-</a:t>
            </a:r>
            <a:r>
              <a:rPr lang="cs-CZ" i="1" dirty="0" err="1"/>
              <a:t>imp</a:t>
            </a:r>
            <a:r>
              <a:rPr lang="cs-CZ" i="1" dirty="0"/>
              <a:t>-i-in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Passiivin</a:t>
            </a:r>
            <a:r>
              <a:rPr lang="cs-CZ" b="1" dirty="0" smtClean="0"/>
              <a:t> </a:t>
            </a:r>
            <a:r>
              <a:rPr lang="cs-CZ" b="1" dirty="0" err="1" smtClean="0"/>
              <a:t>preesenspartisiippi</a:t>
            </a:r>
            <a:endParaRPr lang="cs-CZ" b="1" dirty="0"/>
          </a:p>
          <a:p>
            <a:pPr marL="0" indent="0">
              <a:buNone/>
            </a:pPr>
            <a:r>
              <a:rPr lang="cs-CZ" i="1" dirty="0"/>
              <a:t> -(t)ta-</a:t>
            </a:r>
            <a:r>
              <a:rPr lang="cs-CZ" i="1" dirty="0" err="1"/>
              <a:t>vA</a:t>
            </a:r>
            <a:r>
              <a:rPr lang="cs-CZ" i="1" dirty="0"/>
              <a:t>      </a:t>
            </a:r>
            <a:r>
              <a:rPr lang="cs-CZ" i="1" dirty="0" err="1"/>
              <a:t>ui</a:t>
            </a:r>
            <a:r>
              <a:rPr lang="cs-CZ" i="1" dirty="0"/>
              <a:t>-ta-</a:t>
            </a:r>
            <a:r>
              <a:rPr lang="cs-CZ" i="1" dirty="0" err="1"/>
              <a:t>va</a:t>
            </a:r>
            <a:r>
              <a:rPr lang="cs-CZ" i="1" dirty="0"/>
              <a:t>, </a:t>
            </a:r>
            <a:r>
              <a:rPr lang="cs-CZ" i="1" dirty="0" err="1"/>
              <a:t>ui</a:t>
            </a:r>
            <a:r>
              <a:rPr lang="cs-CZ" i="1" dirty="0"/>
              <a:t>-ta-</a:t>
            </a:r>
            <a:r>
              <a:rPr lang="cs-CZ" i="1" dirty="0" err="1"/>
              <a:t>va</a:t>
            </a:r>
            <a:r>
              <a:rPr lang="cs-CZ" i="1" dirty="0"/>
              <a:t>-n; </a:t>
            </a:r>
            <a:r>
              <a:rPr lang="cs-CZ" i="1" dirty="0" err="1"/>
              <a:t>ui</a:t>
            </a:r>
            <a:r>
              <a:rPr lang="cs-CZ" i="1" dirty="0"/>
              <a:t>-ta-v-i-a, </a:t>
            </a:r>
            <a:r>
              <a:rPr lang="cs-CZ" i="1" dirty="0" err="1"/>
              <a:t>ui</a:t>
            </a:r>
            <a:r>
              <a:rPr lang="cs-CZ" i="1" dirty="0"/>
              <a:t>-ta-v-i-</a:t>
            </a:r>
            <a:r>
              <a:rPr lang="cs-CZ" i="1" dirty="0" err="1"/>
              <a:t>lla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                   </a:t>
            </a:r>
            <a:r>
              <a:rPr lang="cs-CZ" i="1" dirty="0" err="1"/>
              <a:t>soite-tta-va</a:t>
            </a:r>
            <a:r>
              <a:rPr lang="cs-CZ" i="1" dirty="0"/>
              <a:t>, </a:t>
            </a:r>
            <a:r>
              <a:rPr lang="cs-CZ" i="1" dirty="0" err="1"/>
              <a:t>soite</a:t>
            </a:r>
            <a:r>
              <a:rPr lang="cs-CZ" i="1" dirty="0"/>
              <a:t>-</a:t>
            </a:r>
            <a:r>
              <a:rPr lang="cs-CZ" i="1" dirty="0" err="1"/>
              <a:t>tta</a:t>
            </a:r>
            <a:r>
              <a:rPr lang="cs-CZ" i="1" dirty="0"/>
              <a:t>-</a:t>
            </a:r>
            <a:r>
              <a:rPr lang="cs-CZ" i="1" dirty="0" err="1"/>
              <a:t>va</a:t>
            </a:r>
            <a:r>
              <a:rPr lang="cs-CZ" i="1" dirty="0"/>
              <a:t>-n; </a:t>
            </a:r>
            <a:r>
              <a:rPr lang="cs-CZ" i="1" dirty="0" err="1"/>
              <a:t>soite</a:t>
            </a:r>
            <a:r>
              <a:rPr lang="cs-CZ" i="1" dirty="0"/>
              <a:t>-</a:t>
            </a:r>
            <a:r>
              <a:rPr lang="cs-CZ" i="1" dirty="0" err="1"/>
              <a:t>tta</a:t>
            </a:r>
            <a:r>
              <a:rPr lang="cs-CZ" i="1" dirty="0"/>
              <a:t>-v-i-a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HUOM!  </a:t>
            </a:r>
            <a:r>
              <a:rPr lang="cs-CZ" dirty="0" err="1"/>
              <a:t>Vanhat</a:t>
            </a:r>
            <a:r>
              <a:rPr lang="cs-CZ" dirty="0"/>
              <a:t> </a:t>
            </a:r>
            <a:r>
              <a:rPr lang="cs-CZ" dirty="0" err="1"/>
              <a:t>partisiippimuodot</a:t>
            </a:r>
            <a:r>
              <a:rPr lang="cs-CZ" dirty="0"/>
              <a:t> (-</a:t>
            </a:r>
            <a:r>
              <a:rPr lang="cs-CZ" i="1" dirty="0" err="1"/>
              <a:t>pA</a:t>
            </a:r>
            <a:r>
              <a:rPr lang="cs-CZ" i="1" dirty="0"/>
              <a:t>-: -</a:t>
            </a:r>
            <a:r>
              <a:rPr lang="cs-CZ" i="1" dirty="0" err="1"/>
              <a:t>vA</a:t>
            </a:r>
            <a:r>
              <a:rPr lang="cs-CZ" dirty="0"/>
              <a:t>)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 smtClean="0"/>
              <a:t>muuttuneet</a:t>
            </a:r>
            <a:r>
              <a:rPr lang="cs-CZ" dirty="0" smtClean="0"/>
              <a:t> </a:t>
            </a:r>
            <a:r>
              <a:rPr lang="cs-CZ" dirty="0" err="1" smtClean="0"/>
              <a:t>substantiiveiksi</a:t>
            </a:r>
            <a:r>
              <a:rPr lang="cs-CZ" dirty="0" smtClean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adjektiiveiksi</a:t>
            </a:r>
            <a:r>
              <a:rPr lang="cs-CZ" dirty="0"/>
              <a:t>: </a:t>
            </a:r>
            <a:r>
              <a:rPr lang="cs-CZ" i="1" dirty="0" err="1"/>
              <a:t>syöpä</a:t>
            </a:r>
            <a:r>
              <a:rPr lang="cs-CZ" dirty="0"/>
              <a:t> rakovina, </a:t>
            </a:r>
            <a:r>
              <a:rPr lang="cs-CZ" i="1" dirty="0" err="1" smtClean="0"/>
              <a:t>käytävä</a:t>
            </a:r>
            <a:r>
              <a:rPr lang="cs-CZ" i="1" dirty="0" smtClean="0"/>
              <a:t> </a:t>
            </a:r>
            <a:r>
              <a:rPr lang="cs-CZ" dirty="0" smtClean="0"/>
              <a:t>chodba</a:t>
            </a:r>
            <a:r>
              <a:rPr lang="cs-CZ" dirty="0"/>
              <a:t>, </a:t>
            </a:r>
            <a:r>
              <a:rPr lang="cs-CZ" i="1" dirty="0" err="1"/>
              <a:t>tehtävä</a:t>
            </a:r>
            <a:r>
              <a:rPr lang="cs-CZ" dirty="0"/>
              <a:t> úkol </a:t>
            </a:r>
            <a:r>
              <a:rPr lang="cs-CZ" dirty="0" err="1"/>
              <a:t>ym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112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PERFEKTIPARTISIIPPI - AKTIIVI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err="1"/>
              <a:t>tunnukset</a:t>
            </a:r>
            <a:r>
              <a:rPr lang="cs-CZ" b="1" dirty="0"/>
              <a:t> </a:t>
            </a:r>
            <a:r>
              <a:rPr lang="cs-CZ" b="1" dirty="0" err="1"/>
              <a:t>aktiivissa</a:t>
            </a:r>
            <a:r>
              <a:rPr lang="cs-CZ" dirty="0"/>
              <a:t>: </a:t>
            </a:r>
            <a:r>
              <a:rPr lang="cs-CZ" dirty="0" smtClean="0"/>
              <a:t>	KV </a:t>
            </a:r>
            <a:r>
              <a:rPr lang="cs-CZ" dirty="0"/>
              <a:t>-</a:t>
            </a:r>
            <a:r>
              <a:rPr lang="cs-CZ" i="1" dirty="0" err="1"/>
              <a:t>nUt</a:t>
            </a:r>
            <a:r>
              <a:rPr lang="cs-CZ" i="1" dirty="0"/>
              <a:t>, -</a:t>
            </a:r>
            <a:r>
              <a:rPr lang="cs-CZ" i="1" dirty="0" err="1"/>
              <a:t>rUt</a:t>
            </a:r>
            <a:r>
              <a:rPr lang="cs-CZ" i="1" dirty="0"/>
              <a:t>, -</a:t>
            </a:r>
            <a:r>
              <a:rPr lang="cs-CZ" i="1" dirty="0" err="1"/>
              <a:t>sUt</a:t>
            </a:r>
            <a:r>
              <a:rPr lang="cs-CZ" i="1" dirty="0"/>
              <a:t>, -</a:t>
            </a:r>
            <a:r>
              <a:rPr lang="cs-CZ" i="1" dirty="0" err="1"/>
              <a:t>lUt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                                 </a:t>
            </a:r>
            <a:r>
              <a:rPr lang="cs-CZ" dirty="0" smtClean="0"/>
              <a:t>	VV </a:t>
            </a:r>
            <a:r>
              <a:rPr lang="cs-CZ" dirty="0"/>
              <a:t>-</a:t>
            </a:r>
            <a:r>
              <a:rPr lang="cs-CZ" i="1" dirty="0" err="1"/>
              <a:t>nee</a:t>
            </a:r>
            <a:r>
              <a:rPr lang="cs-CZ" i="1" dirty="0"/>
              <a:t>- -</a:t>
            </a:r>
            <a:r>
              <a:rPr lang="cs-CZ" i="1" dirty="0" err="1"/>
              <a:t>ree</a:t>
            </a:r>
            <a:r>
              <a:rPr lang="cs-CZ" i="1" dirty="0"/>
              <a:t>- -</a:t>
            </a:r>
            <a:r>
              <a:rPr lang="cs-CZ" i="1" dirty="0" err="1"/>
              <a:t>see</a:t>
            </a:r>
            <a:r>
              <a:rPr lang="cs-CZ" i="1" dirty="0"/>
              <a:t>- -</a:t>
            </a:r>
            <a:r>
              <a:rPr lang="cs-CZ" i="1" dirty="0" err="1" smtClean="0"/>
              <a:t>lee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dirty="0" err="1" smtClean="0"/>
              <a:t>Yksikön</a:t>
            </a:r>
            <a:r>
              <a:rPr lang="cs-CZ" dirty="0" smtClean="0"/>
              <a:t> </a:t>
            </a:r>
            <a:r>
              <a:rPr lang="cs-CZ" dirty="0"/>
              <a:t>NOM a PART</a:t>
            </a:r>
          </a:p>
          <a:p>
            <a:pPr marL="0" indent="0">
              <a:buNone/>
            </a:pPr>
            <a:r>
              <a:rPr lang="cs-CZ" dirty="0"/>
              <a:t>   -</a:t>
            </a:r>
            <a:r>
              <a:rPr lang="cs-CZ" i="1" dirty="0" err="1"/>
              <a:t>nUt</a:t>
            </a:r>
            <a:r>
              <a:rPr lang="cs-CZ" i="1" dirty="0"/>
              <a:t>  </a:t>
            </a:r>
            <a:r>
              <a:rPr lang="cs-CZ" i="1" dirty="0" err="1"/>
              <a:t>soitta-nut</a:t>
            </a:r>
            <a:r>
              <a:rPr lang="cs-CZ" i="1" dirty="0"/>
              <a:t>, </a:t>
            </a:r>
            <a:r>
              <a:rPr lang="cs-CZ" i="1" dirty="0" err="1"/>
              <a:t>soitta</a:t>
            </a:r>
            <a:r>
              <a:rPr lang="cs-CZ" i="1" dirty="0"/>
              <a:t>-</a:t>
            </a:r>
            <a:r>
              <a:rPr lang="cs-CZ" i="1" dirty="0" err="1"/>
              <a:t>nut</a:t>
            </a:r>
            <a:r>
              <a:rPr lang="cs-CZ" i="1" dirty="0"/>
              <a:t>-ta; </a:t>
            </a:r>
            <a:r>
              <a:rPr lang="cs-CZ" i="1" dirty="0" err="1"/>
              <a:t>hävin</a:t>
            </a:r>
            <a:r>
              <a:rPr lang="cs-CZ" i="1" dirty="0"/>
              <a:t>-nyt, </a:t>
            </a:r>
            <a:r>
              <a:rPr lang="cs-CZ" i="1" dirty="0" err="1"/>
              <a:t>hävin</a:t>
            </a:r>
            <a:r>
              <a:rPr lang="cs-CZ" i="1" dirty="0"/>
              <a:t>-nyt-</a:t>
            </a:r>
            <a:r>
              <a:rPr lang="cs-CZ" i="1" dirty="0" err="1"/>
              <a:t>tä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lUt</a:t>
            </a:r>
            <a:r>
              <a:rPr lang="cs-CZ" i="1" dirty="0"/>
              <a:t>  </a:t>
            </a:r>
            <a:r>
              <a:rPr lang="cs-CZ" i="1" dirty="0" err="1"/>
              <a:t>kävel-lyt</a:t>
            </a:r>
            <a:r>
              <a:rPr lang="cs-CZ" i="1" dirty="0"/>
              <a:t>, </a:t>
            </a:r>
            <a:r>
              <a:rPr lang="cs-CZ" i="1" dirty="0" err="1"/>
              <a:t>kävel-lyt-tä</a:t>
            </a:r>
            <a:r>
              <a:rPr lang="cs-CZ" i="1" dirty="0"/>
              <a:t>; </a:t>
            </a:r>
            <a:r>
              <a:rPr lang="cs-CZ" i="1" dirty="0" err="1"/>
              <a:t>odotel-lut</a:t>
            </a:r>
            <a:r>
              <a:rPr lang="cs-CZ" i="1" dirty="0"/>
              <a:t>, </a:t>
            </a:r>
            <a:r>
              <a:rPr lang="cs-CZ" i="1" dirty="0" err="1"/>
              <a:t>odotel</a:t>
            </a:r>
            <a:r>
              <a:rPr lang="cs-CZ" i="1" dirty="0"/>
              <a:t>-</a:t>
            </a:r>
            <a:r>
              <a:rPr lang="cs-CZ" i="1" dirty="0" err="1"/>
              <a:t>lut</a:t>
            </a:r>
            <a:r>
              <a:rPr lang="cs-CZ" i="1" dirty="0"/>
              <a:t>-ta</a:t>
            </a:r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rUt</a:t>
            </a:r>
            <a:r>
              <a:rPr lang="cs-CZ" i="1" dirty="0"/>
              <a:t>  </a:t>
            </a:r>
            <a:r>
              <a:rPr lang="cs-CZ" i="1" dirty="0" err="1"/>
              <a:t>sur-rut</a:t>
            </a:r>
            <a:r>
              <a:rPr lang="cs-CZ" i="1" dirty="0"/>
              <a:t>, </a:t>
            </a:r>
            <a:r>
              <a:rPr lang="cs-CZ" i="1" dirty="0" err="1"/>
              <a:t>sur</a:t>
            </a:r>
            <a:r>
              <a:rPr lang="cs-CZ" i="1" dirty="0"/>
              <a:t>-</a:t>
            </a:r>
            <a:r>
              <a:rPr lang="cs-CZ" i="1" dirty="0" err="1"/>
              <a:t>rut</a:t>
            </a:r>
            <a:r>
              <a:rPr lang="cs-CZ" i="1" dirty="0"/>
              <a:t>-ta; </a:t>
            </a:r>
            <a:r>
              <a:rPr lang="cs-CZ" i="1" dirty="0" err="1"/>
              <a:t>pur-rut</a:t>
            </a:r>
            <a:r>
              <a:rPr lang="cs-CZ" i="1" dirty="0"/>
              <a:t>, </a:t>
            </a:r>
            <a:r>
              <a:rPr lang="cs-CZ" i="1" dirty="0" err="1"/>
              <a:t>pur</a:t>
            </a:r>
            <a:r>
              <a:rPr lang="cs-CZ" i="1" dirty="0"/>
              <a:t>-</a:t>
            </a:r>
            <a:r>
              <a:rPr lang="cs-CZ" i="1" dirty="0" err="1"/>
              <a:t>rut</a:t>
            </a:r>
            <a:r>
              <a:rPr lang="cs-CZ" i="1" dirty="0"/>
              <a:t>-ta</a:t>
            </a:r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sUt</a:t>
            </a:r>
            <a:r>
              <a:rPr lang="cs-CZ" i="1" dirty="0"/>
              <a:t>  pes-syt, pes-syt-</a:t>
            </a:r>
            <a:r>
              <a:rPr lang="cs-CZ" i="1" dirty="0" err="1"/>
              <a:t>tä</a:t>
            </a:r>
            <a:r>
              <a:rPr lang="cs-CZ" i="1" dirty="0"/>
              <a:t>; </a:t>
            </a:r>
            <a:r>
              <a:rPr lang="cs-CZ" i="1" dirty="0" err="1"/>
              <a:t>juos-sut</a:t>
            </a:r>
            <a:r>
              <a:rPr lang="cs-CZ" i="1" dirty="0"/>
              <a:t>, </a:t>
            </a:r>
            <a:r>
              <a:rPr lang="cs-CZ" i="1" dirty="0" err="1"/>
              <a:t>juos</a:t>
            </a:r>
            <a:r>
              <a:rPr lang="cs-CZ" i="1" dirty="0"/>
              <a:t>-</a:t>
            </a:r>
            <a:r>
              <a:rPr lang="cs-CZ" i="1" dirty="0" err="1"/>
              <a:t>sut</a:t>
            </a:r>
            <a:r>
              <a:rPr lang="cs-CZ" i="1" dirty="0"/>
              <a:t>-ta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dirty="0" err="1" smtClean="0"/>
              <a:t>Monikon</a:t>
            </a:r>
            <a:r>
              <a:rPr lang="cs-CZ" dirty="0" smtClean="0"/>
              <a:t> NOM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muut</a:t>
            </a:r>
            <a:r>
              <a:rPr lang="cs-CZ" dirty="0"/>
              <a:t> </a:t>
            </a:r>
            <a:r>
              <a:rPr lang="cs-CZ" dirty="0" err="1" smtClean="0"/>
              <a:t>yksikön</a:t>
            </a:r>
            <a:r>
              <a:rPr lang="cs-CZ" dirty="0" smtClean="0"/>
              <a:t> </a:t>
            </a:r>
            <a:r>
              <a:rPr lang="cs-CZ" dirty="0" err="1" smtClean="0"/>
              <a:t>sijat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i="1" dirty="0"/>
              <a:t>-</a:t>
            </a:r>
            <a:r>
              <a:rPr lang="cs-CZ" i="1" dirty="0" err="1"/>
              <a:t>nee</a:t>
            </a:r>
            <a:r>
              <a:rPr lang="cs-CZ" i="1" dirty="0"/>
              <a:t>- </a:t>
            </a:r>
            <a:r>
              <a:rPr lang="cs-CZ" i="1" dirty="0" err="1"/>
              <a:t>saa</a:t>
            </a:r>
            <a:r>
              <a:rPr lang="cs-CZ" i="1" dirty="0"/>
              <a:t>-</a:t>
            </a:r>
            <a:r>
              <a:rPr lang="cs-CZ" i="1" dirty="0" err="1"/>
              <a:t>nee</a:t>
            </a:r>
            <a:r>
              <a:rPr lang="cs-CZ" i="1" dirty="0"/>
              <a:t>-t; </a:t>
            </a:r>
            <a:r>
              <a:rPr lang="cs-CZ" i="1" dirty="0" err="1"/>
              <a:t>laula-nee-lla</a:t>
            </a:r>
            <a:r>
              <a:rPr lang="cs-CZ" i="1" dirty="0"/>
              <a:t>, </a:t>
            </a:r>
            <a:r>
              <a:rPr lang="cs-CZ" i="1" dirty="0" err="1"/>
              <a:t>hypän</a:t>
            </a:r>
            <a:r>
              <a:rPr lang="cs-CZ" i="1" dirty="0"/>
              <a:t>-</a:t>
            </a:r>
            <a:r>
              <a:rPr lang="cs-CZ" i="1" dirty="0" err="1"/>
              <a:t>nee</a:t>
            </a:r>
            <a:r>
              <a:rPr lang="cs-CZ" i="1" dirty="0"/>
              <a:t>-n, </a:t>
            </a:r>
            <a:r>
              <a:rPr lang="cs-CZ" i="1" dirty="0" err="1"/>
              <a:t>reven-nee-ssä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lee</a:t>
            </a:r>
            <a:r>
              <a:rPr lang="cs-CZ" i="1" dirty="0"/>
              <a:t>- tul-</a:t>
            </a:r>
            <a:r>
              <a:rPr lang="cs-CZ" i="1" dirty="0" err="1"/>
              <a:t>lee</a:t>
            </a:r>
            <a:r>
              <a:rPr lang="cs-CZ" i="1" dirty="0"/>
              <a:t>-t; </a:t>
            </a:r>
            <a:r>
              <a:rPr lang="cs-CZ" i="1" dirty="0" err="1"/>
              <a:t>pureskel</a:t>
            </a:r>
            <a:r>
              <a:rPr lang="cs-CZ" i="1" dirty="0"/>
              <a:t>-</a:t>
            </a:r>
            <a:r>
              <a:rPr lang="cs-CZ" i="1" dirty="0" err="1"/>
              <a:t>lee</a:t>
            </a:r>
            <a:r>
              <a:rPr lang="cs-CZ" i="1" dirty="0"/>
              <a:t>-n</a:t>
            </a:r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ree</a:t>
            </a:r>
            <a:r>
              <a:rPr lang="cs-CZ" i="1" dirty="0"/>
              <a:t>- </a:t>
            </a:r>
            <a:r>
              <a:rPr lang="cs-CZ" i="1" dirty="0" err="1"/>
              <a:t>sur</a:t>
            </a:r>
            <a:r>
              <a:rPr lang="cs-CZ" i="1" dirty="0"/>
              <a:t>-</a:t>
            </a:r>
            <a:r>
              <a:rPr lang="cs-CZ" i="1" dirty="0" err="1"/>
              <a:t>ree</a:t>
            </a:r>
            <a:r>
              <a:rPr lang="cs-CZ" i="1" dirty="0"/>
              <a:t>-t; </a:t>
            </a:r>
            <a:r>
              <a:rPr lang="cs-CZ" i="1" dirty="0" err="1"/>
              <a:t>pur-ree-seen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see</a:t>
            </a:r>
            <a:r>
              <a:rPr lang="cs-CZ" i="1" dirty="0"/>
              <a:t>- </a:t>
            </a:r>
            <a:r>
              <a:rPr lang="cs-CZ" i="1" dirty="0" err="1"/>
              <a:t>nous</a:t>
            </a:r>
            <a:r>
              <a:rPr lang="cs-CZ" i="1" dirty="0"/>
              <a:t>-</a:t>
            </a:r>
            <a:r>
              <a:rPr lang="cs-CZ" i="1" dirty="0" err="1"/>
              <a:t>see</a:t>
            </a:r>
            <a:r>
              <a:rPr lang="cs-CZ" i="1" dirty="0"/>
              <a:t>-t; pes-</a:t>
            </a:r>
            <a:r>
              <a:rPr lang="cs-CZ" i="1" dirty="0" err="1"/>
              <a:t>see</a:t>
            </a:r>
            <a:r>
              <a:rPr lang="cs-CZ" i="1" dirty="0"/>
              <a:t>-</a:t>
            </a:r>
            <a:r>
              <a:rPr lang="cs-CZ" i="1" dirty="0" err="1"/>
              <a:t>lle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3) </a:t>
            </a:r>
            <a:r>
              <a:rPr lang="cs-CZ" dirty="0" err="1"/>
              <a:t>Muut</a:t>
            </a:r>
            <a:r>
              <a:rPr lang="cs-CZ" dirty="0"/>
              <a:t> </a:t>
            </a:r>
            <a:r>
              <a:rPr lang="cs-CZ" dirty="0" err="1" smtClean="0"/>
              <a:t>monikon</a:t>
            </a:r>
            <a:r>
              <a:rPr lang="cs-CZ" dirty="0" smtClean="0"/>
              <a:t> </a:t>
            </a:r>
            <a:r>
              <a:rPr lang="cs-CZ" dirty="0" err="1"/>
              <a:t>sijat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i="1" dirty="0"/>
              <a:t>-</a:t>
            </a:r>
            <a:r>
              <a:rPr lang="cs-CZ" i="1" dirty="0" err="1"/>
              <a:t>ne+i</a:t>
            </a:r>
            <a:r>
              <a:rPr lang="cs-CZ" i="1" dirty="0"/>
              <a:t>- </a:t>
            </a:r>
            <a:r>
              <a:rPr lang="cs-CZ" i="1" dirty="0" err="1"/>
              <a:t>soi</a:t>
            </a:r>
            <a:r>
              <a:rPr lang="cs-CZ" i="1" dirty="0"/>
              <a:t>-ne-i-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hakan</a:t>
            </a:r>
            <a:r>
              <a:rPr lang="cs-CZ" i="1" dirty="0"/>
              <a:t>-ne-i-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haljen</a:t>
            </a:r>
            <a:r>
              <a:rPr lang="cs-CZ" i="1" dirty="0"/>
              <a:t>-ne-i-</a:t>
            </a:r>
            <a:r>
              <a:rPr lang="cs-CZ" i="1" dirty="0" err="1"/>
              <a:t>ssa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le+i</a:t>
            </a:r>
            <a:r>
              <a:rPr lang="cs-CZ" i="1" dirty="0"/>
              <a:t>- </a:t>
            </a:r>
            <a:r>
              <a:rPr lang="cs-CZ" i="1" dirty="0" err="1"/>
              <a:t>kuol</a:t>
            </a:r>
            <a:r>
              <a:rPr lang="cs-CZ" i="1" dirty="0"/>
              <a:t>-</a:t>
            </a:r>
            <a:r>
              <a:rPr lang="cs-CZ" i="1" dirty="0" err="1"/>
              <a:t>le</a:t>
            </a:r>
            <a:r>
              <a:rPr lang="cs-CZ" i="1" dirty="0"/>
              <a:t>-i-</a:t>
            </a:r>
            <a:r>
              <a:rPr lang="cs-CZ" i="1" dirty="0" err="1"/>
              <a:t>ssa</a:t>
            </a:r>
            <a:r>
              <a:rPr lang="cs-CZ" i="1" dirty="0"/>
              <a:t>, </a:t>
            </a:r>
            <a:r>
              <a:rPr lang="cs-CZ" i="1" dirty="0" err="1"/>
              <a:t>ihail</a:t>
            </a:r>
            <a:r>
              <a:rPr lang="cs-CZ" i="1" dirty="0"/>
              <a:t>-</a:t>
            </a:r>
            <a:r>
              <a:rPr lang="cs-CZ" i="1" dirty="0" err="1"/>
              <a:t>le</a:t>
            </a:r>
            <a:r>
              <a:rPr lang="cs-CZ" i="1" dirty="0"/>
              <a:t>-i-</a:t>
            </a:r>
            <a:r>
              <a:rPr lang="cs-CZ" i="1" dirty="0" err="1"/>
              <a:t>lle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re+i</a:t>
            </a:r>
            <a:r>
              <a:rPr lang="cs-CZ" i="1" dirty="0"/>
              <a:t>- </a:t>
            </a:r>
            <a:r>
              <a:rPr lang="cs-CZ" i="1" dirty="0" err="1"/>
              <a:t>sur</a:t>
            </a:r>
            <a:r>
              <a:rPr lang="cs-CZ" i="1" dirty="0"/>
              <a:t>-re-i-</a:t>
            </a:r>
            <a:r>
              <a:rPr lang="cs-CZ" i="1" dirty="0" err="1"/>
              <a:t>siin</a:t>
            </a:r>
            <a:r>
              <a:rPr lang="cs-CZ" i="1" dirty="0"/>
              <a:t>, </a:t>
            </a:r>
            <a:r>
              <a:rPr lang="cs-CZ" i="1" dirty="0" err="1"/>
              <a:t>pur</a:t>
            </a:r>
            <a:r>
              <a:rPr lang="cs-CZ" i="1" dirty="0"/>
              <a:t>-re-i-</a:t>
            </a:r>
            <a:r>
              <a:rPr lang="cs-CZ" i="1" dirty="0" err="1"/>
              <a:t>lta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-</a:t>
            </a:r>
            <a:r>
              <a:rPr lang="cs-CZ" i="1" dirty="0" err="1"/>
              <a:t>se+i</a:t>
            </a:r>
            <a:r>
              <a:rPr lang="cs-CZ" i="1" dirty="0"/>
              <a:t>- </a:t>
            </a:r>
            <a:r>
              <a:rPr lang="cs-CZ" i="1" dirty="0" err="1"/>
              <a:t>nous</a:t>
            </a:r>
            <a:r>
              <a:rPr lang="cs-CZ" i="1" dirty="0"/>
              <a:t>-se-i-</a:t>
            </a:r>
            <a:r>
              <a:rPr lang="cs-CZ" i="1" dirty="0" err="1"/>
              <a:t>siin</a:t>
            </a:r>
            <a:r>
              <a:rPr lang="cs-CZ" i="1" dirty="0"/>
              <a:t>, </a:t>
            </a:r>
            <a:r>
              <a:rPr lang="cs-CZ" i="1" dirty="0" err="1" smtClean="0"/>
              <a:t>pääs</a:t>
            </a:r>
            <a:r>
              <a:rPr lang="cs-CZ" i="1" dirty="0" smtClean="0"/>
              <a:t>-se-i-</a:t>
            </a:r>
            <a:r>
              <a:rPr lang="cs-CZ" i="1" dirty="0" err="1" smtClean="0"/>
              <a:t>stä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603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PERFEKTIPARTISIIPPI - PASSIIVI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tunnukset</a:t>
            </a:r>
            <a:r>
              <a:rPr lang="cs-CZ" dirty="0"/>
              <a:t> </a:t>
            </a:r>
            <a:r>
              <a:rPr lang="cs-CZ" dirty="0" err="1"/>
              <a:t>passiivissa</a:t>
            </a:r>
            <a:r>
              <a:rPr lang="cs-CZ" dirty="0"/>
              <a:t>: -</a:t>
            </a:r>
            <a:r>
              <a:rPr lang="cs-CZ" i="1" dirty="0" err="1"/>
              <a:t>ttU</a:t>
            </a:r>
            <a:r>
              <a:rPr lang="cs-CZ" i="1" dirty="0"/>
              <a:t>, </a:t>
            </a:r>
            <a:r>
              <a:rPr lang="cs-CZ" i="1" dirty="0" smtClean="0"/>
              <a:t>-</a:t>
            </a:r>
            <a:r>
              <a:rPr lang="cs-CZ" i="1" dirty="0" err="1" smtClean="0"/>
              <a:t>tU</a:t>
            </a:r>
            <a:endParaRPr lang="cs-CZ" i="1" dirty="0" smtClean="0"/>
          </a:p>
          <a:p>
            <a:r>
              <a:rPr lang="cs-CZ" dirty="0" err="1"/>
              <a:t>m</a:t>
            </a:r>
            <a:r>
              <a:rPr lang="cs-CZ" dirty="0" err="1" smtClean="0"/>
              <a:t>ukana</a:t>
            </a:r>
            <a:r>
              <a:rPr lang="cs-CZ" dirty="0" smtClean="0"/>
              <a:t> on </a:t>
            </a:r>
            <a:r>
              <a:rPr lang="cs-CZ" dirty="0" err="1" smtClean="0"/>
              <a:t>astevaihtelu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dirty="0" err="1"/>
              <a:t>Lyhempi</a:t>
            </a:r>
            <a:r>
              <a:rPr lang="cs-CZ" dirty="0"/>
              <a:t> </a:t>
            </a:r>
            <a:r>
              <a:rPr lang="cs-CZ" dirty="0" err="1"/>
              <a:t>tunnus</a:t>
            </a:r>
            <a:r>
              <a:rPr lang="cs-CZ" dirty="0"/>
              <a:t>: </a:t>
            </a:r>
            <a:r>
              <a:rPr lang="cs-CZ" i="1" dirty="0"/>
              <a:t>-</a:t>
            </a:r>
            <a:r>
              <a:rPr lang="cs-CZ" i="1" dirty="0" err="1"/>
              <a:t>tU</a:t>
            </a:r>
            <a:r>
              <a:rPr lang="cs-CZ" i="1" dirty="0"/>
              <a:t> : -</a:t>
            </a:r>
            <a:r>
              <a:rPr lang="cs-CZ" i="1" dirty="0" err="1"/>
              <a:t>dU</a:t>
            </a:r>
            <a:r>
              <a:rPr lang="cs-CZ" i="1" dirty="0"/>
              <a:t>-, -</a:t>
            </a:r>
            <a:r>
              <a:rPr lang="cs-CZ" i="1" dirty="0" err="1"/>
              <a:t>lU</a:t>
            </a:r>
            <a:r>
              <a:rPr lang="cs-CZ" i="1" dirty="0"/>
              <a:t>-, -</a:t>
            </a:r>
            <a:r>
              <a:rPr lang="cs-CZ" i="1" dirty="0" err="1"/>
              <a:t>nU</a:t>
            </a:r>
            <a:r>
              <a:rPr lang="cs-CZ" i="1" dirty="0"/>
              <a:t>-, -</a:t>
            </a:r>
            <a:r>
              <a:rPr lang="cs-CZ" i="1" dirty="0" err="1"/>
              <a:t>rU</a:t>
            </a:r>
            <a:r>
              <a:rPr lang="cs-CZ" i="1" dirty="0"/>
              <a:t>-, -U-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haravoi</a:t>
            </a:r>
            <a:r>
              <a:rPr lang="cs-CZ" i="1" dirty="0"/>
              <a:t>-tu : </a:t>
            </a:r>
            <a:r>
              <a:rPr lang="cs-CZ" i="1" dirty="0" err="1"/>
              <a:t>haravoi</a:t>
            </a:r>
            <a:r>
              <a:rPr lang="cs-CZ" i="1" dirty="0"/>
              <a:t>-</a:t>
            </a:r>
            <a:r>
              <a:rPr lang="cs-CZ" i="1" dirty="0" err="1"/>
              <a:t>du</a:t>
            </a:r>
            <a:r>
              <a:rPr lang="cs-CZ" i="1" dirty="0"/>
              <a:t>-sta; </a:t>
            </a:r>
            <a:r>
              <a:rPr lang="cs-CZ" i="1" dirty="0" err="1"/>
              <a:t>lyö</a:t>
            </a:r>
            <a:r>
              <a:rPr lang="cs-CZ" i="1" dirty="0"/>
              <a:t>-ty-</a:t>
            </a:r>
            <a:r>
              <a:rPr lang="cs-CZ" i="1" dirty="0" err="1"/>
              <a:t>nä</a:t>
            </a:r>
            <a:r>
              <a:rPr lang="cs-CZ" i="1" dirty="0"/>
              <a:t>    : </a:t>
            </a:r>
            <a:r>
              <a:rPr lang="cs-CZ" i="1" dirty="0" err="1"/>
              <a:t>lyö</a:t>
            </a:r>
            <a:r>
              <a:rPr lang="cs-CZ" i="1" dirty="0"/>
              <a:t>-</a:t>
            </a:r>
            <a:r>
              <a:rPr lang="cs-CZ" i="1" dirty="0" err="1"/>
              <a:t>dy</a:t>
            </a:r>
            <a:r>
              <a:rPr lang="cs-CZ" i="1" dirty="0"/>
              <a:t>-i-</a:t>
            </a:r>
            <a:r>
              <a:rPr lang="cs-CZ" i="1" dirty="0" err="1"/>
              <a:t>ssä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viljel</a:t>
            </a:r>
            <a:r>
              <a:rPr lang="cs-CZ" i="1" dirty="0"/>
              <a:t>-ty    : </a:t>
            </a:r>
            <a:r>
              <a:rPr lang="cs-CZ" i="1" dirty="0" err="1"/>
              <a:t>viljel-ly-ssä</a:t>
            </a:r>
            <a:r>
              <a:rPr lang="cs-CZ" i="1" dirty="0"/>
              <a:t>;      </a:t>
            </a:r>
            <a:r>
              <a:rPr lang="cs-CZ" i="1" dirty="0" err="1"/>
              <a:t>kävel</a:t>
            </a:r>
            <a:r>
              <a:rPr lang="cs-CZ" i="1" dirty="0"/>
              <a:t>-ty-</a:t>
            </a:r>
            <a:r>
              <a:rPr lang="cs-CZ" i="1" dirty="0" err="1"/>
              <a:t>nä</a:t>
            </a:r>
            <a:r>
              <a:rPr lang="cs-CZ" i="1" dirty="0"/>
              <a:t> : </a:t>
            </a:r>
            <a:r>
              <a:rPr lang="cs-CZ" i="1" dirty="0" err="1"/>
              <a:t>kävel-ly-stä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men</a:t>
            </a:r>
            <a:r>
              <a:rPr lang="cs-CZ" i="1" dirty="0"/>
              <a:t>-ty     : </a:t>
            </a:r>
            <a:r>
              <a:rPr lang="cs-CZ" i="1" dirty="0" err="1"/>
              <a:t>men-ny-stä</a:t>
            </a:r>
            <a:r>
              <a:rPr lang="cs-CZ" i="1" dirty="0"/>
              <a:t>;       pan-tu-na    : pan-nu-sta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pur</a:t>
            </a:r>
            <a:r>
              <a:rPr lang="cs-CZ" i="1" dirty="0"/>
              <a:t>-tu      : </a:t>
            </a:r>
            <a:r>
              <a:rPr lang="cs-CZ" i="1" dirty="0" err="1"/>
              <a:t>pur</a:t>
            </a:r>
            <a:r>
              <a:rPr lang="cs-CZ" i="1" dirty="0"/>
              <a:t>-</a:t>
            </a:r>
            <a:r>
              <a:rPr lang="cs-CZ" i="1" dirty="0" err="1"/>
              <a:t>ru</a:t>
            </a:r>
            <a:r>
              <a:rPr lang="cs-CZ" i="1" dirty="0"/>
              <a:t>-i-sta;       </a:t>
            </a:r>
            <a:r>
              <a:rPr lang="cs-CZ" i="1" dirty="0" err="1"/>
              <a:t>sur</a:t>
            </a:r>
            <a:r>
              <a:rPr lang="cs-CZ" i="1" dirty="0"/>
              <a:t>-tu          : </a:t>
            </a:r>
            <a:r>
              <a:rPr lang="cs-CZ" i="1" dirty="0" err="1"/>
              <a:t>sur</a:t>
            </a:r>
            <a:r>
              <a:rPr lang="cs-CZ" i="1" dirty="0"/>
              <a:t>-</a:t>
            </a:r>
            <a:r>
              <a:rPr lang="cs-CZ" i="1" dirty="0" err="1"/>
              <a:t>ru</a:t>
            </a:r>
            <a:r>
              <a:rPr lang="cs-CZ" i="1" dirty="0"/>
              <a:t>-i-</a:t>
            </a:r>
            <a:r>
              <a:rPr lang="cs-CZ" i="1" dirty="0" err="1"/>
              <a:t>lla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hylät</a:t>
            </a:r>
            <a:r>
              <a:rPr lang="cs-CZ" i="1" dirty="0"/>
              <a:t>-ty   : </a:t>
            </a:r>
            <a:r>
              <a:rPr lang="cs-CZ" i="1" dirty="0" err="1"/>
              <a:t>hylät</a:t>
            </a:r>
            <a:r>
              <a:rPr lang="cs-CZ" i="1" dirty="0"/>
              <a:t>-y-</a:t>
            </a:r>
            <a:r>
              <a:rPr lang="cs-CZ" i="1" dirty="0" err="1"/>
              <a:t>lle</a:t>
            </a:r>
            <a:r>
              <a:rPr lang="cs-CZ" i="1" dirty="0"/>
              <a:t>;         </a:t>
            </a:r>
            <a:r>
              <a:rPr lang="cs-CZ" i="1" dirty="0" err="1"/>
              <a:t>harkit</a:t>
            </a:r>
            <a:r>
              <a:rPr lang="cs-CZ" i="1" dirty="0"/>
              <a:t>-tu-a  : </a:t>
            </a:r>
            <a:r>
              <a:rPr lang="cs-CZ" i="1" dirty="0" err="1"/>
              <a:t>harkit</a:t>
            </a:r>
            <a:r>
              <a:rPr lang="cs-CZ" i="1" dirty="0"/>
              <a:t>-u-i-</a:t>
            </a:r>
            <a:r>
              <a:rPr lang="cs-CZ" i="1" dirty="0" err="1"/>
              <a:t>lle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dirty="0" err="1"/>
              <a:t>Pitempi</a:t>
            </a:r>
            <a:r>
              <a:rPr lang="cs-CZ" dirty="0"/>
              <a:t> </a:t>
            </a:r>
            <a:r>
              <a:rPr lang="cs-CZ" dirty="0" err="1"/>
              <a:t>tunnus</a:t>
            </a:r>
            <a:r>
              <a:rPr lang="cs-CZ" dirty="0"/>
              <a:t>: </a:t>
            </a:r>
            <a:r>
              <a:rPr lang="cs-CZ" i="1" dirty="0"/>
              <a:t>-</a:t>
            </a:r>
            <a:r>
              <a:rPr lang="cs-CZ" i="1" dirty="0" err="1"/>
              <a:t>ttU</a:t>
            </a:r>
            <a:r>
              <a:rPr lang="cs-CZ" i="1" dirty="0"/>
              <a:t>, -</a:t>
            </a:r>
            <a:r>
              <a:rPr lang="cs-CZ" i="1" dirty="0" err="1"/>
              <a:t>tU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oste-ttu</a:t>
            </a:r>
            <a:r>
              <a:rPr lang="cs-CZ" i="1" dirty="0"/>
              <a:t>  : </a:t>
            </a:r>
            <a:r>
              <a:rPr lang="cs-CZ" i="1" dirty="0" err="1"/>
              <a:t>oste</a:t>
            </a:r>
            <a:r>
              <a:rPr lang="cs-CZ" i="1" dirty="0"/>
              <a:t>-tu-</a:t>
            </a:r>
            <a:r>
              <a:rPr lang="cs-CZ" i="1" dirty="0" err="1"/>
              <a:t>ssa</a:t>
            </a:r>
            <a:r>
              <a:rPr lang="cs-CZ" i="1" dirty="0"/>
              <a:t>;     </a:t>
            </a:r>
            <a:r>
              <a:rPr lang="cs-CZ" i="1" dirty="0" err="1"/>
              <a:t>käyte</a:t>
            </a:r>
            <a:r>
              <a:rPr lang="cs-CZ" i="1" dirty="0"/>
              <a:t>-</a:t>
            </a:r>
            <a:r>
              <a:rPr lang="cs-CZ" i="1" dirty="0" err="1"/>
              <a:t>tty</a:t>
            </a:r>
            <a:r>
              <a:rPr lang="cs-CZ" i="1" dirty="0"/>
              <a:t>-j-ä : </a:t>
            </a:r>
            <a:r>
              <a:rPr lang="cs-CZ" i="1" dirty="0" err="1"/>
              <a:t>käyte</a:t>
            </a:r>
            <a:r>
              <a:rPr lang="cs-CZ" i="1" dirty="0"/>
              <a:t>-ty-i-</a:t>
            </a:r>
            <a:r>
              <a:rPr lang="cs-CZ" i="1" dirty="0" err="1"/>
              <a:t>llä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8374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AGENTTIPARTISIIPPI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/>
          </a:bodyPr>
          <a:lstStyle/>
          <a:p>
            <a:r>
              <a:rPr lang="fi-FI" dirty="0"/>
              <a:t>tunnus -</a:t>
            </a:r>
            <a:r>
              <a:rPr lang="fi-FI" i="1" dirty="0" smtClean="0"/>
              <a:t>mA</a:t>
            </a:r>
            <a:r>
              <a:rPr lang="fi-FI" dirty="0" smtClean="0"/>
              <a:t>- 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fi-FI" dirty="0" smtClean="0"/>
              <a:t>äytetään </a:t>
            </a:r>
            <a:r>
              <a:rPr lang="fi-FI" dirty="0"/>
              <a:t>kaikissa </a:t>
            </a:r>
            <a:r>
              <a:rPr lang="fi-FI" dirty="0" smtClean="0"/>
              <a:t>sijoissa</a:t>
            </a:r>
            <a:endParaRPr lang="fi-FI" dirty="0"/>
          </a:p>
          <a:p>
            <a:r>
              <a:rPr lang="cs-CZ" dirty="0" smtClean="0"/>
              <a:t>l</a:t>
            </a:r>
            <a:r>
              <a:rPr lang="fi-FI" dirty="0" smtClean="0"/>
              <a:t>iittyy </a:t>
            </a:r>
            <a:r>
              <a:rPr lang="fi-FI" dirty="0">
                <a:solidFill>
                  <a:srgbClr val="FF0000"/>
                </a:solidFill>
              </a:rPr>
              <a:t>vahvaan</a:t>
            </a:r>
            <a:r>
              <a:rPr lang="fi-FI" dirty="0"/>
              <a:t> </a:t>
            </a:r>
            <a:r>
              <a:rPr lang="fi-FI" dirty="0" smtClean="0"/>
              <a:t>vokaalivartaloon  </a:t>
            </a:r>
            <a:endParaRPr lang="cs-CZ" dirty="0" smtClean="0"/>
          </a:p>
          <a:p>
            <a:r>
              <a:rPr lang="cs-CZ" dirty="0"/>
              <a:t>t</a:t>
            </a:r>
            <a:r>
              <a:rPr lang="fi-FI" dirty="0" smtClean="0"/>
              <a:t>ekijä </a:t>
            </a:r>
            <a:r>
              <a:rPr lang="fi-FI" dirty="0"/>
              <a:t>(agentti) </a:t>
            </a:r>
            <a:r>
              <a:rPr lang="fi-FI" dirty="0" smtClean="0"/>
              <a:t>ilmaistaan</a:t>
            </a:r>
            <a:r>
              <a:rPr lang="cs-CZ" dirty="0" smtClean="0"/>
              <a:t> </a:t>
            </a:r>
            <a:r>
              <a:rPr lang="fi-FI" dirty="0" smtClean="0"/>
              <a:t>omistusliitteellä </a:t>
            </a:r>
            <a:r>
              <a:rPr lang="fi-FI" dirty="0"/>
              <a:t>tai </a:t>
            </a:r>
            <a:r>
              <a:rPr lang="fi-FI" dirty="0" smtClean="0"/>
              <a:t>genetiivillä</a:t>
            </a:r>
            <a:endParaRPr lang="fi-FI" dirty="0"/>
          </a:p>
          <a:p>
            <a:pPr marL="0" indent="0">
              <a:buNone/>
            </a:pPr>
            <a:r>
              <a:rPr lang="fi-FI" i="1" dirty="0" smtClean="0"/>
              <a:t>maksa-ma-ni </a:t>
            </a:r>
            <a:r>
              <a:rPr lang="fi-FI" i="1" dirty="0"/>
              <a:t>lasku   </a:t>
            </a:r>
            <a:r>
              <a:rPr lang="fi-FI" i="1" dirty="0" smtClean="0"/>
              <a:t>=  </a:t>
            </a:r>
            <a:r>
              <a:rPr lang="fi-FI" i="1" dirty="0"/>
              <a:t>makse-ttu lasku </a:t>
            </a:r>
            <a:r>
              <a:rPr lang="fi-FI" dirty="0"/>
              <a:t>(ei tekijää!)</a:t>
            </a:r>
          </a:p>
          <a:p>
            <a:pPr marL="0" indent="0">
              <a:buNone/>
            </a:pPr>
            <a:r>
              <a:rPr lang="fi-FI" i="1" dirty="0" smtClean="0"/>
              <a:t>maksa-ma-ssa-ni </a:t>
            </a:r>
            <a:r>
              <a:rPr lang="fi-FI" i="1" dirty="0"/>
              <a:t>laskussa  =  makse-tu-ssa laskussa </a:t>
            </a:r>
          </a:p>
          <a:p>
            <a:pPr marL="0" indent="0">
              <a:buNone/>
            </a:pPr>
            <a:r>
              <a:rPr lang="fi-FI" i="1" dirty="0" smtClean="0"/>
              <a:t>lumen </a:t>
            </a:r>
            <a:r>
              <a:rPr lang="fi-FI" i="1" dirty="0"/>
              <a:t>peittä-mä-t kasvot   =  peite-ty-t kasvo-t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0506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cs-CZ" dirty="0" smtClean="0"/>
              <a:t>KIELTOPARTISIIPPI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tunnus -</a:t>
            </a:r>
            <a:r>
              <a:rPr lang="fi-FI" i="1" dirty="0"/>
              <a:t>mAtOn</a:t>
            </a:r>
            <a:r>
              <a:rPr lang="fi-FI" dirty="0"/>
              <a:t> (&lt; -</a:t>
            </a:r>
            <a:r>
              <a:rPr lang="fi-FI" i="1" dirty="0"/>
              <a:t>mA</a:t>
            </a:r>
            <a:r>
              <a:rPr lang="fi-FI" dirty="0"/>
              <a:t> </a:t>
            </a:r>
            <a:r>
              <a:rPr lang="cs-CZ" dirty="0" smtClean="0"/>
              <a:t>+</a:t>
            </a:r>
            <a:r>
              <a:rPr lang="fi-FI" dirty="0" smtClean="0"/>
              <a:t> </a:t>
            </a:r>
            <a:r>
              <a:rPr lang="cs-CZ" dirty="0" smtClean="0"/>
              <a:t>-</a:t>
            </a:r>
            <a:r>
              <a:rPr lang="fi-FI" i="1" dirty="0" smtClean="0"/>
              <a:t>tOn</a:t>
            </a:r>
            <a:r>
              <a:rPr lang="fi-FI" dirty="0" smtClean="0"/>
              <a:t>)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fi-FI" dirty="0" smtClean="0"/>
              <a:t>iittyy vahvaan vokaalivartaloon  </a:t>
            </a:r>
            <a:endParaRPr lang="cs-CZ" dirty="0" smtClean="0"/>
          </a:p>
          <a:p>
            <a:r>
              <a:rPr lang="cs-CZ" dirty="0"/>
              <a:t>t</a:t>
            </a:r>
            <a:r>
              <a:rPr lang="fi-FI" dirty="0" smtClean="0"/>
              <a:t>aipuu </a:t>
            </a:r>
            <a:r>
              <a:rPr lang="fi-FI" dirty="0"/>
              <a:t>kaikissa sijoissa </a:t>
            </a:r>
            <a:r>
              <a:rPr lang="fi-FI" dirty="0" smtClean="0"/>
              <a:t>kuten</a:t>
            </a:r>
            <a:r>
              <a:rPr lang="cs-CZ" dirty="0" smtClean="0"/>
              <a:t> </a:t>
            </a:r>
            <a:r>
              <a:rPr lang="fi-FI" dirty="0" smtClean="0"/>
              <a:t>karitiiviset </a:t>
            </a:r>
            <a:r>
              <a:rPr lang="fi-FI" dirty="0"/>
              <a:t>-</a:t>
            </a:r>
            <a:r>
              <a:rPr lang="fi-FI" i="1" dirty="0" smtClean="0"/>
              <a:t>tOn</a:t>
            </a:r>
            <a:r>
              <a:rPr lang="fi-FI" dirty="0" smtClean="0"/>
              <a:t>-adjektiivit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asu-maton </a:t>
            </a:r>
            <a:r>
              <a:rPr lang="fi-FI" i="1" dirty="0"/>
              <a:t>: </a:t>
            </a:r>
            <a:r>
              <a:rPr lang="fi-FI" i="1" dirty="0" smtClean="0"/>
              <a:t>asu-mattoma-lla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näky-mätön </a:t>
            </a:r>
            <a:r>
              <a:rPr lang="fi-FI" i="1" dirty="0"/>
              <a:t>: näky-mättömä-n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dirty="0"/>
              <a:t>Merkitys</a:t>
            </a:r>
            <a:r>
              <a:rPr lang="fi-FI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palamaton      </a:t>
            </a:r>
            <a:r>
              <a:rPr lang="fi-FI" i="1" dirty="0"/>
              <a:t>= se, joka ei pala/ joka ei ole </a:t>
            </a:r>
            <a:r>
              <a:rPr lang="fi-FI" i="1" dirty="0" smtClean="0"/>
              <a:t>palanut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parantumaton </a:t>
            </a:r>
            <a:r>
              <a:rPr lang="fi-FI" i="1" dirty="0"/>
              <a:t>= se, joka ei parannu/ se, joka ei </a:t>
            </a:r>
            <a:r>
              <a:rPr lang="fi-FI" i="1" dirty="0" smtClean="0"/>
              <a:t>parantunut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taipumaton     </a:t>
            </a:r>
            <a:r>
              <a:rPr lang="fi-FI" i="1" dirty="0"/>
              <a:t>= se, joka ei taivu/ se, joka ei </a:t>
            </a:r>
            <a:r>
              <a:rPr lang="fi-FI" i="1" dirty="0" smtClean="0"/>
              <a:t>taipunut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syömätön       </a:t>
            </a:r>
            <a:r>
              <a:rPr lang="fi-FI" i="1" dirty="0"/>
              <a:t>= se, joka ei syö/ se, jota ei ole syöty</a:t>
            </a:r>
          </a:p>
          <a:p>
            <a:pPr marL="0" indent="0">
              <a:buNone/>
            </a:pPr>
            <a:r>
              <a:rPr lang="fi-FI" i="1" dirty="0" smtClean="0"/>
              <a:t>voittamaton   </a:t>
            </a:r>
            <a:r>
              <a:rPr lang="fi-FI" i="1" dirty="0"/>
              <a:t>= se, jota ei ole voitettu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48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FINIITTIMUODOT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93352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fi-FI" dirty="0" smtClean="0">
                <a:solidFill>
                  <a:srgbClr val="FF0000"/>
                </a:solidFill>
              </a:rPr>
              <a:t>iniittimuotojen </a:t>
            </a:r>
            <a:r>
              <a:rPr lang="fi-FI" dirty="0"/>
              <a:t>tuntomerkkinä ovat </a:t>
            </a:r>
            <a:r>
              <a:rPr lang="fi-FI" dirty="0">
                <a:solidFill>
                  <a:srgbClr val="FF0000"/>
                </a:solidFill>
              </a:rPr>
              <a:t>persoonapäätteet</a:t>
            </a:r>
            <a:r>
              <a:rPr lang="fi-FI" dirty="0"/>
              <a:t>, joilla </a:t>
            </a:r>
            <a:r>
              <a:rPr lang="fi-FI" dirty="0" smtClean="0"/>
              <a:t>ilmaistaan</a:t>
            </a:r>
            <a:r>
              <a:rPr lang="cs-CZ" dirty="0" smtClean="0"/>
              <a:t> </a:t>
            </a:r>
            <a:r>
              <a:rPr lang="fi-FI" dirty="0" smtClean="0"/>
              <a:t>tekijä  </a:t>
            </a:r>
            <a:endParaRPr lang="cs-CZ" dirty="0" smtClean="0"/>
          </a:p>
          <a:p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fi-FI" dirty="0" smtClean="0">
                <a:solidFill>
                  <a:srgbClr val="FF0000"/>
                </a:solidFill>
              </a:rPr>
              <a:t>ktiivin </a:t>
            </a:r>
            <a:r>
              <a:rPr lang="fi-FI" dirty="0"/>
              <a:t>persoonamuodot ilmaisevat </a:t>
            </a:r>
            <a:r>
              <a:rPr lang="fi-FI" b="1" dirty="0"/>
              <a:t>spesifioidun</a:t>
            </a:r>
            <a:r>
              <a:rPr lang="fi-FI" dirty="0"/>
              <a:t> eli </a:t>
            </a:r>
            <a:r>
              <a:rPr lang="fi-FI" dirty="0" smtClean="0"/>
              <a:t>ilmituodun</a:t>
            </a:r>
            <a:r>
              <a:rPr lang="cs-CZ" dirty="0" smtClean="0"/>
              <a:t> </a:t>
            </a:r>
            <a:r>
              <a:rPr lang="fi-FI" dirty="0" smtClean="0"/>
              <a:t>tekijän </a:t>
            </a:r>
            <a:r>
              <a:rPr lang="fi-FI" dirty="0"/>
              <a:t>tai tekijöitä, </a:t>
            </a:r>
            <a:r>
              <a:rPr lang="fi-FI" dirty="0">
                <a:solidFill>
                  <a:srgbClr val="FF0000"/>
                </a:solidFill>
              </a:rPr>
              <a:t>passiivimuodot </a:t>
            </a:r>
            <a:r>
              <a:rPr lang="fi-FI" dirty="0"/>
              <a:t>ilmaisevat </a:t>
            </a:r>
            <a:r>
              <a:rPr lang="fi-FI" b="1" dirty="0"/>
              <a:t>spesifioimattoman</a:t>
            </a:r>
            <a:r>
              <a:rPr lang="fi-FI" dirty="0"/>
              <a:t> </a:t>
            </a:r>
            <a:r>
              <a:rPr lang="fi-FI" dirty="0" smtClean="0"/>
              <a:t>eli</a:t>
            </a:r>
            <a:r>
              <a:rPr lang="cs-CZ" dirty="0" smtClean="0"/>
              <a:t> </a:t>
            </a:r>
            <a:r>
              <a:rPr lang="fi-FI" dirty="0" smtClean="0"/>
              <a:t>täsmentämättömän </a:t>
            </a:r>
            <a:r>
              <a:rPr lang="fi-FI" dirty="0"/>
              <a:t>tekijän tai </a:t>
            </a:r>
            <a:r>
              <a:rPr lang="fi-FI" dirty="0" smtClean="0"/>
              <a:t>tekijöitä</a:t>
            </a:r>
            <a:endParaRPr lang="fi-FI" dirty="0"/>
          </a:p>
          <a:p>
            <a:endParaRPr lang="fi-FI" dirty="0"/>
          </a:p>
          <a:p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fi-FI" dirty="0" smtClean="0">
                <a:solidFill>
                  <a:srgbClr val="FF0000"/>
                </a:solidFill>
              </a:rPr>
              <a:t>assiivin </a:t>
            </a:r>
            <a:r>
              <a:rPr lang="fi-FI" dirty="0"/>
              <a:t>finiittimuodot ovat myös persoonamuotoja (</a:t>
            </a:r>
            <a:r>
              <a:rPr lang="fi-FI" dirty="0" smtClean="0"/>
              <a:t>yksipersoonainen</a:t>
            </a:r>
            <a:r>
              <a:rPr lang="cs-CZ" dirty="0" smtClean="0"/>
              <a:t> </a:t>
            </a:r>
            <a:r>
              <a:rPr lang="fi-FI" dirty="0" smtClean="0"/>
              <a:t>passiivi</a:t>
            </a:r>
            <a:r>
              <a:rPr lang="fi-FI" dirty="0"/>
              <a:t>); </a:t>
            </a:r>
            <a:endParaRPr lang="cs-CZ" dirty="0" smtClean="0"/>
          </a:p>
          <a:p>
            <a:r>
              <a:rPr lang="fi-FI" dirty="0" smtClean="0"/>
              <a:t>passiivin </a:t>
            </a:r>
            <a:r>
              <a:rPr lang="fi-FI" dirty="0"/>
              <a:t>persoonapääte on -</a:t>
            </a:r>
            <a:r>
              <a:rPr lang="fi-FI" i="1" dirty="0"/>
              <a:t>Vn</a:t>
            </a:r>
            <a:r>
              <a:rPr lang="fi-FI" dirty="0"/>
              <a:t> paitsi liittomuodoissa, esim. </a:t>
            </a:r>
            <a:r>
              <a:rPr lang="fi-FI" i="1" dirty="0"/>
              <a:t>tul+la+an</a:t>
            </a:r>
            <a:r>
              <a:rPr lang="fi-FI" dirty="0"/>
              <a:t>, </a:t>
            </a:r>
            <a:r>
              <a:rPr lang="fi-FI" i="1" dirty="0" smtClean="0"/>
              <a:t>usko+tta+isi+in</a:t>
            </a:r>
            <a:r>
              <a:rPr lang="fi-FI" dirty="0" smtClean="0"/>
              <a:t>  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fi-FI" dirty="0" smtClean="0"/>
              <a:t>assiivin </a:t>
            </a:r>
            <a:r>
              <a:rPr lang="fi-FI" dirty="0"/>
              <a:t>tunnuksen ja persoonapäätteen </a:t>
            </a:r>
            <a:r>
              <a:rPr lang="fi-FI" dirty="0" smtClean="0"/>
              <a:t>väliin </a:t>
            </a:r>
            <a:r>
              <a:rPr lang="fi-FI" dirty="0"/>
              <a:t>tulevat siis modus- ja </a:t>
            </a:r>
            <a:r>
              <a:rPr lang="fi-FI" dirty="0" smtClean="0"/>
              <a:t>tempustunnukset</a:t>
            </a:r>
            <a:endParaRPr lang="fi-FI" dirty="0"/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39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PERSOONAPÄÄTTEET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muualla paitsi </a:t>
            </a:r>
            <a:r>
              <a:rPr lang="fi-FI" dirty="0" smtClean="0"/>
              <a:t>imperatiivissa 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YKSIKKÖ	    	MONIKKO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1.pers.    </a:t>
            </a:r>
            <a:r>
              <a:rPr lang="fi-FI" i="1" dirty="0"/>
              <a:t>-n </a:t>
            </a:r>
            <a:r>
              <a:rPr lang="cs-CZ" i="1" dirty="0" smtClean="0"/>
              <a:t>			</a:t>
            </a:r>
            <a:r>
              <a:rPr lang="fi-FI" i="1" dirty="0" smtClean="0"/>
              <a:t>-</a:t>
            </a:r>
            <a:r>
              <a:rPr lang="fi-FI" i="1" dirty="0"/>
              <a:t>mme</a:t>
            </a:r>
          </a:p>
          <a:p>
            <a:pPr marL="0" indent="0">
              <a:buNone/>
            </a:pPr>
            <a:r>
              <a:rPr lang="fi-FI" dirty="0"/>
              <a:t>2.pers.    </a:t>
            </a:r>
            <a:r>
              <a:rPr lang="fi-FI" i="1" dirty="0"/>
              <a:t>-t                    </a:t>
            </a:r>
            <a:r>
              <a:rPr lang="cs-CZ" i="1" dirty="0" smtClean="0"/>
              <a:t>	</a:t>
            </a:r>
            <a:r>
              <a:rPr lang="fi-FI" i="1" dirty="0" smtClean="0"/>
              <a:t>-</a:t>
            </a:r>
            <a:r>
              <a:rPr lang="fi-FI" i="1" dirty="0"/>
              <a:t>tte</a:t>
            </a:r>
          </a:p>
          <a:p>
            <a:pPr marL="0" indent="0">
              <a:buNone/>
            </a:pPr>
            <a:r>
              <a:rPr lang="fi-FI" dirty="0"/>
              <a:t>3.pers.    </a:t>
            </a:r>
            <a:r>
              <a:rPr lang="fi-FI" i="1" dirty="0"/>
              <a:t>–V</a:t>
            </a:r>
            <a:r>
              <a:rPr lang="fi-FI" dirty="0"/>
              <a:t> / 0             </a:t>
            </a:r>
            <a:r>
              <a:rPr lang="cs-CZ" dirty="0" smtClean="0"/>
              <a:t>	</a:t>
            </a:r>
            <a:r>
              <a:rPr lang="fi-FI" i="1" dirty="0" smtClean="0"/>
              <a:t>-</a:t>
            </a:r>
            <a:r>
              <a:rPr lang="fi-FI" i="1" dirty="0"/>
              <a:t>vAt     </a:t>
            </a:r>
          </a:p>
          <a:p>
            <a:pPr marL="0" indent="0">
              <a:buNone/>
            </a:pPr>
            <a:r>
              <a:rPr lang="fi-FI" dirty="0"/>
              <a:t>Passiivi          </a:t>
            </a:r>
            <a:r>
              <a:rPr lang="cs-CZ" dirty="0" smtClean="0"/>
              <a:t>	</a:t>
            </a:r>
            <a:r>
              <a:rPr lang="fi-FI" i="1" dirty="0" smtClean="0"/>
              <a:t>-</a:t>
            </a:r>
            <a:r>
              <a:rPr lang="fi-FI" i="1" dirty="0"/>
              <a:t>Vn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65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YKSIKÖN 3. PERSOONAN PÄÄTE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268760"/>
            <a:ext cx="8003232" cy="52565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/>
              <a:t>1.  </a:t>
            </a:r>
            <a:r>
              <a:rPr lang="fi-FI" i="1" dirty="0">
                <a:solidFill>
                  <a:srgbClr val="FF0000"/>
                </a:solidFill>
              </a:rPr>
              <a:t>-V</a:t>
            </a:r>
          </a:p>
          <a:p>
            <a:pPr marL="0" indent="0">
              <a:buNone/>
            </a:pPr>
            <a:r>
              <a:rPr lang="fi-FI" dirty="0"/>
              <a:t>a) ind.preesensissä, kun vartalo päättyy lyhyeen </a:t>
            </a:r>
            <a:r>
              <a:rPr lang="fi-FI" dirty="0" smtClean="0"/>
              <a:t>vokaaliin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i="1" dirty="0"/>
              <a:t>naura+a, kylpe+e, hyppi+i, ulvo+o, ratkea+a, </a:t>
            </a:r>
            <a:r>
              <a:rPr lang="fi-FI" i="1" dirty="0" smtClean="0"/>
              <a:t>säily+y</a:t>
            </a:r>
            <a:endParaRPr lang="fi-FI" i="1" dirty="0"/>
          </a:p>
          <a:p>
            <a:pPr marL="0" indent="0">
              <a:buNone/>
            </a:pPr>
            <a:r>
              <a:rPr lang="fi-FI" dirty="0"/>
              <a:t>b) </a:t>
            </a:r>
            <a:r>
              <a:rPr lang="fi-FI" dirty="0" smtClean="0"/>
              <a:t>potentiaalissa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   usko+ne+e, juos+se+e, sur+re+e, hävin+ne+e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2. </a:t>
            </a:r>
            <a:r>
              <a:rPr lang="fi-FI" dirty="0">
                <a:solidFill>
                  <a:srgbClr val="FF0000"/>
                </a:solidFill>
              </a:rPr>
              <a:t>0</a:t>
            </a:r>
          </a:p>
          <a:p>
            <a:pPr marL="0" indent="0">
              <a:buNone/>
            </a:pPr>
            <a:r>
              <a:rPr lang="fi-FI" dirty="0"/>
              <a:t>a) ind. preesensissä, kun vartalo päättyy pitkään vokaaliin </a:t>
            </a:r>
            <a:r>
              <a:rPr lang="fi-FI" dirty="0" smtClean="0"/>
              <a:t>(</a:t>
            </a:r>
            <a:r>
              <a:rPr lang="fi-FI" dirty="0"/>
              <a:t>yksitavuiset sekä </a:t>
            </a:r>
            <a:r>
              <a:rPr lang="fi-FI" i="1" dirty="0"/>
              <a:t>AA</a:t>
            </a:r>
            <a:r>
              <a:rPr lang="fi-FI" dirty="0"/>
              <a:t>-supistumaverbit) tai diftongiin </a:t>
            </a:r>
            <a:r>
              <a:rPr lang="fi-FI" dirty="0" smtClean="0"/>
              <a:t>(</a:t>
            </a:r>
            <a:r>
              <a:rPr lang="fi-FI" dirty="0"/>
              <a:t>yksitavuiset ja </a:t>
            </a:r>
            <a:r>
              <a:rPr lang="fi-FI" i="1" dirty="0"/>
              <a:t>Oi</a:t>
            </a:r>
            <a:r>
              <a:rPr lang="fi-FI" dirty="0"/>
              <a:t>-vartaloiset</a:t>
            </a:r>
            <a:r>
              <a:rPr lang="fi-FI" dirty="0" smtClean="0"/>
              <a:t>)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i="1" dirty="0"/>
              <a:t>saa</a:t>
            </a:r>
            <a:r>
              <a:rPr lang="fi-FI" dirty="0"/>
              <a:t> (&lt; </a:t>
            </a:r>
            <a:r>
              <a:rPr lang="fi-FI" i="1" dirty="0"/>
              <a:t>saa</a:t>
            </a:r>
            <a:r>
              <a:rPr lang="fi-FI" dirty="0"/>
              <a:t>+0), </a:t>
            </a:r>
            <a:r>
              <a:rPr lang="fi-FI" i="1" dirty="0"/>
              <a:t>syö</a:t>
            </a:r>
            <a:r>
              <a:rPr lang="fi-FI" dirty="0"/>
              <a:t>, </a:t>
            </a:r>
            <a:r>
              <a:rPr lang="fi-FI" i="1" dirty="0"/>
              <a:t>hyppää</a:t>
            </a:r>
            <a:r>
              <a:rPr lang="fi-FI" dirty="0"/>
              <a:t>, </a:t>
            </a:r>
            <a:r>
              <a:rPr lang="fi-FI" i="1" dirty="0"/>
              <a:t>maalaa</a:t>
            </a:r>
            <a:r>
              <a:rPr lang="fi-FI" dirty="0"/>
              <a:t>, </a:t>
            </a:r>
            <a:r>
              <a:rPr lang="fi-FI" i="1" dirty="0"/>
              <a:t>tupakoi</a:t>
            </a:r>
            <a:r>
              <a:rPr lang="fi-FI" dirty="0"/>
              <a:t>, </a:t>
            </a:r>
            <a:r>
              <a:rPr lang="fi-FI" i="1" dirty="0" smtClean="0"/>
              <a:t>haravoi</a:t>
            </a:r>
            <a:endParaRPr lang="fi-FI" i="1" dirty="0"/>
          </a:p>
          <a:p>
            <a:pPr marL="0" indent="0">
              <a:buNone/>
            </a:pPr>
            <a:r>
              <a:rPr lang="fi-FI" dirty="0"/>
              <a:t>b) </a:t>
            </a:r>
            <a:r>
              <a:rPr lang="fi-FI" dirty="0" smtClean="0"/>
              <a:t>ind</a:t>
            </a:r>
            <a:r>
              <a:rPr lang="cs-CZ" dirty="0" err="1" smtClean="0"/>
              <a:t>ikatiivin</a:t>
            </a:r>
            <a:r>
              <a:rPr lang="fi-FI" dirty="0" smtClean="0"/>
              <a:t> imperfektissä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i="1" dirty="0"/>
              <a:t>söi</a:t>
            </a:r>
            <a:r>
              <a:rPr lang="fi-FI" dirty="0"/>
              <a:t> (&lt; </a:t>
            </a:r>
            <a:r>
              <a:rPr lang="fi-FI" i="1" dirty="0"/>
              <a:t>söi+0</a:t>
            </a:r>
            <a:r>
              <a:rPr lang="fi-FI" dirty="0"/>
              <a:t>), </a:t>
            </a:r>
            <a:r>
              <a:rPr lang="fi-FI" i="1" dirty="0"/>
              <a:t>toi</a:t>
            </a:r>
            <a:r>
              <a:rPr lang="fi-FI" dirty="0"/>
              <a:t>, </a:t>
            </a:r>
            <a:r>
              <a:rPr lang="fi-FI" i="1" dirty="0"/>
              <a:t>lauloi</a:t>
            </a:r>
            <a:r>
              <a:rPr lang="fi-FI" dirty="0"/>
              <a:t>, </a:t>
            </a:r>
            <a:r>
              <a:rPr lang="fi-FI" i="1" dirty="0"/>
              <a:t>ilmoitti</a:t>
            </a:r>
            <a:r>
              <a:rPr lang="fi-FI" dirty="0"/>
              <a:t>, </a:t>
            </a:r>
            <a:r>
              <a:rPr lang="fi-FI" i="1" dirty="0" smtClean="0"/>
              <a:t>juoksi</a:t>
            </a:r>
            <a:endParaRPr lang="fi-FI" i="1" dirty="0"/>
          </a:p>
          <a:p>
            <a:pPr marL="0" indent="0">
              <a:buNone/>
            </a:pPr>
            <a:r>
              <a:rPr lang="fi-FI" dirty="0"/>
              <a:t>c) </a:t>
            </a:r>
            <a:r>
              <a:rPr lang="fi-FI" dirty="0" smtClean="0"/>
              <a:t>konditionaalissa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r>
              <a:rPr lang="fi-FI" i="1" dirty="0"/>
              <a:t>voisi</a:t>
            </a:r>
            <a:r>
              <a:rPr lang="fi-FI" dirty="0"/>
              <a:t> (&lt; voisi+0), </a:t>
            </a:r>
            <a:r>
              <a:rPr lang="fi-FI" i="1" dirty="0"/>
              <a:t>nauraisi</a:t>
            </a:r>
            <a:r>
              <a:rPr lang="fi-FI" dirty="0"/>
              <a:t>, </a:t>
            </a:r>
            <a:r>
              <a:rPr lang="fi-FI" i="1" dirty="0"/>
              <a:t>voittaisi</a:t>
            </a:r>
            <a:r>
              <a:rPr lang="fi-FI" dirty="0"/>
              <a:t>, </a:t>
            </a:r>
            <a:r>
              <a:rPr lang="fi-FI" i="1" dirty="0" smtClean="0"/>
              <a:t>säilöisi</a:t>
            </a:r>
            <a:endParaRPr lang="fi-FI" i="1" dirty="0"/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63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PASSIIVI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assiivilla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on </a:t>
            </a:r>
            <a:r>
              <a:rPr lang="cs-CZ" dirty="0" err="1"/>
              <a:t>kaksi</a:t>
            </a:r>
            <a:r>
              <a:rPr lang="cs-CZ" dirty="0"/>
              <a:t> </a:t>
            </a:r>
            <a:r>
              <a:rPr lang="cs-CZ" dirty="0" err="1"/>
              <a:t>tunnusta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b="1" dirty="0" err="1"/>
              <a:t>lyhempi</a:t>
            </a:r>
            <a:r>
              <a:rPr lang="cs-CZ" b="1" dirty="0"/>
              <a:t> -</a:t>
            </a:r>
            <a:r>
              <a:rPr lang="cs-CZ" b="1" dirty="0" err="1"/>
              <a:t>tA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b="1" dirty="0" err="1"/>
              <a:t>pitempi</a:t>
            </a:r>
            <a:r>
              <a:rPr lang="cs-CZ" b="1" dirty="0"/>
              <a:t> –</a:t>
            </a:r>
            <a:r>
              <a:rPr lang="cs-CZ" b="1" dirty="0" err="1"/>
              <a:t>ttA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t</a:t>
            </a:r>
            <a:r>
              <a:rPr lang="cs-CZ" dirty="0" err="1" smtClean="0"/>
              <a:t>unnukset</a:t>
            </a:r>
            <a:r>
              <a:rPr lang="cs-CZ" dirty="0" smtClean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b="1" dirty="0" err="1"/>
              <a:t>molemmat</a:t>
            </a:r>
            <a:r>
              <a:rPr lang="cs-CZ" b="1" dirty="0"/>
              <a:t> </a:t>
            </a:r>
            <a:r>
              <a:rPr lang="cs-CZ" b="1" dirty="0" err="1" smtClean="0"/>
              <a:t>astevaihtelussa</a:t>
            </a:r>
            <a:endParaRPr lang="cs-CZ" dirty="0"/>
          </a:p>
          <a:p>
            <a:r>
              <a:rPr lang="cs-CZ" dirty="0" err="1"/>
              <a:t>f</a:t>
            </a:r>
            <a:r>
              <a:rPr lang="cs-CZ" dirty="0" err="1" smtClean="0"/>
              <a:t>iniittimuodoissa</a:t>
            </a:r>
            <a:r>
              <a:rPr lang="cs-CZ" dirty="0" smtClean="0"/>
              <a:t>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b="1" dirty="0" err="1"/>
              <a:t>indikatiivin</a:t>
            </a:r>
            <a:r>
              <a:rPr lang="cs-CZ" b="1" dirty="0"/>
              <a:t> </a:t>
            </a:r>
            <a:r>
              <a:rPr lang="cs-CZ" b="1" dirty="0" err="1"/>
              <a:t>preesensissä</a:t>
            </a:r>
            <a:r>
              <a:rPr lang="cs-CZ" dirty="0"/>
              <a:t> on </a:t>
            </a:r>
            <a:r>
              <a:rPr lang="cs-CZ" b="1" dirty="0" err="1"/>
              <a:t>heikkoasteinen</a:t>
            </a:r>
            <a:r>
              <a:rPr lang="cs-CZ" b="1" dirty="0"/>
              <a:t> </a:t>
            </a:r>
            <a:r>
              <a:rPr lang="cs-CZ" b="1" dirty="0" err="1" smtClean="0"/>
              <a:t>tunnus</a:t>
            </a:r>
            <a:r>
              <a:rPr lang="cs-CZ" dirty="0"/>
              <a:t>,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i="1" dirty="0" err="1" smtClean="0"/>
              <a:t>saa</a:t>
            </a:r>
            <a:r>
              <a:rPr lang="cs-CZ" i="1" dirty="0" smtClean="0"/>
              <a:t>-da-</a:t>
            </a:r>
            <a:r>
              <a:rPr lang="cs-CZ" i="1" dirty="0" err="1" smtClean="0"/>
              <a:t>an</a:t>
            </a:r>
            <a:endParaRPr lang="cs-CZ" b="1" dirty="0"/>
          </a:p>
          <a:p>
            <a:r>
              <a:rPr lang="cs-CZ" b="1" dirty="0" err="1"/>
              <a:t>i</a:t>
            </a:r>
            <a:r>
              <a:rPr lang="cs-CZ" b="1" dirty="0" err="1" smtClean="0"/>
              <a:t>ndikatiivin</a:t>
            </a:r>
            <a:r>
              <a:rPr lang="cs-CZ" b="1" dirty="0" smtClean="0"/>
              <a:t> </a:t>
            </a:r>
            <a:r>
              <a:rPr lang="cs-CZ" b="1" dirty="0" err="1"/>
              <a:t>imperfektissä</a:t>
            </a:r>
            <a:r>
              <a:rPr lang="cs-CZ" dirty="0"/>
              <a:t> on </a:t>
            </a:r>
            <a:r>
              <a:rPr lang="cs-CZ" b="1" dirty="0" err="1"/>
              <a:t>vahva-asteinen</a:t>
            </a:r>
            <a:r>
              <a:rPr lang="cs-CZ" b="1" dirty="0"/>
              <a:t> </a:t>
            </a:r>
            <a:r>
              <a:rPr lang="cs-CZ" b="1" dirty="0" err="1"/>
              <a:t>tunnus</a:t>
            </a:r>
            <a:r>
              <a:rPr lang="cs-CZ" dirty="0"/>
              <a:t>, </a:t>
            </a:r>
            <a:r>
              <a:rPr lang="cs-CZ" dirty="0" err="1"/>
              <a:t>jolloin</a:t>
            </a:r>
            <a:r>
              <a:rPr lang="cs-CZ" dirty="0"/>
              <a:t> </a:t>
            </a:r>
            <a:r>
              <a:rPr lang="cs-CZ" dirty="0" err="1" smtClean="0"/>
              <a:t>tunnuksen</a:t>
            </a:r>
            <a:r>
              <a:rPr lang="cs-CZ" dirty="0" smtClean="0"/>
              <a:t> </a:t>
            </a:r>
            <a:r>
              <a:rPr lang="cs-CZ" b="1" dirty="0" err="1"/>
              <a:t>loppu</a:t>
            </a:r>
            <a:r>
              <a:rPr lang="cs-CZ" b="1" dirty="0"/>
              <a:t>-A &gt; 0 </a:t>
            </a:r>
            <a:r>
              <a:rPr lang="cs-CZ" b="1" dirty="0" err="1"/>
              <a:t>imperfektin</a:t>
            </a:r>
            <a:r>
              <a:rPr lang="cs-CZ" b="1" dirty="0"/>
              <a:t> i:n </a:t>
            </a:r>
            <a:r>
              <a:rPr lang="cs-CZ" b="1" dirty="0" err="1"/>
              <a:t>edellä</a:t>
            </a:r>
            <a:r>
              <a:rPr lang="cs-CZ" dirty="0"/>
              <a:t>,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i="1" dirty="0" err="1" smtClean="0"/>
              <a:t>laule+tt+i+in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22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LYHEMPI PASSIIVIN TUNNUS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496944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1.	</a:t>
            </a:r>
            <a:r>
              <a:rPr lang="cs-CZ" b="1" dirty="0" err="1"/>
              <a:t>Lyhempi</a:t>
            </a:r>
            <a:r>
              <a:rPr lang="cs-CZ" dirty="0"/>
              <a:t> </a:t>
            </a:r>
            <a:r>
              <a:rPr lang="cs-CZ" dirty="0" err="1"/>
              <a:t>tunnus</a:t>
            </a:r>
            <a:r>
              <a:rPr lang="cs-CZ" dirty="0"/>
              <a:t> (</a:t>
            </a:r>
            <a:r>
              <a:rPr lang="cs-CZ" dirty="0" err="1">
                <a:solidFill>
                  <a:srgbClr val="FF0000"/>
                </a:solidFill>
              </a:rPr>
              <a:t>vahva</a:t>
            </a:r>
            <a:r>
              <a:rPr lang="cs-CZ" dirty="0"/>
              <a:t>) –</a:t>
            </a:r>
            <a:r>
              <a:rPr lang="cs-CZ" i="1" dirty="0" err="1"/>
              <a:t>tA</a:t>
            </a:r>
            <a:r>
              <a:rPr lang="cs-CZ" i="1" dirty="0"/>
              <a:t>-</a:t>
            </a:r>
            <a:r>
              <a:rPr lang="cs-CZ" dirty="0"/>
              <a:t>  : (</a:t>
            </a:r>
            <a:r>
              <a:rPr lang="cs-CZ" dirty="0" err="1">
                <a:solidFill>
                  <a:srgbClr val="92D050"/>
                </a:solidFill>
              </a:rPr>
              <a:t>heikko</a:t>
            </a:r>
            <a:r>
              <a:rPr lang="cs-CZ" dirty="0"/>
              <a:t>) </a:t>
            </a:r>
            <a:r>
              <a:rPr lang="cs-CZ" i="1" dirty="0"/>
              <a:t>-</a:t>
            </a:r>
            <a:r>
              <a:rPr lang="cs-CZ" i="1" dirty="0" err="1"/>
              <a:t>dA</a:t>
            </a:r>
            <a:r>
              <a:rPr lang="cs-CZ" i="1" dirty="0"/>
              <a:t>-, -</a:t>
            </a:r>
            <a:r>
              <a:rPr lang="cs-CZ" i="1" dirty="0" err="1"/>
              <a:t>lA</a:t>
            </a:r>
            <a:r>
              <a:rPr lang="cs-CZ" i="1" dirty="0"/>
              <a:t>-, -</a:t>
            </a:r>
            <a:r>
              <a:rPr lang="cs-CZ" i="1" dirty="0" err="1"/>
              <a:t>nA</a:t>
            </a:r>
            <a:r>
              <a:rPr lang="cs-CZ" i="1" dirty="0"/>
              <a:t>-, -</a:t>
            </a:r>
            <a:r>
              <a:rPr lang="cs-CZ" i="1" dirty="0" err="1"/>
              <a:t>rA</a:t>
            </a:r>
            <a:r>
              <a:rPr lang="cs-CZ" i="1" dirty="0"/>
              <a:t>-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-</a:t>
            </a:r>
            <a:r>
              <a:rPr lang="cs-CZ" i="1" dirty="0"/>
              <a:t>A</a:t>
            </a:r>
            <a:r>
              <a:rPr lang="cs-CZ" dirty="0"/>
              <a:t>- (</a:t>
            </a:r>
            <a:r>
              <a:rPr lang="cs-CZ" dirty="0" err="1"/>
              <a:t>huom</a:t>
            </a:r>
            <a:r>
              <a:rPr lang="cs-CZ" dirty="0"/>
              <a:t>! </a:t>
            </a:r>
            <a:r>
              <a:rPr lang="cs-CZ" dirty="0" err="1"/>
              <a:t>sup.verbien</a:t>
            </a:r>
            <a:r>
              <a:rPr lang="cs-CZ" dirty="0"/>
              <a:t> </a:t>
            </a:r>
            <a:r>
              <a:rPr lang="cs-CZ" dirty="0" err="1"/>
              <a:t>fuusio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(</a:t>
            </a:r>
            <a:r>
              <a:rPr lang="cs-CZ" dirty="0" err="1"/>
              <a:t>muista</a:t>
            </a:r>
            <a:r>
              <a:rPr lang="cs-CZ" dirty="0"/>
              <a:t>!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dirty="0" err="1"/>
              <a:t>ind.prees</a:t>
            </a:r>
            <a:r>
              <a:rPr lang="cs-CZ" dirty="0"/>
              <a:t>. on </a:t>
            </a:r>
            <a:r>
              <a:rPr lang="cs-CZ" dirty="0" err="1"/>
              <a:t>heikko</a:t>
            </a:r>
            <a:r>
              <a:rPr lang="cs-CZ" dirty="0"/>
              <a:t> </a:t>
            </a:r>
            <a:r>
              <a:rPr lang="cs-CZ" dirty="0" err="1"/>
              <a:t>aste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ui+da+an</a:t>
            </a:r>
            <a:r>
              <a:rPr lang="cs-CZ" i="1" dirty="0"/>
              <a:t>          : </a:t>
            </a:r>
            <a:r>
              <a:rPr lang="cs-CZ" i="1" dirty="0" err="1"/>
              <a:t>ui+ti+in</a:t>
            </a:r>
            <a:r>
              <a:rPr lang="cs-CZ" i="1" dirty="0"/>
              <a:t>          : </a:t>
            </a:r>
            <a:r>
              <a:rPr lang="cs-CZ" i="1" dirty="0" err="1"/>
              <a:t>ui+ta+isi+in</a:t>
            </a:r>
            <a:r>
              <a:rPr lang="cs-CZ" i="1" dirty="0"/>
              <a:t>          : </a:t>
            </a:r>
            <a:r>
              <a:rPr lang="cs-CZ" i="1" dirty="0" err="1"/>
              <a:t>ui+ta+ne-en</a:t>
            </a:r>
            <a:r>
              <a:rPr lang="cs-CZ" i="1" dirty="0"/>
              <a:t>               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haravoi+da+an</a:t>
            </a:r>
            <a:r>
              <a:rPr lang="cs-CZ" i="1" dirty="0"/>
              <a:t> : </a:t>
            </a:r>
            <a:r>
              <a:rPr lang="cs-CZ" i="1" dirty="0" err="1"/>
              <a:t>haravoi+ti+in</a:t>
            </a:r>
            <a:r>
              <a:rPr lang="cs-CZ" i="1" dirty="0"/>
              <a:t> : </a:t>
            </a:r>
            <a:r>
              <a:rPr lang="cs-CZ" i="1" dirty="0" err="1"/>
              <a:t>haravoi+ta+isi+in</a:t>
            </a:r>
            <a:r>
              <a:rPr lang="cs-CZ" i="1" dirty="0"/>
              <a:t> : </a:t>
            </a:r>
            <a:r>
              <a:rPr lang="cs-CZ" i="1" dirty="0" err="1"/>
              <a:t>haravoi+ta+ne+en</a:t>
            </a:r>
            <a:r>
              <a:rPr lang="cs-CZ" i="1" dirty="0"/>
              <a:t>  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näh+dä+än</a:t>
            </a:r>
            <a:r>
              <a:rPr lang="cs-CZ" i="1" dirty="0"/>
              <a:t>       : </a:t>
            </a:r>
            <a:r>
              <a:rPr lang="cs-CZ" i="1" dirty="0" err="1"/>
              <a:t>näh+ti+in</a:t>
            </a:r>
            <a:r>
              <a:rPr lang="cs-CZ" i="1" dirty="0"/>
              <a:t>       : </a:t>
            </a:r>
            <a:r>
              <a:rPr lang="cs-CZ" i="1" dirty="0" err="1"/>
              <a:t>näh+tä+isi+in</a:t>
            </a:r>
            <a:r>
              <a:rPr lang="cs-CZ" i="1" dirty="0"/>
              <a:t>        : </a:t>
            </a:r>
            <a:r>
              <a:rPr lang="cs-CZ" i="1" dirty="0" err="1"/>
              <a:t>näh+tä+ne+en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tul+la+an</a:t>
            </a:r>
            <a:r>
              <a:rPr lang="cs-CZ" i="1" dirty="0"/>
              <a:t>         : </a:t>
            </a:r>
            <a:r>
              <a:rPr lang="cs-CZ" i="1" dirty="0" err="1"/>
              <a:t>tul+t+i+in</a:t>
            </a:r>
            <a:r>
              <a:rPr lang="cs-CZ" i="1" dirty="0"/>
              <a:t>       : </a:t>
            </a:r>
            <a:r>
              <a:rPr lang="cs-CZ" i="1" dirty="0" err="1"/>
              <a:t>tul+ta+isi+in</a:t>
            </a:r>
            <a:r>
              <a:rPr lang="cs-CZ" i="1" dirty="0"/>
              <a:t>          : </a:t>
            </a:r>
            <a:r>
              <a:rPr lang="cs-CZ" i="1" dirty="0" err="1"/>
              <a:t>tul+ta+ne+en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men+nä+än</a:t>
            </a:r>
            <a:r>
              <a:rPr lang="cs-CZ" i="1" dirty="0"/>
              <a:t>      : </a:t>
            </a:r>
            <a:r>
              <a:rPr lang="cs-CZ" i="1" dirty="0" err="1"/>
              <a:t>men+ti+in</a:t>
            </a:r>
            <a:r>
              <a:rPr lang="cs-CZ" i="1" dirty="0"/>
              <a:t>      : </a:t>
            </a:r>
            <a:r>
              <a:rPr lang="cs-CZ" i="1" dirty="0" err="1"/>
              <a:t>men+tä+isi+in</a:t>
            </a:r>
            <a:r>
              <a:rPr lang="cs-CZ" i="1" dirty="0"/>
              <a:t>       : </a:t>
            </a:r>
            <a:r>
              <a:rPr lang="cs-CZ" i="1" dirty="0" err="1"/>
              <a:t>men+tä+ne+en</a:t>
            </a:r>
            <a:r>
              <a:rPr lang="cs-CZ" i="1" dirty="0"/>
              <a:t>     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pur+ra+an</a:t>
            </a:r>
            <a:r>
              <a:rPr lang="cs-CZ" i="1" dirty="0"/>
              <a:t>        : </a:t>
            </a:r>
            <a:r>
              <a:rPr lang="cs-CZ" i="1" dirty="0" err="1"/>
              <a:t>pur+ti+in</a:t>
            </a:r>
            <a:r>
              <a:rPr lang="cs-CZ" i="1" dirty="0"/>
              <a:t>        : </a:t>
            </a:r>
            <a:r>
              <a:rPr lang="cs-CZ" i="1" dirty="0" err="1"/>
              <a:t>pur+ta+isi+in</a:t>
            </a:r>
            <a:r>
              <a:rPr lang="cs-CZ" i="1" dirty="0"/>
              <a:t>        : </a:t>
            </a:r>
            <a:r>
              <a:rPr lang="cs-CZ" i="1" dirty="0" err="1"/>
              <a:t>pur+ta+ne+en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vastat+a+an</a:t>
            </a:r>
            <a:r>
              <a:rPr lang="cs-CZ" i="1" dirty="0"/>
              <a:t>     : </a:t>
            </a:r>
            <a:r>
              <a:rPr lang="cs-CZ" i="1" dirty="0" err="1"/>
              <a:t>vastat+ti+in</a:t>
            </a:r>
            <a:r>
              <a:rPr lang="cs-CZ" i="1" dirty="0"/>
              <a:t>    : </a:t>
            </a:r>
            <a:r>
              <a:rPr lang="cs-CZ" i="1" dirty="0" err="1"/>
              <a:t>vastat+ta+isi+in</a:t>
            </a:r>
            <a:r>
              <a:rPr lang="cs-CZ" i="1" dirty="0"/>
              <a:t>    : </a:t>
            </a:r>
            <a:r>
              <a:rPr lang="cs-CZ" i="1" dirty="0" err="1"/>
              <a:t>vastat+ta+ne+en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iloit+a+an</a:t>
            </a:r>
            <a:r>
              <a:rPr lang="cs-CZ" i="1" dirty="0"/>
              <a:t>        : </a:t>
            </a:r>
            <a:r>
              <a:rPr lang="cs-CZ" i="1" dirty="0" err="1"/>
              <a:t>iloit+ti+in</a:t>
            </a:r>
            <a:r>
              <a:rPr lang="cs-CZ" i="1" dirty="0"/>
              <a:t>       : </a:t>
            </a:r>
            <a:r>
              <a:rPr lang="cs-CZ" i="1" dirty="0" err="1"/>
              <a:t>iloit+ta+isi+in</a:t>
            </a:r>
            <a:r>
              <a:rPr lang="cs-CZ" i="1" dirty="0"/>
              <a:t>       : </a:t>
            </a:r>
            <a:r>
              <a:rPr lang="cs-CZ" i="1" dirty="0" err="1"/>
              <a:t>iloit+ta+ne+en</a:t>
            </a:r>
            <a:r>
              <a:rPr lang="cs-CZ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9842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/>
          <a:lstStyle/>
          <a:p>
            <a:r>
              <a:rPr lang="cs-CZ" dirty="0" smtClean="0"/>
              <a:t>PITEMPI PASSIIVIN TUNNUS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712968" cy="5005536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2.	</a:t>
            </a:r>
            <a:r>
              <a:rPr lang="fi-FI" b="1" dirty="0"/>
              <a:t>Pitempi</a:t>
            </a:r>
            <a:r>
              <a:rPr lang="fi-FI" dirty="0"/>
              <a:t> tunnus (</a:t>
            </a:r>
            <a:r>
              <a:rPr lang="fi-FI" dirty="0">
                <a:solidFill>
                  <a:srgbClr val="FF0000"/>
                </a:solidFill>
              </a:rPr>
              <a:t>vahva</a:t>
            </a:r>
            <a:r>
              <a:rPr lang="fi-FI" dirty="0"/>
              <a:t>) –ttA- : (</a:t>
            </a:r>
            <a:r>
              <a:rPr lang="fi-FI" dirty="0">
                <a:solidFill>
                  <a:srgbClr val="92D050"/>
                </a:solidFill>
              </a:rPr>
              <a:t>heikko</a:t>
            </a:r>
            <a:r>
              <a:rPr lang="fi-FI" dirty="0"/>
              <a:t>) -tA-</a:t>
            </a:r>
          </a:p>
          <a:p>
            <a:pPr marL="0" indent="0">
              <a:buNone/>
            </a:pPr>
            <a:r>
              <a:rPr lang="fi-FI" dirty="0"/>
              <a:t>   </a:t>
            </a:r>
          </a:p>
          <a:p>
            <a:pPr marL="0" indent="0">
              <a:buNone/>
            </a:pPr>
            <a:r>
              <a:rPr lang="fi-FI" sz="2000" i="1" dirty="0" smtClean="0"/>
              <a:t>laske+ta+an     : </a:t>
            </a:r>
            <a:r>
              <a:rPr lang="fi-FI" sz="2000" i="1" dirty="0"/>
              <a:t>laske+tti+in    </a:t>
            </a:r>
            <a:r>
              <a:rPr lang="fi-FI" sz="2000" i="1" dirty="0" smtClean="0"/>
              <a:t>: </a:t>
            </a:r>
            <a:r>
              <a:rPr lang="fi-FI" sz="2000" i="1" dirty="0"/>
              <a:t>laske+tta+isi +in   </a:t>
            </a:r>
            <a:r>
              <a:rPr lang="fi-FI" sz="2000" i="1" dirty="0" smtClean="0"/>
              <a:t>: </a:t>
            </a:r>
            <a:r>
              <a:rPr lang="fi-FI" sz="2000" i="1" dirty="0"/>
              <a:t>laske+tta+ne+en</a:t>
            </a:r>
          </a:p>
          <a:p>
            <a:pPr marL="0" indent="0">
              <a:buNone/>
            </a:pPr>
            <a:r>
              <a:rPr lang="fi-FI" sz="2000" i="1" dirty="0" smtClean="0"/>
              <a:t>laule+ta+an      : </a:t>
            </a:r>
            <a:r>
              <a:rPr lang="fi-FI" sz="2000" i="1" dirty="0"/>
              <a:t>laule+tti+in     </a:t>
            </a:r>
            <a:r>
              <a:rPr lang="fi-FI" sz="2000" i="1" dirty="0" smtClean="0"/>
              <a:t>: </a:t>
            </a:r>
            <a:r>
              <a:rPr lang="fi-FI" sz="2000" i="1" dirty="0"/>
              <a:t>laule+tta+isi+in     </a:t>
            </a:r>
            <a:r>
              <a:rPr lang="fi-FI" sz="2000" i="1" dirty="0" smtClean="0"/>
              <a:t>: </a:t>
            </a:r>
            <a:r>
              <a:rPr lang="fi-FI" sz="2000" i="1" dirty="0"/>
              <a:t>laule+tta+ne+en    </a:t>
            </a:r>
          </a:p>
          <a:p>
            <a:pPr marL="0" indent="0">
              <a:buNone/>
            </a:pPr>
            <a:r>
              <a:rPr lang="fi-FI" sz="2000" i="1" dirty="0" smtClean="0"/>
              <a:t>ymmärre+tä+än: ymmärre+tti+in: ymmärre+ttä+isi+in: </a:t>
            </a:r>
            <a:r>
              <a:rPr lang="fi-FI" sz="2000" i="1" dirty="0"/>
              <a:t>ymmärre+ttä+ne+en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41455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</TotalTime>
  <Words>1380</Words>
  <Application>Microsoft Office PowerPoint</Application>
  <PresentationFormat>Předvádění na obrazovce (4:3)</PresentationFormat>
  <Paragraphs>347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Jmění</vt:lpstr>
      <vt:lpstr>MORFOLOGIA</vt:lpstr>
      <vt:lpstr>VERBINTAIVUTUS</vt:lpstr>
      <vt:lpstr>VERBIEN NOMINAALIMUODOT</vt:lpstr>
      <vt:lpstr>FINIITTIMUODOT</vt:lpstr>
      <vt:lpstr>PERSOONAPÄÄTTEET</vt:lpstr>
      <vt:lpstr>YKSIKÖN 3. PERSOONAN PÄÄTE</vt:lpstr>
      <vt:lpstr>PASSIIVI</vt:lpstr>
      <vt:lpstr>LYHEMPI PASSIIVIN TUNNUS</vt:lpstr>
      <vt:lpstr>PITEMPI PASSIIVIN TUNNUS</vt:lpstr>
      <vt:lpstr>LYHEMPI VS. PITEMPI TUNNUS</vt:lpstr>
      <vt:lpstr>TEMPUKSET (AIKAMUODOT)</vt:lpstr>
      <vt:lpstr>MODUKSET</vt:lpstr>
      <vt:lpstr>PREESENS</vt:lpstr>
      <vt:lpstr>POTENTIAALIN PREESENS –ne-</vt:lpstr>
      <vt:lpstr>IMPERATIIVI</vt:lpstr>
      <vt:lpstr>IMPERATIIVIN PERFEKTI</vt:lpstr>
      <vt:lpstr>IMPERFEKTI</vt:lpstr>
      <vt:lpstr>PERFEKTI</vt:lpstr>
      <vt:lpstr>PLUSKVAMPERFEKTI</vt:lpstr>
      <vt:lpstr>NOMINAALIMUODOT</vt:lpstr>
      <vt:lpstr>INFINITIIVIT</vt:lpstr>
      <vt:lpstr>A-INFINITIIVI</vt:lpstr>
      <vt:lpstr>A-INFINITIIVI - LYHEMPI</vt:lpstr>
      <vt:lpstr>E-INFINITIIVI</vt:lpstr>
      <vt:lpstr>E-INFINITIIVI</vt:lpstr>
      <vt:lpstr>MA-INFINITIIVI</vt:lpstr>
      <vt:lpstr>MA-INFINITIIVI</vt:lpstr>
      <vt:lpstr>NS. 4. INFINITIIVI</vt:lpstr>
      <vt:lpstr>NS. 5 INFINITIIVI</vt:lpstr>
      <vt:lpstr>PARTISIIPIT</vt:lpstr>
      <vt:lpstr>PREESENSPARTISIIPIT</vt:lpstr>
      <vt:lpstr>PERFEKTIPARTISIIPPI - AKTIIVI</vt:lpstr>
      <vt:lpstr>PERFEKTIPARTISIIPPI - PASSIIVI</vt:lpstr>
      <vt:lpstr>AGENTTIPARTISIIPPI</vt:lpstr>
      <vt:lpstr>KIELTOPARTISIIPPI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10</cp:revision>
  <dcterms:created xsi:type="dcterms:W3CDTF">2020-12-01T23:53:45Z</dcterms:created>
  <dcterms:modified xsi:type="dcterms:W3CDTF">2020-12-02T01:28:43Z</dcterms:modified>
</cp:coreProperties>
</file>