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Třetí přednáška – prameny pracovního práva, pracovněprávní vztahy a skutečnosti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Pracovní právo -  povinnosti stran pracovního poměru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PP = </a:t>
            </a:r>
            <a:r>
              <a:rPr lang="cs-CZ" dirty="0" err="1" smtClean="0"/>
              <a:t>synallagmatický</a:t>
            </a:r>
            <a:r>
              <a:rPr lang="cs-CZ" dirty="0" smtClean="0"/>
              <a:t> vztah – práva a povinnosti si odpovídají na obou stranách</a:t>
            </a:r>
          </a:p>
          <a:p>
            <a:pPr>
              <a:buNone/>
            </a:pPr>
            <a:r>
              <a:rPr lang="cs-CZ" dirty="0" smtClean="0"/>
              <a:t>Pracovní závazek: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Povinnost zaměstnavatele přidělovat práci podle smlouvy a platit mzdu, vytvářet podmínky pro plnění </a:t>
            </a:r>
            <a:r>
              <a:rPr lang="cs-CZ" dirty="0" err="1" smtClean="0"/>
              <a:t>prac</a:t>
            </a:r>
            <a:r>
              <a:rPr lang="cs-CZ" dirty="0" smtClean="0"/>
              <a:t>. úkolů</a:t>
            </a:r>
          </a:p>
          <a:p>
            <a:pPr marL="514350" indent="-514350">
              <a:buAutoNum type="alphaLcParenR"/>
            </a:pPr>
            <a:r>
              <a:rPr lang="cs-CZ" dirty="0" smtClean="0"/>
              <a:t>Povinnost zaměstnance konat práce podle pokynů zaměstnavatele podle smlouvy v rozvržené pracovní době, a dodržovat povinnosti vyplývající z pracovního poměru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Pracovní právo -  povinnosti zaměstnavatele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cs-CZ" b="1" dirty="0" smtClean="0"/>
              <a:t>Rovné zacházení a zákaz diskriminace</a:t>
            </a:r>
          </a:p>
          <a:p>
            <a:pPr marL="514350" indent="-514350">
              <a:buNone/>
            </a:pPr>
            <a:r>
              <a:rPr lang="cs-CZ" dirty="0" smtClean="0"/>
              <a:t>- úprava v ZP + v zákoně č. 198/2009 Sb. </a:t>
            </a:r>
            <a:r>
              <a:rPr lang="cs-CZ" dirty="0" err="1" smtClean="0"/>
              <a:t>antidiskriminační</a:t>
            </a:r>
            <a:r>
              <a:rPr lang="cs-CZ" dirty="0" smtClean="0"/>
              <a:t> zákon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Zakázána jakákoli diskriminace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Přímá a nepřímá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Obtěžování, sexuální obtěžování, pokyn k diskriminaci, navádění k diskriminaci</a:t>
            </a:r>
          </a:p>
          <a:p>
            <a:pPr marL="514350" indent="-514350">
              <a:buNone/>
            </a:pPr>
            <a:r>
              <a:rPr lang="cs-CZ" u="sng" dirty="0" smtClean="0"/>
              <a:t>Diskriminací není: </a:t>
            </a:r>
            <a:r>
              <a:rPr lang="cs-CZ" dirty="0" smtClean="0"/>
              <a:t>rozdílné zacházení kdy přístup k zaměstnání je podmíněn  věkem, odbornou praxí nebo dobou zaměstnání + ochrana určitých skupin tj. žen z důvodu těhotenství a mateřství, zdravotně postižených, osob mladších 15 let</a:t>
            </a:r>
          </a:p>
          <a:p>
            <a:pPr marL="514350" indent="-514350">
              <a:buNone/>
            </a:pPr>
            <a:r>
              <a:rPr lang="cs-CZ" dirty="0" smtClean="0"/>
              <a:t>Ochrana: žaloba + stížnost k IP – právo domáhat se upuštění od zásahu + zadostiučinění + náhrada nemajetkové újmy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Pracovní právo -  povinnosti zaměstnavatele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Ochrana osobnostních práv zaměstnance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Nedotknutelnost osoby a obydlí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Lidská čest, důstojnost, osobní čest, dobrá pověst a jméno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Ochrana tajemství listin a jiných písemností + zpráv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-  povinnosti zaměstnavatele vůči kolektivům zaměstnanců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Povinnost vést sociální dialog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Povinnost projednávat a informovat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právo -  povinnosti zaměstnance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a) </a:t>
            </a:r>
            <a:r>
              <a:rPr lang="cs-CZ" b="1" dirty="0" smtClean="0"/>
              <a:t>Základní</a:t>
            </a:r>
            <a:r>
              <a:rPr lang="cs-CZ" dirty="0" smtClean="0"/>
              <a:t> povinnosti zaměstnanců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X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b) </a:t>
            </a:r>
            <a:r>
              <a:rPr lang="cs-CZ" b="1" dirty="0" smtClean="0"/>
              <a:t>Zvláštní</a:t>
            </a:r>
            <a:r>
              <a:rPr lang="cs-CZ" dirty="0" smtClean="0"/>
              <a:t> povinnosti zaměstnanců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Pracovat řádně a podle svých sil a schopností, plnit pokyny nadřízených vydané v souladu s právními předpisy, spolupracovat s ostatními zaměstnanci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Využívat pracovní prostředky a plnit kvalitně a včas pracovní úkoly</a:t>
            </a:r>
          </a:p>
          <a:p>
            <a:pPr>
              <a:buFontTx/>
              <a:buChar char="-"/>
            </a:pPr>
            <a:r>
              <a:rPr lang="cs-CZ" dirty="0" smtClean="0"/>
              <a:t>Dodržovat právní předpisy vztahující se k výkonu práce a další </a:t>
            </a:r>
            <a:r>
              <a:rPr lang="cs-CZ" dirty="0" err="1" smtClean="0"/>
              <a:t>pr</a:t>
            </a:r>
            <a:r>
              <a:rPr lang="cs-CZ" dirty="0" smtClean="0"/>
              <a:t>. předpisy, pokud s nimi byly seznámeni (seznámení s kolektivní smlouvou a vnitřními předpisy)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Hospodařit řádně se svěřenými prostředky a ochraňovat majetek zaměstnavatele a nejednat v rozporu s oprávněnými zájmy zaměstnavatele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Státní zaměstnanci – jednat a rozhodovat nestranně, zachovávat mlčenlivost, nepřijímat dary a jiné výhody, zdržet se střetu zájmů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Vedoucí zaměstnanci  - stanovit a ukládat úkoly, organizovat, řídit a kontrolovat práci a dávat závazné pokyny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Zaměstnanec smí jinou výdělečnou činnost shodnou s předmětem činnosti svého zaměstnavatele vykonávat pouze s jeho výslovným souhlasem (krom činnosti umělecké, pedagogické, publicistické, literární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Pracovní právo – pracovněprávní skutečnosti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Právní jednání </a:t>
            </a:r>
            <a:r>
              <a:rPr lang="cs-CZ" dirty="0" smtClean="0"/>
              <a:t>– </a:t>
            </a:r>
            <a:r>
              <a:rPr lang="cs-CZ" b="1" dirty="0" smtClean="0"/>
              <a:t>subjektivní</a:t>
            </a:r>
            <a:r>
              <a:rPr lang="cs-CZ" dirty="0" smtClean="0"/>
              <a:t> povahy: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Právní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Protiprávní jednání úkony (jednání)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Faktické úkony s právní relevancí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b) Právní události </a:t>
            </a:r>
            <a:r>
              <a:rPr lang="cs-CZ" dirty="0" smtClean="0"/>
              <a:t>– </a:t>
            </a:r>
            <a:r>
              <a:rPr lang="cs-CZ" b="1" dirty="0" smtClean="0"/>
              <a:t>objektivní</a:t>
            </a:r>
            <a:r>
              <a:rPr lang="cs-CZ" dirty="0" smtClean="0"/>
              <a:t> povahy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právní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Právní jednání = projev vůle ve vnějším světě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-	</a:t>
            </a:r>
            <a:r>
              <a:rPr lang="cs-CZ" b="1" dirty="0" err="1" smtClean="0"/>
              <a:t>Komisivní</a:t>
            </a:r>
            <a:r>
              <a:rPr lang="cs-CZ" b="1" dirty="0" smtClean="0"/>
              <a:t> x omisivní</a:t>
            </a:r>
          </a:p>
          <a:p>
            <a:pPr>
              <a:buFontTx/>
              <a:buChar char="-"/>
            </a:pPr>
            <a:r>
              <a:rPr lang="cs-CZ" b="1" dirty="0" smtClean="0"/>
              <a:t>Písemné x ústní</a:t>
            </a:r>
          </a:p>
          <a:p>
            <a:pPr>
              <a:buFontTx/>
              <a:buChar char="-"/>
            </a:pPr>
            <a:r>
              <a:rPr lang="cs-CZ" b="1" dirty="0" smtClean="0"/>
              <a:t>Smlouvy, výpovědi PP, okamžitá zrušení PP, oznámení apod.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Nedovolená ujednání: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Obsah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Účel odporuje zákonu</a:t>
            </a:r>
          </a:p>
          <a:p>
            <a:pPr>
              <a:buFontTx/>
              <a:buChar char="-"/>
            </a:pPr>
            <a:r>
              <a:rPr lang="cs-CZ" b="1" dirty="0" smtClean="0"/>
              <a:t>Obchází zákon</a:t>
            </a:r>
          </a:p>
          <a:p>
            <a:pPr>
              <a:buFontTx/>
              <a:buChar char="-"/>
            </a:pPr>
            <a:r>
              <a:rPr lang="cs-CZ" b="1" dirty="0" smtClean="0"/>
              <a:t>Příčí se dobrým mravům</a:t>
            </a:r>
          </a:p>
          <a:p>
            <a:pPr>
              <a:buFontTx/>
              <a:buChar char="-"/>
            </a:pPr>
            <a:r>
              <a:rPr lang="cs-CZ" b="1" dirty="0" smtClean="0"/>
              <a:t>Pokud se jím účastník předem vzdává svých práv</a:t>
            </a:r>
          </a:p>
          <a:p>
            <a:pPr>
              <a:buFontTx/>
              <a:buChar char="-"/>
            </a:pPr>
            <a:r>
              <a:rPr lang="cs-CZ" b="1" dirty="0" smtClean="0"/>
              <a:t>Pokud se jím zkracuje uspokojení vymahatelné pohledávky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vady pracovněprávních úkonů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 smtClean="0"/>
              <a:t>Vadný</a:t>
            </a:r>
            <a:r>
              <a:rPr lang="cs-CZ" sz="2800" dirty="0" smtClean="0"/>
              <a:t> je právní úkon, který nesplňuje náležitosti vůle, formy nebo obsahu</a:t>
            </a:r>
          </a:p>
          <a:p>
            <a:pPr>
              <a:buNone/>
            </a:pPr>
            <a:r>
              <a:rPr lang="cs-CZ" sz="2800" b="1" dirty="0" smtClean="0"/>
              <a:t>Následkem vady je neplatnost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Relativní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Absolutní</a:t>
            </a:r>
          </a:p>
          <a:p>
            <a:pPr marL="514350" indent="-514350">
              <a:buNone/>
            </a:pPr>
            <a:r>
              <a:rPr lang="cs-CZ" sz="2800" b="1" dirty="0" smtClean="0"/>
              <a:t>Důvody neplatnosti</a:t>
            </a:r>
            <a:r>
              <a:rPr lang="cs-CZ" sz="2800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způsobilosti k právům a povinnostem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svéprávnosti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svobodně a vážně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Nebyl učiněn určitě a srozumitelně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Omyl vůle nebo omyl projevu vůle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Nedostatek předepsané formy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Nemožnost obsahu (plnění)</a:t>
            </a:r>
          </a:p>
          <a:p>
            <a:pPr marL="514350" indent="-514350">
              <a:buFontTx/>
              <a:buChar char="-"/>
            </a:pPr>
            <a:r>
              <a:rPr lang="cs-CZ" sz="2800" dirty="0" smtClean="0"/>
              <a:t>Nedovolenost (z hlediska zákona)</a:t>
            </a:r>
          </a:p>
          <a:p>
            <a:pPr marL="514350" indent="-514350">
              <a:buNone/>
            </a:pPr>
            <a:r>
              <a:rPr lang="cs-CZ" sz="2800" b="1" dirty="0" err="1" smtClean="0"/>
              <a:t>Ratihabice</a:t>
            </a:r>
            <a:r>
              <a:rPr lang="cs-CZ" sz="2800" dirty="0" smtClean="0"/>
              <a:t> – vyloučena u neplatnosti pro nedostatek formy u jednostranných úkonů a u kolektivních smluv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plynutí času jako právní skutečnost v pracovněprávních vztazích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Promlčení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Prekluze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Počítání času u lhůt určeních podle dní, týdnů, měsíců a let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Obecná lhůta pro promlčení dle ZP = tři roky</a:t>
            </a:r>
          </a:p>
          <a:p>
            <a:pPr marL="514350" indent="-514350">
              <a:buNone/>
            </a:pPr>
            <a:r>
              <a:rPr lang="cs-CZ" dirty="0" smtClean="0"/>
              <a:t> lhůty objektivní a subjektivní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Pracovní právo – pojem pracovněprávního vztahu 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Základní pracovněprávní vztahy: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Pracovní poměr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err="1" smtClean="0"/>
              <a:t>Pr</a:t>
            </a:r>
            <a:r>
              <a:rPr lang="cs-CZ" dirty="0" smtClean="0"/>
              <a:t>. vztahy založené dohodami o pracích konaných mimo pracovní poměr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dirty="0" smtClean="0"/>
              <a:t>§ 2</a:t>
            </a:r>
          </a:p>
          <a:p>
            <a:pPr algn="just">
              <a:buNone/>
            </a:pPr>
            <a:endParaRPr lang="cs-CZ" dirty="0" smtClean="0"/>
          </a:p>
          <a:p>
            <a:pPr marL="514350" indent="-514350" algn="just">
              <a:buAutoNum type="arabicParenBoth"/>
            </a:pPr>
            <a:r>
              <a:rPr lang="cs-CZ" b="1" dirty="0" smtClean="0"/>
              <a:t>Závislou prací </a:t>
            </a:r>
            <a:r>
              <a:rPr lang="cs-CZ" dirty="0" smtClean="0"/>
              <a:t>je práce, která je vykonávána </a:t>
            </a:r>
            <a:r>
              <a:rPr lang="cs-CZ" b="1" dirty="0" smtClean="0"/>
              <a:t>ve vztahu nadřízenosti zaměstnavatele a podřízenosti zaměstnance</a:t>
            </a:r>
            <a:r>
              <a:rPr lang="cs-CZ" dirty="0" smtClean="0"/>
              <a:t>, </a:t>
            </a:r>
            <a:r>
              <a:rPr lang="cs-CZ" b="1" dirty="0" smtClean="0"/>
              <a:t>jménem zaměstnavatele</a:t>
            </a:r>
            <a:r>
              <a:rPr lang="cs-CZ" dirty="0" smtClean="0"/>
              <a:t>, </a:t>
            </a:r>
            <a:r>
              <a:rPr lang="cs-CZ" b="1" dirty="0" smtClean="0"/>
              <a:t>podle pokynů zaměstnavatele </a:t>
            </a:r>
            <a:r>
              <a:rPr lang="cs-CZ" dirty="0" smtClean="0"/>
              <a:t>a zaměstnanec ji pro zaměstnavatele vykonává </a:t>
            </a:r>
            <a:r>
              <a:rPr lang="cs-CZ" b="1" dirty="0" smtClean="0"/>
              <a:t>osobně</a:t>
            </a:r>
            <a:r>
              <a:rPr lang="cs-CZ" dirty="0" smtClean="0"/>
              <a:t>.</a:t>
            </a:r>
          </a:p>
          <a:p>
            <a:pPr marL="514350" indent="-514350" algn="just">
              <a:buAutoNum type="arabicParenBoth"/>
            </a:pPr>
            <a:endParaRPr lang="cs-CZ" dirty="0" smtClean="0"/>
          </a:p>
          <a:p>
            <a:pPr marL="514350" indent="-514350" algn="just">
              <a:buAutoNum type="arabicParenBoth"/>
            </a:pPr>
            <a:r>
              <a:rPr lang="cs-CZ" dirty="0" smtClean="0"/>
              <a:t>Závislá práce musí být vykonávána </a:t>
            </a:r>
            <a:r>
              <a:rPr lang="cs-CZ" b="1" dirty="0" smtClean="0"/>
              <a:t>za mzdu, plat nebo odměnu za práci, na náklady a odpovědnost zaměstnavatele, v pracovní době na pracovišti zaměstnavatele,</a:t>
            </a:r>
            <a:r>
              <a:rPr lang="cs-CZ" dirty="0" smtClean="0"/>
              <a:t> popřípadě na jiném dohodnutém místě.</a:t>
            </a:r>
          </a:p>
          <a:p>
            <a:pPr marL="514350" indent="-514350" algn="just">
              <a:buAutoNum type="arabicParenBoth"/>
            </a:pPr>
            <a:endParaRPr lang="cs-CZ" dirty="0" smtClean="0"/>
          </a:p>
          <a:p>
            <a:pPr marL="514350" indent="-514350" algn="just">
              <a:buNone/>
            </a:pPr>
            <a:r>
              <a:rPr lang="cs-CZ" dirty="0" smtClean="0"/>
              <a:t>§ 3</a:t>
            </a:r>
          </a:p>
          <a:p>
            <a:pPr marL="514350" indent="-514350" algn="just">
              <a:buNone/>
            </a:pPr>
            <a:r>
              <a:rPr lang="cs-CZ" dirty="0" smtClean="0"/>
              <a:t>	Závislá práce může být vykonávána výlučně v základním pracovněprávním vztahu, není-li upravena zvláštními právními předpisy.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None/>
            </a:pPr>
            <a:r>
              <a:rPr lang="cs-CZ" dirty="0" smtClean="0"/>
              <a:t>	Základními pracovněprávními vztahy podle tohoto zákona jsou pracovní poměr a právní vztahy založené dohodami o pracích konaných mimo pracovní poměr.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Pracovní právo –  pojem závislé práce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právo – teoretické koncepce pracovního poměru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Koncepce vycházejí z koncepce pracovní smlouvy jako smlouvy o „směně práce za mzdu“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V důsledku ochranného zákonodárství – dualismus pracovní smlouvy a pracovního poměru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Pojetí v nedemokratických státech –  likvidace kolektivního vyjednávání, separace pracovního poměru od občanského práva, vznik podnikového vlastnictví a socialistického vlastnictví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právo – druhy pracovních poměrů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arenR"/>
            </a:pPr>
            <a:r>
              <a:rPr lang="cs-CZ" dirty="0" smtClean="0"/>
              <a:t>doba trvání PP – na dobu určitou/neurčitou</a:t>
            </a:r>
          </a:p>
          <a:p>
            <a:pPr marL="514350" indent="-514350">
              <a:buAutoNum type="alphaUcParenR"/>
            </a:pPr>
            <a:r>
              <a:rPr lang="cs-CZ" dirty="0" smtClean="0"/>
              <a:t>Souběh zákonných úprav – ZP/ZP+další úprava</a:t>
            </a:r>
          </a:p>
          <a:p>
            <a:pPr marL="514350" indent="-514350">
              <a:buAutoNum type="alphaUcParenR"/>
            </a:pPr>
            <a:r>
              <a:rPr lang="cs-CZ" dirty="0" smtClean="0"/>
              <a:t>Charakter zaměstnavatele – podnikatel/nepodnikatel</a:t>
            </a:r>
          </a:p>
          <a:p>
            <a:pPr marL="514350" indent="-514350">
              <a:buAutoNum type="alphaUcParenR"/>
            </a:pPr>
            <a:r>
              <a:rPr lang="cs-CZ" dirty="0" smtClean="0"/>
              <a:t>Způsob vzniku PP – smlouvou/jmenováním</a:t>
            </a:r>
          </a:p>
          <a:p>
            <a:pPr marL="514350" indent="-514350">
              <a:buAutoNum type="alphaUcParenR"/>
            </a:pPr>
            <a:r>
              <a:rPr lang="cs-CZ" dirty="0" smtClean="0"/>
              <a:t>Místo výkonu práce – na pracovišti zaměstnavatelů/mimo</a:t>
            </a:r>
          </a:p>
          <a:p>
            <a:pPr marL="514350" indent="-514350">
              <a:buAutoNum type="alphaUcParenR"/>
            </a:pPr>
            <a:r>
              <a:rPr lang="cs-CZ" dirty="0" smtClean="0"/>
              <a:t>Rozsah pracovní doby – stanovená týdenní </a:t>
            </a:r>
            <a:r>
              <a:rPr lang="cs-CZ" smtClean="0"/>
              <a:t>pracovní doba/kratší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747</Words>
  <Application>Microsoft Office PowerPoint</Application>
  <PresentationFormat>Předvádění na obrazovce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PRACOVNÍ PRÁVO</vt:lpstr>
      <vt:lpstr>Pracovní právo – pracovněprávní skutečnosti</vt:lpstr>
      <vt:lpstr>Pracovní právo – právní jednání</vt:lpstr>
      <vt:lpstr>Pracovní právo – vady pracovněprávních úkonů</vt:lpstr>
      <vt:lpstr>Pracovní právo – plynutí času jako právní skutečnost v pracovněprávních vztazích</vt:lpstr>
      <vt:lpstr>Pracovní právo – pojem pracovněprávního vztahu </vt:lpstr>
      <vt:lpstr>Pracovní právo –  pojem závislé práce</vt:lpstr>
      <vt:lpstr>Pracovní právo – teoretické koncepce pracovního poměru</vt:lpstr>
      <vt:lpstr>Pracovní právo – druhy pracovních poměrů</vt:lpstr>
      <vt:lpstr>Pracovní právo -  povinnosti stran pracovního poměru</vt:lpstr>
      <vt:lpstr>Pracovní právo -  povinnosti zaměstnavatele</vt:lpstr>
      <vt:lpstr>Pracovní právo -  povinnosti zaměstnavatele</vt:lpstr>
      <vt:lpstr>Pracovní právo -  povinnosti zaměstnavatele vůči kolektivům zaměstnanců</vt:lpstr>
      <vt:lpstr>Pracovní právo -  povinnosti zaměstnance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Filip Hlaváček</cp:lastModifiedBy>
  <cp:revision>148</cp:revision>
  <dcterms:created xsi:type="dcterms:W3CDTF">2015-10-04T18:04:49Z</dcterms:created>
  <dcterms:modified xsi:type="dcterms:W3CDTF">2018-06-08T04:34:55Z</dcterms:modified>
</cp:coreProperties>
</file>