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5" r:id="rId3"/>
    <p:sldId id="297" r:id="rId4"/>
    <p:sldId id="283" r:id="rId5"/>
    <p:sldId id="284" r:id="rId6"/>
    <p:sldId id="258" r:id="rId7"/>
    <p:sldId id="259" r:id="rId8"/>
    <p:sldId id="262" r:id="rId9"/>
    <p:sldId id="267" r:id="rId10"/>
    <p:sldId id="268" r:id="rId11"/>
    <p:sldId id="269" r:id="rId12"/>
    <p:sldId id="271" r:id="rId13"/>
    <p:sldId id="273" r:id="rId14"/>
    <p:sldId id="274" r:id="rId15"/>
    <p:sldId id="275" r:id="rId16"/>
    <p:sldId id="276" r:id="rId17"/>
    <p:sldId id="291" r:id="rId18"/>
    <p:sldId id="277" r:id="rId19"/>
    <p:sldId id="278" r:id="rId20"/>
    <p:sldId id="279" r:id="rId21"/>
    <p:sldId id="280" r:id="rId22"/>
    <p:sldId id="295" r:id="rId23"/>
    <p:sldId id="281" r:id="rId24"/>
    <p:sldId id="282" r:id="rId25"/>
    <p:sldId id="292" r:id="rId2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2D3B4-F80E-4584-9CD7-9C6792B25AFF}" type="datetimeFigureOut">
              <a:rPr lang="cs-CZ" smtClean="0"/>
              <a:t>11.04.2022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9BB6-3E93-4AE9-8269-FBBDF1601A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5329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2D3B4-F80E-4584-9CD7-9C6792B25AFF}" type="datetimeFigureOut">
              <a:rPr lang="cs-CZ" smtClean="0"/>
              <a:t>11.04.2022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9BB6-3E93-4AE9-8269-FBBDF1601A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2357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2D3B4-F80E-4584-9CD7-9C6792B25AFF}" type="datetimeFigureOut">
              <a:rPr lang="cs-CZ" smtClean="0"/>
              <a:t>11.04.2022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9BB6-3E93-4AE9-8269-FBBDF1601A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6243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2D3B4-F80E-4584-9CD7-9C6792B25AFF}" type="datetimeFigureOut">
              <a:rPr lang="cs-CZ" smtClean="0"/>
              <a:t>11.04.2022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9BB6-3E93-4AE9-8269-FBBDF1601A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3363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2D3B4-F80E-4584-9CD7-9C6792B25AFF}" type="datetimeFigureOut">
              <a:rPr lang="cs-CZ" smtClean="0"/>
              <a:t>11.04.2022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9BB6-3E93-4AE9-8269-FBBDF1601A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8479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2D3B4-F80E-4584-9CD7-9C6792B25AFF}" type="datetimeFigureOut">
              <a:rPr lang="cs-CZ" smtClean="0"/>
              <a:t>11.04.2022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9BB6-3E93-4AE9-8269-FBBDF1601A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7978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2D3B4-F80E-4584-9CD7-9C6792B25AFF}" type="datetimeFigureOut">
              <a:rPr lang="cs-CZ" smtClean="0"/>
              <a:t>11.04.2022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9BB6-3E93-4AE9-8269-FBBDF1601A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1885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2D3B4-F80E-4584-9CD7-9C6792B25AFF}" type="datetimeFigureOut">
              <a:rPr lang="cs-CZ" smtClean="0"/>
              <a:t>11.04.2022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9BB6-3E93-4AE9-8269-FBBDF1601A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8911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2D3B4-F80E-4584-9CD7-9C6792B25AFF}" type="datetimeFigureOut">
              <a:rPr lang="cs-CZ" smtClean="0"/>
              <a:t>11.04.2022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9BB6-3E93-4AE9-8269-FBBDF1601A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4396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2D3B4-F80E-4584-9CD7-9C6792B25AFF}" type="datetimeFigureOut">
              <a:rPr lang="cs-CZ" smtClean="0"/>
              <a:t>11.04.2022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9BB6-3E93-4AE9-8269-FBBDF1601A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7978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2D3B4-F80E-4584-9CD7-9C6792B25AFF}" type="datetimeFigureOut">
              <a:rPr lang="cs-CZ" smtClean="0"/>
              <a:t>11.04.2022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9BB6-3E93-4AE9-8269-FBBDF1601A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8310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2D3B4-F80E-4584-9CD7-9C6792B25AFF}" type="datetimeFigureOut">
              <a:rPr lang="cs-CZ" smtClean="0"/>
              <a:t>11.04.2022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E9BB6-3E93-4AE9-8269-FBBDF1601A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069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png"/><Relationship Id="rId4" Type="http://schemas.openxmlformats.org/officeDocument/2006/relationships/oleObject" Target="../embeddings/oleObject1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Odhalování přírody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Ondřej Švec</a:t>
            </a:r>
          </a:p>
        </p:txBody>
      </p:sp>
    </p:spTree>
    <p:extLst>
      <p:ext uri="{BB962C8B-B14F-4D97-AF65-F5344CB8AC3E}">
        <p14:creationId xmlns:p14="http://schemas.microsoft.com/office/powerpoint/2010/main" val="38347906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"/>
            <a:ext cx="12192000" cy="898520"/>
          </a:xfrm>
        </p:spPr>
        <p:txBody>
          <a:bodyPr>
            <a:noAutofit/>
          </a:bodyPr>
          <a:lstStyle/>
          <a:p>
            <a:pPr algn="ctr"/>
            <a:br>
              <a:rPr lang="cs-CZ" sz="3000" dirty="0"/>
            </a:br>
            <a:r>
              <a:rPr lang="cs-CZ" sz="3000" i="1" dirty="0"/>
              <a:t>Odhalená tajemství přírody - </a:t>
            </a:r>
            <a:r>
              <a:rPr lang="cs-CZ" sz="3000" dirty="0"/>
              <a:t>Antoni van </a:t>
            </a:r>
            <a:r>
              <a:rPr lang="cs-CZ" sz="3000" dirty="0" err="1"/>
              <a:t>Leuuwenhoek</a:t>
            </a:r>
            <a:r>
              <a:rPr lang="cs-CZ" sz="3000" dirty="0"/>
              <a:t> 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451" y="898521"/>
            <a:ext cx="4045137" cy="5681579"/>
          </a:xfr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7825"/>
            <a:ext cx="7471236" cy="5242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4036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Odkouzlení (smrt?) přírody v novověké vědě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82600" y="1825624"/>
            <a:ext cx="11455400" cy="4841875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příroda jako soubor hmoty v klidu nebo pohybu</a:t>
            </a:r>
          </a:p>
          <a:p>
            <a:r>
              <a:rPr lang="cs-CZ" dirty="0"/>
              <a:t>v přírodě nepůsobí žádná účelová příčina</a:t>
            </a:r>
          </a:p>
          <a:p>
            <a:r>
              <a:rPr lang="cs-CZ" dirty="0"/>
              <a:t>de-personifikace přírody</a:t>
            </a:r>
          </a:p>
          <a:p>
            <a:endParaRPr lang="cs-CZ" sz="1100" dirty="0"/>
          </a:p>
          <a:p>
            <a:pPr marL="0" indent="0">
              <a:lnSpc>
                <a:spcPct val="110000"/>
              </a:lnSpc>
              <a:buNone/>
            </a:pPr>
            <a:r>
              <a:rPr lang="cs-CZ" u="sng" dirty="0"/>
              <a:t>R. Descartes</a:t>
            </a:r>
            <a:r>
              <a:rPr lang="cs-CZ" dirty="0"/>
              <a:t>: „Přírodou tu v žádném případě nemíním nějakou bohyni či jinou pomyslnou sílu, nýbrž (...) tohoto slova užívám výhradně pro označení látky samotné.“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cs-CZ" sz="2700" dirty="0"/>
              <a:t>    (Descartes, </a:t>
            </a:r>
            <a:r>
              <a:rPr lang="cs-CZ" sz="2700" i="1" dirty="0" err="1"/>
              <a:t>Traité</a:t>
            </a:r>
            <a:r>
              <a:rPr lang="cs-CZ" sz="2700" i="1" dirty="0"/>
              <a:t> </a:t>
            </a:r>
            <a:r>
              <a:rPr lang="cs-CZ" sz="2700" i="1" dirty="0" err="1"/>
              <a:t>du</a:t>
            </a:r>
            <a:r>
              <a:rPr lang="cs-CZ" sz="2700" i="1" dirty="0"/>
              <a:t> Monde</a:t>
            </a:r>
            <a:r>
              <a:rPr lang="cs-CZ" sz="2700" dirty="0"/>
              <a:t>, kap. VII., </a:t>
            </a:r>
            <a:r>
              <a:rPr lang="cs-CZ" sz="2700" dirty="0" err="1"/>
              <a:t>éd</a:t>
            </a:r>
            <a:r>
              <a:rPr lang="cs-CZ" sz="2700" dirty="0"/>
              <a:t>. </a:t>
            </a:r>
            <a:r>
              <a:rPr lang="cs-CZ" sz="2700" dirty="0" err="1"/>
              <a:t>Alquié</a:t>
            </a:r>
            <a:r>
              <a:rPr lang="cs-CZ" sz="2700" dirty="0"/>
              <a:t>, t. I, p. 349)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cs-CZ" u="sng" dirty="0"/>
              <a:t>R. </a:t>
            </a:r>
            <a:r>
              <a:rPr lang="cs-CZ" u="sng" dirty="0" err="1"/>
              <a:t>Boyle</a:t>
            </a:r>
            <a:r>
              <a:rPr lang="cs-CZ" dirty="0"/>
              <a:t>: Správně bychom neměli říkat: příroda působí to či ono, nýbrž: ten či onen jev se děje podle přírody, rozumí se podle zákonů ustanovených Bohem.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cs-CZ" sz="2700" dirty="0"/>
              <a:t>    (R. </a:t>
            </a:r>
            <a:r>
              <a:rPr lang="cs-CZ" sz="2700" dirty="0" err="1"/>
              <a:t>Boyle</a:t>
            </a:r>
            <a:r>
              <a:rPr lang="cs-CZ" sz="2700" dirty="0"/>
              <a:t>, </a:t>
            </a:r>
            <a:r>
              <a:rPr lang="cs-CZ" sz="2700" i="1" dirty="0"/>
              <a:t>A Free </a:t>
            </a:r>
            <a:r>
              <a:rPr lang="cs-CZ" sz="2700" i="1" dirty="0" err="1"/>
              <a:t>Inquiry</a:t>
            </a:r>
            <a:r>
              <a:rPr lang="cs-CZ" sz="2700" i="1" dirty="0"/>
              <a:t> </a:t>
            </a:r>
            <a:r>
              <a:rPr lang="cs-CZ" sz="2700" i="1" dirty="0" err="1"/>
              <a:t>into</a:t>
            </a:r>
            <a:r>
              <a:rPr lang="cs-CZ" sz="2700" i="1" dirty="0"/>
              <a:t> </a:t>
            </a:r>
            <a:r>
              <a:rPr lang="cs-CZ" sz="2700" i="1" dirty="0" err="1"/>
              <a:t>the</a:t>
            </a:r>
            <a:r>
              <a:rPr lang="cs-CZ" sz="2700" i="1" dirty="0"/>
              <a:t> </a:t>
            </a:r>
            <a:r>
              <a:rPr lang="cs-CZ" sz="2700" i="1" dirty="0" err="1"/>
              <a:t>Vulgary</a:t>
            </a:r>
            <a:r>
              <a:rPr lang="cs-CZ" sz="2700" i="1" dirty="0"/>
              <a:t> </a:t>
            </a:r>
            <a:r>
              <a:rPr lang="cs-CZ" sz="2700" i="1" dirty="0" err="1"/>
              <a:t>Received</a:t>
            </a:r>
            <a:r>
              <a:rPr lang="cs-CZ" sz="2700" i="1" dirty="0"/>
              <a:t> </a:t>
            </a:r>
            <a:r>
              <a:rPr lang="cs-CZ" sz="2700" i="1" dirty="0" err="1"/>
              <a:t>Notion</a:t>
            </a:r>
            <a:r>
              <a:rPr lang="cs-CZ" sz="2700" i="1" dirty="0"/>
              <a:t> </a:t>
            </a:r>
            <a:r>
              <a:rPr lang="cs-CZ" sz="2700" i="1" dirty="0" err="1"/>
              <a:t>of</a:t>
            </a:r>
            <a:r>
              <a:rPr lang="cs-CZ" sz="2700" i="1" dirty="0"/>
              <a:t> </a:t>
            </a:r>
            <a:r>
              <a:rPr lang="cs-CZ" sz="2700" i="1" dirty="0" err="1"/>
              <a:t>Nature</a:t>
            </a:r>
            <a:r>
              <a:rPr lang="cs-CZ" sz="2700" dirty="0"/>
              <a:t>, London, 1686)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039610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35132"/>
            <a:ext cx="10515600" cy="566058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>Odhalená tajemství přírody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462" y="931817"/>
            <a:ext cx="8654433" cy="5258809"/>
          </a:xfrm>
        </p:spPr>
      </p:pic>
      <p:sp>
        <p:nvSpPr>
          <p:cNvPr id="3" name="TextovéPole 2"/>
          <p:cNvSpPr txBox="1"/>
          <p:nvPr/>
        </p:nvSpPr>
        <p:spPr>
          <a:xfrm>
            <a:off x="2083293" y="6421515"/>
            <a:ext cx="8025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Jean-</a:t>
            </a:r>
            <a:r>
              <a:rPr lang="cs-CZ" dirty="0" err="1"/>
              <a:t>Léon</a:t>
            </a:r>
            <a:r>
              <a:rPr lang="cs-CZ" dirty="0"/>
              <a:t> </a:t>
            </a:r>
            <a:r>
              <a:rPr lang="cs-CZ" dirty="0" err="1"/>
              <a:t>Gérôme</a:t>
            </a:r>
            <a:r>
              <a:rPr lang="cs-CZ" dirty="0"/>
              <a:t>: </a:t>
            </a:r>
            <a:r>
              <a:rPr lang="cs-CZ" i="1" dirty="0" err="1"/>
              <a:t>Fryné</a:t>
            </a:r>
            <a:r>
              <a:rPr lang="cs-CZ" i="1" dirty="0"/>
              <a:t> před areopagem</a:t>
            </a:r>
            <a:r>
              <a:rPr lang="cs-CZ" dirty="0"/>
              <a:t>, 1861</a:t>
            </a:r>
          </a:p>
        </p:txBody>
      </p:sp>
    </p:spTree>
    <p:extLst>
      <p:ext uri="{BB962C8B-B14F-4D97-AF65-F5344CB8AC3E}">
        <p14:creationId xmlns:p14="http://schemas.microsoft.com/office/powerpoint/2010/main" val="16535513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8296" y="365125"/>
            <a:ext cx="11075504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dirty="0"/>
              <a:t>Goethe: </a:t>
            </a:r>
            <a:r>
              <a:rPr lang="cs-CZ" sz="3600" i="1" dirty="0"/>
              <a:t>Génius odhalující bustu Přírody </a:t>
            </a:r>
            <a:r>
              <a:rPr lang="cs-CZ" sz="3600" dirty="0"/>
              <a:t>(1814)</a:t>
            </a:r>
            <a:br>
              <a:rPr lang="cs-CZ" sz="3600" dirty="0"/>
            </a:br>
            <a:endParaRPr lang="cs-CZ" sz="36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996" y="1690688"/>
            <a:ext cx="6107804" cy="4818221"/>
          </a:xfrm>
        </p:spPr>
      </p:pic>
      <p:sp>
        <p:nvSpPr>
          <p:cNvPr id="5" name="TextovéPole 4"/>
          <p:cNvSpPr txBox="1"/>
          <p:nvPr/>
        </p:nvSpPr>
        <p:spPr>
          <a:xfrm>
            <a:off x="660748" y="1580763"/>
            <a:ext cx="406841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/>
              <a:t>„Bědný zrak, jenž žádost pozná!</a:t>
            </a:r>
          </a:p>
          <a:p>
            <a:r>
              <a:rPr lang="cs-CZ" sz="2200" dirty="0"/>
              <a:t>Tajemství mu zůstaň skryté!</a:t>
            </a:r>
          </a:p>
          <a:p>
            <a:r>
              <a:rPr lang="cs-CZ" sz="2200" dirty="0"/>
              <a:t>Příroda, ta Sfinga hrozná, </a:t>
            </a:r>
          </a:p>
          <a:p>
            <a:r>
              <a:rPr lang="cs-CZ" sz="2200" dirty="0"/>
              <a:t>Stovkou ňader poděsí tě. </a:t>
            </a:r>
          </a:p>
          <a:p>
            <a:endParaRPr lang="cs-CZ" sz="2200" dirty="0"/>
          </a:p>
          <a:p>
            <a:r>
              <a:rPr lang="cs-CZ" sz="2200" dirty="0"/>
              <a:t>Nenahlížej pod závoje!</a:t>
            </a:r>
          </a:p>
          <a:p>
            <a:r>
              <a:rPr lang="cs-CZ" sz="2200" dirty="0"/>
              <a:t>Nechtěj hledat skryté taje!</a:t>
            </a:r>
          </a:p>
          <a:p>
            <a:r>
              <a:rPr lang="cs-CZ" sz="2200" dirty="0"/>
              <a:t>Chceš žít, bloude? Oči svoje</a:t>
            </a:r>
          </a:p>
          <a:p>
            <a:r>
              <a:rPr lang="cs-CZ" sz="2200" dirty="0"/>
              <a:t>Obrať zpátky, v širé kraje.“</a:t>
            </a:r>
          </a:p>
        </p:txBody>
      </p:sp>
    </p:spTree>
    <p:extLst>
      <p:ext uri="{BB962C8B-B14F-4D97-AF65-F5344CB8AC3E}">
        <p14:creationId xmlns:p14="http://schemas.microsoft.com/office/powerpoint/2010/main" val="33914099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Goetheho </a:t>
            </a:r>
            <a:r>
              <a:rPr lang="cs-CZ" i="1" dirty="0" err="1"/>
              <a:t>Naturphilosophie</a:t>
            </a:r>
            <a:endParaRPr lang="cs-CZ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Estetizující výklad přírody: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/>
              <a:t>	Lyra: Orfeus proniká do tajemství přírody nikoli násilím, nýbrž melodií, rytmem, harmonií</a:t>
            </a:r>
          </a:p>
          <a:p>
            <a:r>
              <a:rPr lang="cs-CZ" dirty="0"/>
              <a:t>Úcta před tajemstvím a důraz na nezaujaté pozorování: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/>
              <a:t>	Bázeň před přírodou spojená s respektem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/>
              <a:t>	Obdiv i úzkost před neproniknutelným mystériem bytí</a:t>
            </a:r>
          </a:p>
          <a:p>
            <a:r>
              <a:rPr lang="cs-CZ" dirty="0"/>
              <a:t>Obraz celku skutečnosti, který člověka sbližuje s přírodním děním: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/>
              <a:t>pociťujeme, že my lidé jsme součástí většího celku a na jeho moci zcela závislí</a:t>
            </a:r>
          </a:p>
        </p:txBody>
      </p:sp>
    </p:spTree>
    <p:extLst>
      <p:ext uri="{BB962C8B-B14F-4D97-AF65-F5344CB8AC3E}">
        <p14:creationId xmlns:p14="http://schemas.microsoft.com/office/powerpoint/2010/main" val="40638730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Goethe – </a:t>
            </a:r>
            <a:r>
              <a:rPr lang="cs-CZ" i="1" dirty="0"/>
              <a:t>Krotké Xenie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dirty="0"/>
              <a:t>„Trapní ženiši, mě zmáhá</a:t>
            </a:r>
          </a:p>
          <a:p>
            <a:pPr marL="0" indent="0">
              <a:buNone/>
            </a:pPr>
            <a:r>
              <a:rPr lang="cs-CZ" dirty="0"/>
              <a:t>Lyra, jež za uši tahá, </a:t>
            </a:r>
          </a:p>
          <a:p>
            <a:pPr marL="0" indent="0">
              <a:buNone/>
            </a:pPr>
            <a:r>
              <a:rPr lang="cs-CZ" dirty="0"/>
              <a:t>Už ji slyšet nemohu, </a:t>
            </a:r>
          </a:p>
          <a:p>
            <a:pPr marL="0" indent="0">
              <a:buNone/>
            </a:pPr>
            <a:r>
              <a:rPr lang="cs-CZ" dirty="0"/>
              <a:t>Isis zjevuje se nahá, </a:t>
            </a:r>
          </a:p>
          <a:p>
            <a:pPr marL="0" indent="0">
              <a:buNone/>
            </a:pPr>
            <a:r>
              <a:rPr lang="cs-CZ" dirty="0"/>
              <a:t>Člověk má však vlčí </a:t>
            </a:r>
            <a:r>
              <a:rPr lang="cs-CZ" dirty="0" err="1"/>
              <a:t>mhu</a:t>
            </a:r>
            <a:r>
              <a:rPr lang="cs-CZ" dirty="0"/>
              <a:t>.“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u="sng" dirty="0"/>
              <a:t>Jedna z možných interpretací:</a:t>
            </a:r>
          </a:p>
          <a:p>
            <a:r>
              <a:rPr lang="cs-CZ" dirty="0"/>
              <a:t>„Ženiši“ - vědci, jež se snaží odhalit přírodu (Isidu) pomocí experimentů, avšak jsou „trapní“, neboť nejsou schopni ji vidět. </a:t>
            </a:r>
          </a:p>
          <a:p>
            <a:r>
              <a:rPr lang="cs-CZ" dirty="0"/>
              <a:t>„Isis zjevuje se nahá“ – experimentátor si neuvědomuje, že vše podstatné má přímo před očima, že přírodní forma, na niž hledí, má smysl o sobě. </a:t>
            </a:r>
          </a:p>
          <a:p>
            <a:r>
              <a:rPr lang="cs-CZ" dirty="0"/>
              <a:t>„Člověk má však vlčí </a:t>
            </a:r>
            <a:r>
              <a:rPr lang="cs-CZ" dirty="0" err="1"/>
              <a:t>mhu</a:t>
            </a:r>
            <a:r>
              <a:rPr lang="cs-CZ" dirty="0"/>
              <a:t>“ – závoj halí pouze zrak experimentátora, nikoli Isidu.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829415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Goethe - </a:t>
            </a:r>
            <a:r>
              <a:rPr lang="cs-CZ" i="1" dirty="0"/>
              <a:t>Faust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9288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dirty="0"/>
              <a:t>„Záhadná, nechť i den se dní, </a:t>
            </a:r>
          </a:p>
          <a:p>
            <a:pPr marL="0" indent="0">
              <a:buNone/>
            </a:pPr>
            <a:r>
              <a:rPr lang="cs-CZ" dirty="0"/>
              <a:t>Příroda nenechá si svůj šlář vzíti;</a:t>
            </a:r>
          </a:p>
          <a:p>
            <a:pPr marL="0" indent="0">
              <a:buNone/>
            </a:pPr>
            <a:r>
              <a:rPr lang="cs-CZ" dirty="0"/>
              <a:t>A co tvým smyslům sama nezjeví, </a:t>
            </a:r>
          </a:p>
          <a:p>
            <a:pPr marL="0" indent="0">
              <a:buNone/>
            </a:pPr>
            <a:r>
              <a:rPr lang="cs-CZ" dirty="0"/>
              <a:t>Šroubem ani heverem nelze z ní vypáčiti.“ </a:t>
            </a:r>
          </a:p>
          <a:p>
            <a:pPr marL="0" indent="0">
              <a:buNone/>
            </a:pPr>
            <a:endParaRPr lang="cs-CZ" sz="600" dirty="0"/>
          </a:p>
          <a:p>
            <a:pPr marL="0" indent="0">
              <a:buNone/>
            </a:pPr>
            <a:r>
              <a:rPr lang="cs-CZ" dirty="0"/>
              <a:t>(Goethe, </a:t>
            </a:r>
            <a:r>
              <a:rPr lang="cs-CZ" i="1" dirty="0"/>
              <a:t>Faust</a:t>
            </a:r>
            <a:r>
              <a:rPr lang="cs-CZ" dirty="0"/>
              <a:t>,</a:t>
            </a:r>
            <a:r>
              <a:rPr lang="cs-CZ" i="1" dirty="0"/>
              <a:t> </a:t>
            </a:r>
            <a:r>
              <a:rPr lang="cs-CZ" dirty="0"/>
              <a:t>I</a:t>
            </a:r>
            <a:r>
              <a:rPr lang="cs-CZ" i="1" dirty="0"/>
              <a:t>, </a:t>
            </a:r>
            <a:r>
              <a:rPr lang="cs-CZ" dirty="0"/>
              <a:t>verše 668-674, přel. O. Fischer, Praha 1965, s. 34.)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„Rozdělit jednotu věčného světla</a:t>
            </a:r>
          </a:p>
          <a:p>
            <a:pPr>
              <a:buFontTx/>
              <a:buChar char="-"/>
            </a:pPr>
            <a:r>
              <a:rPr lang="cs-CZ" dirty="0"/>
              <a:t>to nutno pokládat za nesmyslné.“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u="sng" dirty="0"/>
              <a:t>Komentář: narážka na Newtonovu teorii světla? </a:t>
            </a:r>
          </a:p>
          <a:p>
            <a:pPr marL="0" indent="0">
              <a:buNone/>
            </a:pPr>
            <a:r>
              <a:rPr lang="cs-CZ" dirty="0"/>
              <a:t>Vědec-experimentátor se násilím a mechanickým rozkladem snaží objevit něco, co se skrývá za fenomény. </a:t>
            </a:r>
          </a:p>
          <a:p>
            <a:pPr marL="0" indent="0">
              <a:buNone/>
            </a:pPr>
            <a:r>
              <a:rPr lang="cs-CZ" i="1" dirty="0"/>
              <a:t> </a:t>
            </a:r>
          </a:p>
          <a:p>
            <a:pPr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37909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altLang="cs-CZ" sz="3000" dirty="0"/>
              <a:t>Newton a r</a:t>
            </a:r>
            <a:r>
              <a:rPr lang="en-GB" altLang="cs-CZ" sz="3000" dirty="0" err="1"/>
              <a:t>ozklad</a:t>
            </a:r>
            <a:r>
              <a:rPr lang="en-GB" altLang="cs-CZ" sz="3000" dirty="0"/>
              <a:t> </a:t>
            </a:r>
            <a:r>
              <a:rPr lang="en-GB" altLang="cs-CZ" sz="3000" dirty="0" err="1"/>
              <a:t>světla</a:t>
            </a:r>
            <a:r>
              <a:rPr lang="en-GB" altLang="cs-CZ" sz="3000" dirty="0"/>
              <a:t> do </a:t>
            </a:r>
            <a:r>
              <a:rPr lang="en-GB" altLang="cs-CZ" sz="3000" dirty="0" err="1"/>
              <a:t>spektra</a:t>
            </a:r>
            <a:r>
              <a:rPr lang="en-GB" altLang="cs-CZ" sz="3000" dirty="0"/>
              <a:t> </a:t>
            </a:r>
            <a:r>
              <a:rPr lang="en-GB" altLang="cs-CZ" sz="3000" dirty="0" err="1"/>
              <a:t>jednotlivých</a:t>
            </a:r>
            <a:r>
              <a:rPr lang="en-GB" altLang="cs-CZ" sz="3000" dirty="0"/>
              <a:t> </a:t>
            </a:r>
            <a:r>
              <a:rPr lang="en-GB" altLang="cs-CZ" sz="3000" dirty="0" err="1"/>
              <a:t>barev</a:t>
            </a:r>
            <a:endParaRPr lang="cs-CZ" sz="30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497" y="1788363"/>
            <a:ext cx="3263504" cy="4351338"/>
          </a:xfrm>
        </p:spPr>
      </p:pic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9418594"/>
              </p:ext>
            </p:extLst>
          </p:nvPr>
        </p:nvGraphicFramePr>
        <p:xfrm>
          <a:off x="1597968" y="1807652"/>
          <a:ext cx="3423493" cy="43320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Rastrový obraz" r:id="rId4" imgW="4019048" imgH="5087060" progId="PBrush">
                  <p:embed/>
                </p:oleObj>
              </mc:Choice>
              <mc:Fallback>
                <p:oleObj name="Rastrový obraz" r:id="rId4" imgW="4019048" imgH="5087060" progId="PBrush">
                  <p:embed/>
                  <p:pic>
                    <p:nvPicPr>
                      <p:cNvPr id="3" name="Objek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7968" y="1807652"/>
                        <a:ext cx="3423493" cy="43320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697863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Goethe : Nauka o barvách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617842" y="1433488"/>
            <a:ext cx="4903305" cy="5080686"/>
          </a:xfrm>
        </p:spPr>
      </p:pic>
    </p:spTree>
    <p:extLst>
      <p:ext uri="{BB962C8B-B14F-4D97-AF65-F5344CB8AC3E}">
        <p14:creationId xmlns:p14="http://schemas.microsoft.com/office/powerpoint/2010/main" val="28862290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Nauka o barvách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9772" y="2531165"/>
            <a:ext cx="11624889" cy="242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743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Závoj přírody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Hérakleitos</a:t>
            </a:r>
            <a:r>
              <a:rPr lang="cs-CZ" dirty="0"/>
              <a:t> : „Příroda se ráda skrývá“. </a:t>
            </a:r>
          </a:p>
          <a:p>
            <a:endParaRPr lang="cs-CZ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cs-CZ" dirty="0"/>
              <a:t>Metafora nepřístupnosti přírody („závoj bohyně přírody“)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Metafora poznání jako strhávání / odhalování závoje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V novověku navíc metafora soudnická: donutit přírodu, aby odpovídala na otázky, které jí člověk (jako arbitr vší platnosti) klade</a:t>
            </a:r>
          </a:p>
        </p:txBody>
      </p:sp>
    </p:spTree>
    <p:extLst>
      <p:ext uri="{BB962C8B-B14F-4D97-AF65-F5344CB8AC3E}">
        <p14:creationId xmlns:p14="http://schemas.microsoft.com/office/powerpoint/2010/main" val="8101436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u="sng" dirty="0"/>
              <a:t>Metamorfóza rostlin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85900"/>
            <a:ext cx="10515600" cy="537209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i="1" dirty="0"/>
              <a:t>„Všímej si rostliny teď, jak postupně vzniká a roste, </a:t>
            </a:r>
            <a:endParaRPr lang="cs-CZ" dirty="0"/>
          </a:p>
          <a:p>
            <a:pPr marL="0" indent="0">
              <a:buNone/>
            </a:pPr>
            <a:r>
              <a:rPr lang="cs-CZ" i="1" dirty="0"/>
              <a:t>kterak znenáhla si vytváří květy i plod! </a:t>
            </a:r>
            <a:endParaRPr lang="cs-CZ" dirty="0"/>
          </a:p>
          <a:p>
            <a:pPr marL="0" indent="0">
              <a:buNone/>
            </a:pPr>
            <a:r>
              <a:rPr lang="cs-CZ" i="1" dirty="0"/>
              <a:t>Raší ze semene v tu chvíli, kdy vznešený, tichý </a:t>
            </a:r>
            <a:endParaRPr lang="cs-CZ" dirty="0"/>
          </a:p>
          <a:p>
            <a:pPr marL="0" indent="0">
              <a:buNone/>
            </a:pPr>
            <a:r>
              <a:rPr lang="cs-CZ" i="1" dirty="0"/>
              <a:t>země úrodní klín vpustí je do života, </a:t>
            </a:r>
            <a:endParaRPr lang="cs-CZ" dirty="0"/>
          </a:p>
          <a:p>
            <a:pPr marL="0" indent="0">
              <a:buNone/>
            </a:pPr>
            <a:r>
              <a:rPr lang="cs-CZ" i="1" dirty="0"/>
              <a:t>svěří je nádheře světla, svatého, v pohybu věčném </a:t>
            </a:r>
            <a:endParaRPr lang="cs-CZ" dirty="0"/>
          </a:p>
          <a:p>
            <a:pPr marL="0" indent="0">
              <a:buNone/>
            </a:pPr>
            <a:r>
              <a:rPr lang="cs-CZ" i="1" dirty="0"/>
              <a:t>s nejjemnějšími hned zárodky lístečků již. </a:t>
            </a:r>
            <a:endParaRPr lang="cs-CZ" dirty="0"/>
          </a:p>
          <a:p>
            <a:pPr marL="0" indent="0">
              <a:buNone/>
            </a:pPr>
            <a:endParaRPr lang="cs-CZ" sz="700" dirty="0"/>
          </a:p>
          <a:p>
            <a:pPr marL="0" indent="0">
              <a:buNone/>
            </a:pPr>
            <a:r>
              <a:rPr lang="cs-CZ" i="1" dirty="0"/>
              <a:t>V semenu prostá dřímala síla; co předobraz vzniku </a:t>
            </a:r>
            <a:endParaRPr lang="cs-CZ" dirty="0"/>
          </a:p>
          <a:p>
            <a:pPr marL="0" indent="0">
              <a:buNone/>
            </a:pPr>
            <a:r>
              <a:rPr lang="cs-CZ" i="1" dirty="0"/>
              <a:t>uzavřen v sebe tu dlel, zavinut pod slupku svou, </a:t>
            </a:r>
            <a:endParaRPr lang="cs-CZ" dirty="0"/>
          </a:p>
          <a:p>
            <a:pPr marL="0" indent="0">
              <a:buNone/>
            </a:pPr>
            <a:r>
              <a:rPr lang="cs-CZ" i="1" dirty="0"/>
              <a:t>list i kořen i klíček, bez barvy, zformován zčásti; </a:t>
            </a:r>
            <a:endParaRPr lang="cs-CZ" dirty="0"/>
          </a:p>
          <a:p>
            <a:pPr marL="0" indent="0">
              <a:buNone/>
            </a:pPr>
            <a:r>
              <a:rPr lang="cs-CZ" i="1" dirty="0"/>
              <a:t>zrnečko suché si tak uchová život svůj přec, </a:t>
            </a:r>
            <a:endParaRPr lang="cs-CZ" dirty="0"/>
          </a:p>
          <a:p>
            <a:pPr marL="0" indent="0">
              <a:buNone/>
            </a:pPr>
            <a:r>
              <a:rPr lang="cs-CZ" i="1" dirty="0"/>
              <a:t>tlačí a dere se vzhůru, v milém si libujíc vlhku, </a:t>
            </a:r>
            <a:endParaRPr lang="cs-CZ" dirty="0"/>
          </a:p>
          <a:p>
            <a:pPr marL="0" indent="0">
              <a:buNone/>
            </a:pPr>
            <a:r>
              <a:rPr lang="cs-CZ" i="1" dirty="0"/>
              <a:t>a již pozvedá se z novy, jež skrývala je.“</a:t>
            </a:r>
            <a:endParaRPr lang="cs-CZ" dirty="0"/>
          </a:p>
          <a:p>
            <a:pPr marL="0" indent="0">
              <a:spcBef>
                <a:spcPts val="1200"/>
              </a:spcBef>
              <a:buNone/>
            </a:pPr>
            <a:r>
              <a:rPr lang="cs-CZ" dirty="0"/>
              <a:t>				(J. W. Goethe, Básně </a:t>
            </a:r>
            <a:r>
              <a:rPr lang="cs-CZ" i="1" dirty="0"/>
              <a:t>, Západovýchodní </a:t>
            </a:r>
            <a:r>
              <a:rPr lang="cs-CZ" i="1" dirty="0" err="1"/>
              <a:t>diván</a:t>
            </a:r>
            <a:r>
              <a:rPr lang="cs-CZ" i="1" dirty="0"/>
              <a:t>, </a:t>
            </a:r>
            <a:r>
              <a:rPr lang="cs-CZ" dirty="0"/>
              <a:t>s. 114.)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389385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Metamorfóza rostlin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„</a:t>
            </a:r>
            <a:r>
              <a:rPr lang="cs-CZ" dirty="0" err="1"/>
              <a:t>Prvorostlina</a:t>
            </a:r>
            <a:r>
              <a:rPr lang="cs-CZ" dirty="0"/>
              <a:t> bude tím nejpodivuhodnějším stvořením na světě, jež mi bude závidět sama příroda. S tímto modelem a klíčem k němu by pak ještě bylo možné do nekonečna vymýšlet rostliny, které by musely být konsekventní, což znamená, že i když neexistují, existovat by mohly, a to nikoli pouze jako malířské či básnické stíny a zdání, nýbrž by byly vnitřně pravdivé a nevyhnutelné. Stejný zákon lze rozšířit i na vše živé, co ještě zbývá.“ </a:t>
            </a:r>
          </a:p>
          <a:p>
            <a:pPr marL="0" indent="0">
              <a:buNone/>
            </a:pPr>
            <a:r>
              <a:rPr lang="cs-CZ" dirty="0"/>
              <a:t>	(Goethe, </a:t>
            </a:r>
            <a:r>
              <a:rPr lang="cs-CZ" i="1" dirty="0"/>
              <a:t>Dopis Charlottě von Stein</a:t>
            </a:r>
            <a:r>
              <a:rPr lang="cs-CZ" dirty="0"/>
              <a:t>, 9. června 1787)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518388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890" y="110390"/>
            <a:ext cx="4153989" cy="6604844"/>
          </a:xfrm>
        </p:spPr>
      </p:pic>
    </p:spTree>
    <p:extLst>
      <p:ext uri="{BB962C8B-B14F-4D97-AF65-F5344CB8AC3E}">
        <p14:creationId xmlns:p14="http://schemas.microsoft.com/office/powerpoint/2010/main" val="10920838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Isis bez závoje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„Vše dává štědře a ochotně;</a:t>
            </a:r>
          </a:p>
          <a:p>
            <a:pPr marL="0" indent="0">
              <a:buNone/>
            </a:pPr>
            <a:r>
              <a:rPr lang="cs-CZ" dirty="0"/>
              <a:t>Příroda není jádro ve skořepině</a:t>
            </a:r>
          </a:p>
          <a:p>
            <a:pPr marL="0" indent="0">
              <a:buNone/>
            </a:pPr>
            <a:r>
              <a:rPr lang="cs-CZ" dirty="0"/>
              <a:t>Je všechno ve vteřině.“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//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„Modř oblohy nám odhaluje základní zákon chromatiky. Nepátrejme dále: vždyť samy fenomény jsou teorií.“ (</a:t>
            </a:r>
            <a:r>
              <a:rPr lang="cs-CZ" i="1" dirty="0"/>
              <a:t>Nauka o barvách</a:t>
            </a:r>
            <a:r>
              <a:rPr lang="cs-CZ" dirty="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39437113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/>
              <a:t>Příroda jako estetický fenomén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66616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cs-CZ" dirty="0" err="1"/>
              <a:t>Goetheho</a:t>
            </a:r>
            <a:r>
              <a:rPr lang="cs-CZ" dirty="0"/>
              <a:t> koncepce opouští statické a mechanistické pojetí světa (Descartes, Newton) směrem ke zkoumání toho, jak se příroda sama utváří a přetváří.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cs-CZ" dirty="0"/>
              <a:t>Goetheho přírodní filosofie není vedena ideou matematické rekonstrukce přírody, nýbrž vychází z kontemplativního nazření typu rostlin, barev či ideálních tvarů a jejich obměn, jak se nabízí smyslům hledajícím názornou smysluplnost. </a:t>
            </a:r>
          </a:p>
          <a:p>
            <a:pPr marL="0" indent="0">
              <a:lnSpc>
                <a:spcPct val="110000"/>
              </a:lnSpc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56007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/>
              <a:t>Příroda jako estetický fenomén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err="1"/>
              <a:t>Goetheho</a:t>
            </a:r>
            <a:r>
              <a:rPr lang="cs-CZ" dirty="0"/>
              <a:t> fatální otázka: Proč je krtek odporný?</a:t>
            </a:r>
          </a:p>
          <a:p>
            <a:pPr>
              <a:lnSpc>
                <a:spcPct val="110000"/>
              </a:lnSpc>
            </a:pPr>
            <a:r>
              <a:rPr lang="cs-CZ" dirty="0"/>
              <a:t>jeho tělesnost je svou jednosměrnou tvarovou determinací předurčena pouze k omezené činnosti </a:t>
            </a:r>
          </a:p>
          <a:p>
            <a:pPr marL="0" indent="0">
              <a:buNone/>
            </a:pPr>
            <a:r>
              <a:rPr lang="cs-CZ" sz="2100" dirty="0"/>
              <a:t>(viz D. Pleštil, </a:t>
            </a:r>
            <a:r>
              <a:rPr lang="cs-CZ" sz="2100" i="1" dirty="0"/>
              <a:t>Okem ducha. Živá příroda v přírodovědných spisech J. W. Goetha</a:t>
            </a:r>
            <a:r>
              <a:rPr lang="cs-CZ" sz="2100" dirty="0"/>
              <a:t>, Praha 2006, str. 141.)</a:t>
            </a:r>
          </a:p>
          <a:p>
            <a:pPr marL="0" indent="0">
              <a:buNone/>
            </a:pPr>
            <a:r>
              <a:rPr lang="cs-CZ" dirty="0"/>
              <a:t>Kritika </a:t>
            </a:r>
            <a:r>
              <a:rPr lang="cs-CZ" dirty="0" err="1"/>
              <a:t>Goetheho</a:t>
            </a:r>
            <a:r>
              <a:rPr lang="cs-CZ" dirty="0"/>
              <a:t>: Neukazuje se na tomto příkladu (krtka) jistá mez estetizujícího postoje k přírodě, který posuzuje vše živé lidskými měřítky krásy, svobody a harmonie?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02378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Tajemství bohyně Isis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err="1"/>
              <a:t>Hérakleitos</a:t>
            </a:r>
            <a:r>
              <a:rPr lang="cs-CZ" dirty="0"/>
              <a:t> : „Příroda se ráda skrývá“. </a:t>
            </a:r>
          </a:p>
          <a:p>
            <a:endParaRPr lang="cs-CZ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cs-CZ" dirty="0"/>
              <a:t>přirozenost věcí je těžko poznatelná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cs-CZ" dirty="0"/>
              <a:t>přirozenost věcí touží zůstat utajená, moudrý ji má skrývat.</a:t>
            </a:r>
          </a:p>
          <a:p>
            <a:pPr lvl="0">
              <a:buFont typeface="Wingdings" panose="05000000000000000000" pitchFamily="2" charset="2"/>
              <a:buChar char="Ø"/>
            </a:pPr>
            <a:endParaRPr lang="cs-CZ" dirty="0"/>
          </a:p>
          <a:p>
            <a:pPr marL="0" indent="0">
              <a:buNone/>
            </a:pPr>
            <a:r>
              <a:rPr lang="cs-CZ" dirty="0"/>
              <a:t>Tato představa, že příroda odmítá vydat svá tajemství, je dále rozvíjena dvěma směry: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Na straně druhé </a:t>
            </a:r>
            <a:r>
              <a:rPr lang="cs-CZ" b="1" dirty="0"/>
              <a:t>metafora lidské kognitivní agresivity</a:t>
            </a:r>
            <a:r>
              <a:rPr lang="cs-CZ" dirty="0"/>
              <a:t> („strhávání závoje“).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Na jedné straně </a:t>
            </a:r>
            <a:r>
              <a:rPr lang="cs-CZ" b="1" dirty="0"/>
              <a:t>metafora nepřístupnosti a tajemství přírody</a:t>
            </a:r>
            <a:r>
              <a:rPr lang="cs-CZ" dirty="0"/>
              <a:t> („závoj přírody“)  </a:t>
            </a:r>
          </a:p>
        </p:txBody>
      </p:sp>
    </p:spTree>
    <p:extLst>
      <p:ext uri="{BB962C8B-B14F-4D97-AF65-F5344CB8AC3E}">
        <p14:creationId xmlns:p14="http://schemas.microsoft.com/office/powerpoint/2010/main" val="3799966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dirty="0">
                <a:latin typeface="+mn-lt"/>
              </a:rPr>
              <a:t>Prométheovský a orfický přístup k přírodě</a:t>
            </a:r>
            <a:endParaRPr lang="cs-CZ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altLang="cs-CZ" u="sng" dirty="0"/>
              <a:t>Prométheus</a:t>
            </a:r>
            <a:r>
              <a:rPr lang="cs-CZ" altLang="cs-CZ" dirty="0"/>
              <a:t>: </a:t>
            </a:r>
          </a:p>
          <a:p>
            <a:pPr>
              <a:buNone/>
            </a:pPr>
            <a:r>
              <a:rPr lang="cs-CZ" altLang="cs-CZ" dirty="0"/>
              <a:t>	- příroda jako nepřátelská protivnice, která se člověku vzpírá a žárlivě si střeží svá tajemství,</a:t>
            </a:r>
          </a:p>
          <a:p>
            <a:pPr>
              <a:buNone/>
            </a:pPr>
            <a:r>
              <a:rPr lang="cs-CZ" altLang="cs-CZ" dirty="0"/>
              <a:t>	- nepřekonatelný rozpor mezi přírodou a lidským uměním, založený na rozumu a vůli člověka. </a:t>
            </a:r>
          </a:p>
          <a:p>
            <a:pPr>
              <a:buNone/>
            </a:pPr>
            <a:r>
              <a:rPr lang="cs-CZ" altLang="cs-CZ" dirty="0"/>
              <a:t>	- dokázat svou převahu nad přírodou pomocí techniky</a:t>
            </a:r>
          </a:p>
          <a:p>
            <a:pPr>
              <a:buNone/>
            </a:pPr>
            <a:endParaRPr lang="cs-CZ" altLang="cs-CZ" dirty="0"/>
          </a:p>
          <a:p>
            <a:r>
              <a:rPr lang="cs-CZ" altLang="cs-CZ" u="sng" dirty="0"/>
              <a:t>Orfeus</a:t>
            </a:r>
            <a:r>
              <a:rPr lang="cs-CZ" altLang="cs-CZ" dirty="0"/>
              <a:t>:</a:t>
            </a:r>
          </a:p>
          <a:p>
            <a:pPr>
              <a:buNone/>
            </a:pPr>
            <a:r>
              <a:rPr lang="cs-CZ" altLang="cs-CZ" dirty="0"/>
              <a:t>	- k tajemství přírody nelze proniknout násilím, nýbrž souzněním s jejím rytmem a harmonií.</a:t>
            </a:r>
          </a:p>
          <a:p>
            <a:pPr>
              <a:buNone/>
            </a:pPr>
            <a:r>
              <a:rPr lang="cs-CZ" dirty="0"/>
              <a:t>	- člověk se pokládá za přirozenou součást přírody jako řádu, lidské umění je chápáno jako pokračování aktivity přírody, člověk nemusí svádět s přírodou boj o nadvládu.</a:t>
            </a:r>
            <a:endParaRPr lang="cs-CZ" altLang="cs-CZ" dirty="0"/>
          </a:p>
          <a:p>
            <a:pPr>
              <a:buNone/>
            </a:pPr>
            <a:endParaRPr lang="cs-CZ" altLang="cs-CZ" sz="20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6553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18412" y="365125"/>
            <a:ext cx="6168788" cy="4821024"/>
          </a:xfrm>
        </p:spPr>
        <p:txBody>
          <a:bodyPr/>
          <a:lstStyle/>
          <a:p>
            <a:r>
              <a:rPr lang="cs-CZ" dirty="0" err="1"/>
              <a:t>Pierre</a:t>
            </a:r>
            <a:r>
              <a:rPr lang="cs-CZ" dirty="0"/>
              <a:t> </a:t>
            </a:r>
            <a:r>
              <a:rPr lang="cs-CZ" dirty="0" err="1"/>
              <a:t>Hadot</a:t>
            </a:r>
            <a:br>
              <a:rPr lang="cs-CZ" dirty="0"/>
            </a:br>
            <a:br>
              <a:rPr lang="cs-CZ" dirty="0"/>
            </a:br>
            <a:r>
              <a:rPr lang="cs-CZ" i="1" dirty="0"/>
              <a:t>Závoj </a:t>
            </a:r>
            <a:r>
              <a:rPr lang="cs-CZ" i="1" dirty="0" err="1"/>
              <a:t>Isidin</a:t>
            </a:r>
            <a:br>
              <a:rPr lang="cs-CZ" i="1" dirty="0"/>
            </a:br>
            <a:r>
              <a:rPr lang="cs-CZ" sz="3800" i="1" dirty="0"/>
              <a:t>Esej o dějinách ideje přírody</a:t>
            </a:r>
            <a:r>
              <a:rPr lang="cs-CZ" sz="3800" dirty="0"/>
              <a:t> </a:t>
            </a:r>
            <a:br>
              <a:rPr lang="cs-CZ" dirty="0"/>
            </a:br>
            <a:br>
              <a:rPr lang="cs-CZ" dirty="0"/>
            </a:br>
            <a:r>
              <a:rPr lang="cs-CZ" sz="3800" dirty="0"/>
              <a:t>Praha, Vyšehrad 2010.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49" y="0"/>
            <a:ext cx="4512291" cy="6807336"/>
          </a:xfrm>
        </p:spPr>
      </p:pic>
    </p:spTree>
    <p:extLst>
      <p:ext uri="{BB962C8B-B14F-4D97-AF65-F5344CB8AC3E}">
        <p14:creationId xmlns:p14="http://schemas.microsoft.com/office/powerpoint/2010/main" val="2225752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/>
              <a:t>Odhalování přírody jako soudní proces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53849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„Spíše se projeví tajemství přírody, tísní-li je umění, než když si jde svou cestou.“ 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cs-CZ" sz="2400" dirty="0"/>
              <a:t>(F. Bacon, </a:t>
            </a:r>
            <a:r>
              <a:rPr lang="cs-CZ" sz="2400" i="1" dirty="0"/>
              <a:t>Nové Organon</a:t>
            </a:r>
            <a:r>
              <a:rPr lang="cs-CZ" sz="2400" dirty="0"/>
              <a:t>, I, §  98, přel. M. Zůna, Praha 1990, s. 137)</a:t>
            </a:r>
          </a:p>
          <a:p>
            <a:pPr>
              <a:buNone/>
            </a:pPr>
            <a:r>
              <a:rPr lang="cs-CZ" dirty="0"/>
              <a:t>	</a:t>
            </a:r>
          </a:p>
          <a:p>
            <a:pPr marL="0" indent="0">
              <a:buNone/>
            </a:pPr>
            <a:r>
              <a:rPr lang="cs-CZ" dirty="0"/>
              <a:t>Druhá kniha </a:t>
            </a:r>
            <a:r>
              <a:rPr lang="cs-CZ" dirty="0" err="1"/>
              <a:t>aformismů</a:t>
            </a:r>
            <a:r>
              <a:rPr lang="cs-CZ" dirty="0"/>
              <a:t> „O výkladu přírody čili království člověka“: </a:t>
            </a:r>
          </a:p>
          <a:p>
            <a:r>
              <a:rPr lang="cs-CZ" dirty="0"/>
              <a:t>„[Úkol] objevit ve všem vznikání a pohybu skrytý proces [</a:t>
            </a:r>
            <a:r>
              <a:rPr lang="cs-CZ" i="1" dirty="0" err="1"/>
              <a:t>latens</a:t>
            </a:r>
            <a:r>
              <a:rPr lang="cs-CZ" i="1" dirty="0"/>
              <a:t> </a:t>
            </a:r>
            <a:r>
              <a:rPr lang="cs-CZ" i="1" dirty="0" err="1"/>
              <a:t>procesus</a:t>
            </a:r>
            <a:r>
              <a:rPr lang="cs-CZ" dirty="0"/>
              <a:t>] postupující od zjevné působící příčiny a hmoty k vnitřní způsobené formě a další podobnou snahou objevit skrytou strukturu [</a:t>
            </a:r>
            <a:r>
              <a:rPr lang="cs-CZ" i="1" dirty="0" err="1"/>
              <a:t>latens</a:t>
            </a:r>
            <a:r>
              <a:rPr lang="cs-CZ" i="1" dirty="0"/>
              <a:t> schematismus</a:t>
            </a:r>
            <a:r>
              <a:rPr lang="cs-CZ" dirty="0"/>
              <a:t>] těles, jež jsou v klidu a nepohybují se.“ (</a:t>
            </a:r>
            <a:r>
              <a:rPr lang="cs-CZ" i="1" dirty="0"/>
              <a:t>Nové Organon</a:t>
            </a:r>
            <a:r>
              <a:rPr lang="cs-CZ" dirty="0"/>
              <a:t>, 1991, str. 164).</a:t>
            </a:r>
          </a:p>
          <a:p>
            <a:pPr>
              <a:buNone/>
            </a:pPr>
            <a:endParaRPr lang="cs-CZ" sz="2400" dirty="0"/>
          </a:p>
          <a:p>
            <a:r>
              <a:rPr lang="cs-CZ" dirty="0"/>
              <a:t>„Nechť jen lidské pokolení opět nabude svého práva nad přírodou, jež mu náleží jakožto Boží dar.“ 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cs-CZ" sz="2200" dirty="0"/>
              <a:t>(F. Bacon, </a:t>
            </a:r>
            <a:r>
              <a:rPr lang="cs-CZ" sz="2200" i="1" dirty="0"/>
              <a:t>Nové Organon</a:t>
            </a:r>
            <a:r>
              <a:rPr lang="cs-CZ" sz="2200" dirty="0"/>
              <a:t>, I, §  129, přel. M. Zůna, Praha 1990, s. 163)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/>
              <a:t>Experimentální poznání: je třeba přírodě vyrvat její tajemství pomocí experimentálních postupů, jako bylo pitvání, vysávání, řezání, pálení, nafukování, atd. </a:t>
            </a:r>
          </a:p>
          <a:p>
            <a:pPr>
              <a:buNone/>
            </a:pP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3366114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Důraz na prakticky zacílené poznávání přírody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Poznání není samoúčelné (kontemplace harmonického řádu přírody), ale pragmatické: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„…nad přírodou lze zvítězit leda tak, že ji posloucháme. Ono dvojí úsilí, totiž úsilí o lidské vědění a o lidskou moc, tu v pravdě splývá vjedno…“ </a:t>
            </a:r>
            <a:r>
              <a:rPr lang="cs-CZ" sz="600" dirty="0"/>
              <a:t>	</a:t>
            </a:r>
            <a:r>
              <a:rPr lang="cs-CZ" dirty="0"/>
              <a:t>				</a:t>
            </a:r>
          </a:p>
          <a:p>
            <a:pPr marL="0" indent="0">
              <a:buNone/>
            </a:pPr>
            <a:r>
              <a:rPr lang="cs-CZ" sz="2400" dirty="0"/>
              <a:t>						(F. Bacon, </a:t>
            </a:r>
            <a:r>
              <a:rPr lang="cs-CZ" sz="2400" i="1" dirty="0"/>
              <a:t>Nové Organon, </a:t>
            </a:r>
            <a:r>
              <a:rPr lang="cs-CZ" sz="2400" dirty="0"/>
              <a:t>cit. d., s. 66)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89538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Dvojí přístup k přírodě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Zatímco prométheovský přístup má své inspirační zdroje v odvaze, bezbřehé touze po poznání, vůli k moci a praktické vynalézavosti;</a:t>
            </a:r>
          </a:p>
          <a:p>
            <a:r>
              <a:rPr lang="cs-CZ" dirty="0"/>
              <a:t>Přístup orfický hledá inspiraci jinde – v úctě před tajemstvím a v nezaujatém pozorování. </a:t>
            </a:r>
          </a:p>
          <a:p>
            <a:pPr marL="914400" lvl="2" indent="0">
              <a:buNone/>
            </a:pPr>
            <a:endParaRPr lang="cs-CZ" dirty="0"/>
          </a:p>
          <a:p>
            <a:pPr marL="914400" lvl="2" indent="0">
              <a:buNone/>
            </a:pPr>
            <a:r>
              <a:rPr lang="cs-CZ" dirty="0"/>
              <a:t>„Ohnivý žár uchvátil duši mou, </a:t>
            </a:r>
          </a:p>
          <a:p>
            <a:pPr marL="914400" lvl="2" indent="0">
              <a:buNone/>
            </a:pPr>
            <a:r>
              <a:rPr lang="cs-CZ" dirty="0"/>
              <a:t>s Orfeem kráčet dál chci cestou necestou</a:t>
            </a:r>
          </a:p>
          <a:p>
            <a:pPr marL="914400" lvl="2" indent="0">
              <a:buNone/>
            </a:pPr>
            <a:r>
              <a:rPr lang="cs-CZ" dirty="0"/>
              <a:t>prohlédat tajemná Nebesa s Přírodou.“ </a:t>
            </a:r>
            <a:endParaRPr lang="cs-CZ" i="1" dirty="0"/>
          </a:p>
          <a:p>
            <a:pPr marL="914400" lvl="2" indent="0">
              <a:buNone/>
            </a:pPr>
            <a:endParaRPr lang="cs-CZ" sz="800" dirty="0"/>
          </a:p>
          <a:p>
            <a:pPr marL="914400" lvl="2" indent="0">
              <a:buNone/>
            </a:pPr>
            <a:r>
              <a:rPr lang="cs-CZ" dirty="0"/>
              <a:t>(</a:t>
            </a:r>
            <a:r>
              <a:rPr lang="cs-CZ" dirty="0" err="1"/>
              <a:t>Pierre</a:t>
            </a:r>
            <a:r>
              <a:rPr lang="cs-CZ" dirty="0"/>
              <a:t> </a:t>
            </a:r>
            <a:r>
              <a:rPr lang="cs-CZ" dirty="0" err="1"/>
              <a:t>Ronsard</a:t>
            </a:r>
            <a:r>
              <a:rPr lang="cs-CZ" dirty="0"/>
              <a:t>, </a:t>
            </a:r>
            <a:r>
              <a:rPr lang="cs-CZ" i="1" dirty="0" err="1"/>
              <a:t>Hymnes</a:t>
            </a:r>
            <a:r>
              <a:rPr lang="cs-CZ" i="1" dirty="0"/>
              <a:t> </a:t>
            </a:r>
            <a:r>
              <a:rPr lang="fr-FR" i="1" dirty="0"/>
              <a:t>à l’Eternité, </a:t>
            </a:r>
            <a:r>
              <a:rPr lang="fr-FR" dirty="0"/>
              <a:t>in Ronsard, </a:t>
            </a:r>
            <a:r>
              <a:rPr lang="fr-FR" i="1" dirty="0" err="1"/>
              <a:t>Oeuvres</a:t>
            </a:r>
            <a:r>
              <a:rPr lang="fr-FR" i="1" dirty="0"/>
              <a:t> complètes</a:t>
            </a:r>
            <a:r>
              <a:rPr lang="fr-FR" dirty="0"/>
              <a:t>, </a:t>
            </a:r>
            <a:r>
              <a:rPr lang="fr-FR" dirty="0" err="1"/>
              <a:t>sv</a:t>
            </a:r>
            <a:r>
              <a:rPr lang="cs-CZ" dirty="0"/>
              <a:t>.</a:t>
            </a:r>
            <a:r>
              <a:rPr lang="fr-FR" dirty="0"/>
              <a:t> VIII, </a:t>
            </a:r>
            <a:r>
              <a:rPr lang="fr-FR" i="1" dirty="0"/>
              <a:t>Les Hymnes </a:t>
            </a:r>
            <a:r>
              <a:rPr lang="fr-FR" dirty="0"/>
              <a:t>(1555-1556) ; p</a:t>
            </a:r>
            <a:r>
              <a:rPr lang="cs-CZ" dirty="0" err="1"/>
              <a:t>řel</a:t>
            </a:r>
            <a:r>
              <a:rPr lang="cs-CZ" dirty="0"/>
              <a:t>. T. Vondrovic.)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12662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8402" y="391759"/>
            <a:ext cx="5491579" cy="4872700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Věda odhaluje závoj přírody</a:t>
            </a:r>
            <a:br>
              <a:rPr lang="cs-CZ" b="1" dirty="0"/>
            </a:br>
            <a:br>
              <a:rPr lang="cs-CZ" dirty="0"/>
            </a:br>
            <a:r>
              <a:rPr lang="cs-CZ" dirty="0"/>
              <a:t>Frontispis pojednání Gerharda </a:t>
            </a:r>
            <a:r>
              <a:rPr lang="cs-CZ" dirty="0" err="1"/>
              <a:t>Blasia</a:t>
            </a:r>
            <a:r>
              <a:rPr lang="cs-CZ" dirty="0"/>
              <a:t>:</a:t>
            </a:r>
            <a:br>
              <a:rPr lang="cs-CZ" dirty="0"/>
            </a:br>
            <a:r>
              <a:rPr lang="fr-FR" i="1" dirty="0"/>
              <a:t>Anatome animalium</a:t>
            </a:r>
            <a:r>
              <a:rPr lang="cs-CZ" i="1" dirty="0"/>
              <a:t> </a:t>
            </a:r>
            <a:r>
              <a:rPr lang="cs-CZ" i="1" dirty="0" err="1"/>
              <a:t>terrestrium</a:t>
            </a:r>
            <a:br>
              <a:rPr lang="cs-CZ" dirty="0"/>
            </a:br>
            <a:br>
              <a:rPr lang="cs-CZ" dirty="0"/>
            </a:br>
            <a:r>
              <a:rPr lang="cs-CZ" dirty="0"/>
              <a:t>(</a:t>
            </a:r>
            <a:r>
              <a:rPr lang="cs-CZ" sz="4000" dirty="0"/>
              <a:t>Amsterdam, 1681)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338" y="462728"/>
            <a:ext cx="4579015" cy="6395272"/>
          </a:xfrm>
        </p:spPr>
      </p:pic>
    </p:spTree>
    <p:extLst>
      <p:ext uri="{BB962C8B-B14F-4D97-AF65-F5344CB8AC3E}">
        <p14:creationId xmlns:p14="http://schemas.microsoft.com/office/powerpoint/2010/main" val="111635701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1559</Words>
  <Application>Microsoft Office PowerPoint</Application>
  <PresentationFormat>Širokoúhlá obrazovka</PresentationFormat>
  <Paragraphs>146</Paragraphs>
  <Slides>25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Wingdings</vt:lpstr>
      <vt:lpstr>Motiv Office</vt:lpstr>
      <vt:lpstr>Rastrový obraz</vt:lpstr>
      <vt:lpstr>Odhalování přírody</vt:lpstr>
      <vt:lpstr>Závoj přírody</vt:lpstr>
      <vt:lpstr>Tajemství bohyně Isis</vt:lpstr>
      <vt:lpstr>Prométheovský a orfický přístup k přírodě</vt:lpstr>
      <vt:lpstr>Pierre Hadot  Závoj Isidin Esej o dějinách ideje přírody   Praha, Vyšehrad 2010.</vt:lpstr>
      <vt:lpstr>Odhalování přírody jako soudní proces</vt:lpstr>
      <vt:lpstr>Důraz na prakticky zacílené poznávání přírody</vt:lpstr>
      <vt:lpstr>Dvojí přístup k přírodě </vt:lpstr>
      <vt:lpstr>Věda odhaluje závoj přírody  Frontispis pojednání Gerharda Blasia: Anatome animalium terrestrium  (Amsterdam, 1681)</vt:lpstr>
      <vt:lpstr> Odhalená tajemství přírody - Antoni van Leuuwenhoek </vt:lpstr>
      <vt:lpstr>Odkouzlení (smrt?) přírody v novověké vědě</vt:lpstr>
      <vt:lpstr>Odhalená tajemství přírody</vt:lpstr>
      <vt:lpstr>Goethe: Génius odhalující bustu Přírody (1814) </vt:lpstr>
      <vt:lpstr>Goetheho Naturphilosophie</vt:lpstr>
      <vt:lpstr>Goethe – Krotké Xenie</vt:lpstr>
      <vt:lpstr>Goethe - Faust</vt:lpstr>
      <vt:lpstr>Newton a rozklad světla do spektra jednotlivých barev</vt:lpstr>
      <vt:lpstr>Goethe : Nauka o barvách</vt:lpstr>
      <vt:lpstr>Nauka o barvách</vt:lpstr>
      <vt:lpstr>Metamorfóza rostlin </vt:lpstr>
      <vt:lpstr>Metamorfóza rostlin</vt:lpstr>
      <vt:lpstr>Prezentace aplikace PowerPoint</vt:lpstr>
      <vt:lpstr>Isis bez závoje</vt:lpstr>
      <vt:lpstr>Příroda jako estetický fenomén</vt:lpstr>
      <vt:lpstr>Příroda jako estetický fenomén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Odhalování přírody</dc:title>
  <dc:creator>Ondrej Svec</dc:creator>
  <cp:lastModifiedBy>Švec, Ondřej</cp:lastModifiedBy>
  <cp:revision>19</cp:revision>
  <dcterms:created xsi:type="dcterms:W3CDTF">2018-04-23T05:43:32Z</dcterms:created>
  <dcterms:modified xsi:type="dcterms:W3CDTF">2022-04-11T15:32:22Z</dcterms:modified>
</cp:coreProperties>
</file>