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6" r:id="rId7"/>
    <p:sldId id="28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C14BB-E9F9-41EE-8792-C48DF4197C37}" type="datetimeFigureOut">
              <a:rPr lang="cs-CZ" smtClean="0"/>
              <a:t>16.01.2021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01019-6754-4B58-AAE7-7E797CBF3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6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79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34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993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98F80-B387-44A0-BD55-484B4D521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Sluchové postižení v dospělém věku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C9229B-180D-4504-BEE1-4102E99FC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Studijní opora kurzu: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1E75A1-03E5-4867-9AEB-17F6E1F20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665" y="4359524"/>
            <a:ext cx="4453012" cy="174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60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ACE25-41B8-4E33-90F7-99C735DD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 a dospělý 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1E36-BAD9-4C9C-B1F4-8DE98AD9B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396240"/>
            <a:ext cx="6839873" cy="622808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Sluchové postižení může vzniknout kdykoli během života</a:t>
            </a:r>
          </a:p>
          <a:p>
            <a:r>
              <a:rPr lang="cs-CZ" b="1" dirty="0"/>
              <a:t>Vady vzniklé v dospělém věku nejčastěji pramení z: </a:t>
            </a:r>
          </a:p>
          <a:p>
            <a:r>
              <a:rPr lang="cs-CZ" dirty="0"/>
              <a:t>Meningitida – hnisavý zánět mozkových blan</a:t>
            </a:r>
          </a:p>
          <a:p>
            <a:r>
              <a:rPr lang="cs-CZ" dirty="0"/>
              <a:t>Úrazy hlavy – přetětí sluchového nervu, narušení hlemýždě</a:t>
            </a:r>
          </a:p>
          <a:p>
            <a:r>
              <a:rPr lang="cs-CZ" dirty="0"/>
              <a:t>Akustické trauma – důsledek silného zvuku, destrukce vláskový buněk - jizva </a:t>
            </a:r>
          </a:p>
          <a:p>
            <a:r>
              <a:rPr lang="cs-CZ" dirty="0"/>
              <a:t>Dlouhodobá zvuková zátěž: trvalé přetěžování vláskových buněk, riskantní je zvuk nad 85 dB pravidelného, trvalého rázu</a:t>
            </a:r>
          </a:p>
          <a:p>
            <a:r>
              <a:rPr lang="cs-CZ" dirty="0"/>
              <a:t>Toxiny, jedy, hormonální poruchy, imunitní, </a:t>
            </a:r>
            <a:r>
              <a:rPr lang="cs-CZ" dirty="0" err="1"/>
              <a:t>ototoxické</a:t>
            </a:r>
            <a:r>
              <a:rPr lang="cs-CZ" dirty="0"/>
              <a:t> léky (více než 300 druhů) atd. </a:t>
            </a:r>
          </a:p>
          <a:p>
            <a:r>
              <a:rPr lang="cs-CZ" dirty="0"/>
              <a:t>Ušní nádory – vzácné</a:t>
            </a:r>
          </a:p>
          <a:p>
            <a:r>
              <a:rPr lang="cs-CZ" dirty="0"/>
              <a:t>Virová onemocnění mozku, zánětlivá onemocnění vnitřního ucha</a:t>
            </a:r>
          </a:p>
          <a:p>
            <a:r>
              <a:rPr lang="cs-CZ" dirty="0"/>
              <a:t>SP jako symptom jiné nemoci – RS, epilepsie, HIV/AIDS, některá autoimunitní onemocnění, CMP atd.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8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60E0C8-BC00-4F76-B1A2-9951E413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Důsledky SP v dospělosti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F503F-8400-44DD-98A0-E341DB0DF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1" y="581025"/>
            <a:ext cx="6038849" cy="598233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dirty="0"/>
              <a:t>Individuální dopady, těžké a nevratné poškození – velká psychická zátěž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Riziko: deprese, sebevražedné myšlenky, úzkosti, sociální izolace, rozpad dosavadních životních návyků a vztahů, ztráta zaměstnání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Možný vznik invalidity, finanční problémy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V případě ohluchnutí – markantní životní změna, vysoce stresová záležitost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Riziko snížení kvality života, nutnost nové adaptace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Možný pocit vlastní „nedostatečnosti“ a citlivosti vůči „normě“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Rozpor mezi „tím co chci a tím, co mohu“, motivační a životní krize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Využití odborné pomoci: psychiatr, psycholog, sociální podpora, komunitní pomoc (lidé se stejným postižením) atd.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Nárok na „pomoc od státu“: průkazy ZTP, ID (3. stupně – od 2010), příspěvek na kompenzační pomůcky (sluchadla, signalizace atd.)</a:t>
            </a:r>
          </a:p>
          <a:p>
            <a:pPr>
              <a:lnSpc>
                <a:spcPct val="110000"/>
              </a:lnSpc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7516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3AD07-E3DD-4A41-BED6-7CC3810C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SP v dospělosti - 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9475B6-E334-4AF5-A9DB-AF90A0D27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71501"/>
            <a:ext cx="6702078" cy="5705474"/>
          </a:xfrm>
        </p:spPr>
        <p:txBody>
          <a:bodyPr/>
          <a:lstStyle/>
          <a:p>
            <a:r>
              <a:rPr lang="cs-CZ" dirty="0"/>
              <a:t>Specifika a potřeby osob se SP se liší i podle doby vzniku postižení – včetně komunikačních potřeb</a:t>
            </a:r>
          </a:p>
          <a:p>
            <a:r>
              <a:rPr lang="cs-CZ" dirty="0"/>
              <a:t>SP vzniklé v dospělém věku klade nejprve nároky i na vytvoření nové komunikační strategie (jak nově komunikovat?)</a:t>
            </a:r>
          </a:p>
          <a:p>
            <a:r>
              <a:rPr lang="cs-CZ" dirty="0"/>
              <a:t>SP vrozené nebo vzniklé v průběhu dětství již do dospělosti předpokládá vytvořené a funkční komunikační strategie</a:t>
            </a:r>
          </a:p>
          <a:p>
            <a:r>
              <a:rPr lang="cs-CZ" dirty="0"/>
              <a:t>Obecně: většina osob se získaným SP v dospělosti bude preferovat komunikaci mluveným/psaným českým jazykem</a:t>
            </a:r>
          </a:p>
          <a:p>
            <a:r>
              <a:rPr lang="cs-CZ" dirty="0"/>
              <a:t>Z tohoto důvodu nebude problém se čtením a využitím písemné formy jazyka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6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000" dirty="0"/>
              <a:t>Co je aktuální u dospělých osob se SP? </a:t>
            </a:r>
            <a:endParaRPr lang="cs-CZ" sz="4000" b="0" i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8447" y="803186"/>
            <a:ext cx="6728113" cy="5597614"/>
          </a:xfrm>
        </p:spPr>
        <p:txBody>
          <a:bodyPr>
            <a:noAutofit/>
          </a:bodyPr>
          <a:lstStyle/>
          <a:p>
            <a:pPr defTabSz="457200">
              <a:spcBef>
                <a:spcPts val="600"/>
              </a:spcBef>
              <a:buSzPct val="80000"/>
            </a:pP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Pracovní uplatnění – představy </a:t>
            </a:r>
            <a:r>
              <a:rPr lang="cs-CZ" b="1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x</a:t>
            </a: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reálné možnosti </a:t>
            </a:r>
            <a:r>
              <a:rPr lang="cs-CZ" b="1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x </a:t>
            </a: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ochota zaměstnavatele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Partnerská role – partner s postižením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x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bez postižení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Rodičovská role – možný vliv dědičnosti, zvládání rodičovské role, komunikační proces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Kvalita života – objektivní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x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subjektivní rovina, pocit životní spokojenosti, osobní identita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Poměrně dobré „pokrytí“ oblasti raného a předškolního věku, ZŠ, SŠ, VŠ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Dospělý věk – méně „propracovaná“ oblast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Velká heterogenita osob, zásadní jsou kompenzační pomůcky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Vždy je nutná určitá existence v majoritním (slyšícím) světě – zdroj stresu 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b="0" i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Zvyšující se úroveň vzdělání u SP lidí – ale méně odpovídajících pracovních příležitostí</a:t>
            </a:r>
          </a:p>
          <a:p>
            <a:pPr defTabSz="457200">
              <a:spcBef>
                <a:spcPts val="600"/>
              </a:spcBef>
              <a:buSzPct val="80000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 Problematika diskriminace a předsudků</a:t>
            </a:r>
            <a:endParaRPr lang="cs-CZ" b="0" i="0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66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800" b="0" i="0">
                <a:ea typeface="+mj-ea"/>
                <a:cs typeface="+mj-cs"/>
              </a:rPr>
              <a:t>Zkuste si představit, že…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76" y="1544320"/>
            <a:ext cx="6246249" cy="5899526"/>
          </a:xfrm>
        </p:spPr>
        <p:txBody>
          <a:bodyPr>
            <a:normAutofit/>
          </a:bodyPr>
          <a:lstStyle/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b="0" i="0" dirty="0">
                <a:ea typeface="+mj-ea"/>
                <a:cs typeface="+mj-cs"/>
              </a:rPr>
              <a:t>Nemůžete telefonovat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Nerozumíte řeči bez zrakové opory – odezírání, čeština Vám zní jako cizí jazyk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Odezírání vám pomůže, ale není dostačující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Pokud nemáte sluchadla, neslyšíte téměř nic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Nedoceníte hudbu, film a divadlo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Mluví-li více lidí, nestíháte sledovat komunikaci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Ve větším hluku nerozumíte konverzaci, okolní zvuky jsou zkreslené, „ztrácíte se“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Některé zvuky nemusíte slyšet vůbec (např. vysoké tóny)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Existuje určité % lidí, se kterými se vždy budete mít „problém domluvit“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Nikdy nemůžete mluvčího přestat sledovat, soustředit se, „pochytávat“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</a:pPr>
            <a:r>
              <a:rPr lang="cs-CZ" sz="1600" dirty="0">
                <a:ea typeface="+mj-ea"/>
                <a:cs typeface="+mj-cs"/>
              </a:rPr>
              <a:t>Pokud máte ztrátu sluchu nad 60 dB, pravděpodobně se to projeví v oblasti řečového projevu </a:t>
            </a: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endParaRPr lang="cs-CZ" sz="1600" dirty="0">
              <a:latin typeface="Century Gothic"/>
              <a:ea typeface="+mj-ea"/>
              <a:cs typeface="+mj-cs"/>
            </a:endParaRP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endParaRPr lang="cs-CZ" sz="1600" dirty="0">
              <a:latin typeface="Century Gothic"/>
              <a:ea typeface="+mj-ea"/>
              <a:cs typeface="+mj-cs"/>
            </a:endParaRPr>
          </a:p>
          <a:p>
            <a:pPr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endParaRPr lang="cs-CZ" sz="1600" dirty="0">
              <a:latin typeface="Century Gothic"/>
              <a:ea typeface="+mj-ea"/>
              <a:cs typeface="+mj-cs"/>
            </a:endParaRPr>
          </a:p>
          <a:p>
            <a:pPr marL="347472" indent="-347472" defTabSz="457200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sz="1200" b="0" i="0" dirty="0"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80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Zkuste si představit, že…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521" y="406400"/>
            <a:ext cx="6380480" cy="60045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500" dirty="0"/>
              <a:t>  </a:t>
            </a:r>
            <a:r>
              <a:rPr lang="cs-CZ" sz="1600" dirty="0"/>
              <a:t>Musíte zvážit své studijní a profesní možnosti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Vaše osobní přání jsou často hůře splnitelná – někdy i nesplnitelná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Vada sluchu Vás občas dostává do trapných situací, cítíte se „pitomě“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Běžný každodenní režim „ve  slyšícím světě“ a komunikace Vás více vyčerpávají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Stavem sluchu může „trpět“ Váš rodinný a společenský život</a:t>
            </a:r>
          </a:p>
          <a:p>
            <a:pPr>
              <a:lnSpc>
                <a:spcPct val="110000"/>
              </a:lnSpc>
            </a:pPr>
            <a:r>
              <a:rPr lang="cs-CZ" sz="1600" b="1" dirty="0"/>
              <a:t>A jaká to má pozitiva?</a:t>
            </a:r>
          </a:p>
          <a:p>
            <a:pPr>
              <a:lnSpc>
                <a:spcPct val="110000"/>
              </a:lnSpc>
            </a:pPr>
            <a:r>
              <a:rPr lang="cs-CZ" sz="1600" b="1" dirty="0"/>
              <a:t> </a:t>
            </a:r>
            <a:r>
              <a:rPr lang="cs-CZ" sz="1600" dirty="0"/>
              <a:t>Možnou větší míru empatie, pochopení pro problémy druhých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V osobním životě pravděpodobnost většího odhadu lidí kolem Vás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Když něco slyšet nechcete, tak to neslyšíte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 Vaše postižení Vás může svým způsobem „zocelit“ </a:t>
            </a:r>
          </a:p>
        </p:txBody>
      </p:sp>
    </p:spTree>
    <p:extLst>
      <p:ext uri="{BB962C8B-B14F-4D97-AF65-F5344CB8AC3E}">
        <p14:creationId xmlns:p14="http://schemas.microsoft.com/office/powerpoint/2010/main" val="24753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FA86E-6F69-4A10-ADD1-4ECF382A5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 k dospělému věku a VŠ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A5207-863D-4BEF-85E7-87570A5F0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711603" cy="5654765"/>
          </a:xfrm>
        </p:spPr>
        <p:txBody>
          <a:bodyPr/>
          <a:lstStyle/>
          <a:p>
            <a:r>
              <a:rPr lang="cs-CZ" dirty="0"/>
              <a:t>Komunikační strategie se mohou lišit u velkého množství osob se SP</a:t>
            </a:r>
          </a:p>
          <a:p>
            <a:r>
              <a:rPr lang="cs-CZ" dirty="0"/>
              <a:t>V prostředí VŠ je dobré mít na paměti, že mnoho informací, které se předává zvukovou cestou, ke studentovi i nemusí „dorazit“</a:t>
            </a:r>
          </a:p>
          <a:p>
            <a:r>
              <a:rPr lang="cs-CZ" dirty="0"/>
              <a:t>Student je odpovědný za své studium a povinnosti, je však objektivním faktem, že může dojít ke komunikačnímu šumu – je vhodné s tím počítat</a:t>
            </a:r>
          </a:p>
          <a:p>
            <a:r>
              <a:rPr lang="cs-CZ" dirty="0"/>
              <a:t>Je vhodné projevit trpělivost a ochotu se studentem komunikovat dle jeho preferencí</a:t>
            </a:r>
          </a:p>
          <a:p>
            <a:r>
              <a:rPr lang="cs-CZ" dirty="0"/>
              <a:t>Nevíte-li si rady, žádejte o pomoc odpovědné fakultní pracovníky</a:t>
            </a:r>
          </a:p>
          <a:p>
            <a:r>
              <a:rPr lang="cs-CZ" dirty="0"/>
              <a:t>Věnujte pozornost funkční diagnostice</a:t>
            </a:r>
          </a:p>
          <a:p>
            <a:r>
              <a:rPr lang="cs-CZ" dirty="0"/>
              <a:t>Ochotu a trpělivost student ocení a moc mu pomůže</a:t>
            </a:r>
          </a:p>
        </p:txBody>
      </p:sp>
    </p:spTree>
    <p:extLst>
      <p:ext uri="{BB962C8B-B14F-4D97-AF65-F5344CB8AC3E}">
        <p14:creationId xmlns:p14="http://schemas.microsoft.com/office/powerpoint/2010/main" val="310118852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814</Words>
  <Application>Microsoft Office PowerPoint</Application>
  <PresentationFormat>Širokoúhlá obrazovka</PresentationFormat>
  <Paragraphs>76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Century Gothic</vt:lpstr>
      <vt:lpstr>Rockwell</vt:lpstr>
      <vt:lpstr>Wingdings</vt:lpstr>
      <vt:lpstr>Wingdings 3</vt:lpstr>
      <vt:lpstr>Atlas</vt:lpstr>
      <vt:lpstr>Sluchové postižení v dospělém věku</vt:lpstr>
      <vt:lpstr>SP a dospělý věk</vt:lpstr>
      <vt:lpstr>Důsledky SP v dospělosti</vt:lpstr>
      <vt:lpstr>Důsledky SP v dospělosti - pokračování</vt:lpstr>
      <vt:lpstr>Co je aktuální u dospělých osob se SP? </vt:lpstr>
      <vt:lpstr>Zkuste si představit, že…</vt:lpstr>
      <vt:lpstr>Zkuste si představit, že… pokračování</vt:lpstr>
      <vt:lpstr>Závěrem k dospělému věku a VŠ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Sluchové postižení v dospělém věku</dc:title>
  <dc:creator>Tereza Hradilová</dc:creator>
  <cp:lastModifiedBy>Tereza Hradilová</cp:lastModifiedBy>
  <cp:revision>3</cp:revision>
  <dcterms:created xsi:type="dcterms:W3CDTF">2021-01-16T10:34:13Z</dcterms:created>
  <dcterms:modified xsi:type="dcterms:W3CDTF">2021-01-16T10:56:23Z</dcterms:modified>
</cp:coreProperties>
</file>