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81"/>
  </p:notesMasterIdLst>
  <p:sldIdLst>
    <p:sldId id="376" r:id="rId2"/>
    <p:sldId id="377" r:id="rId3"/>
    <p:sldId id="375" r:id="rId4"/>
    <p:sldId id="296" r:id="rId5"/>
    <p:sldId id="261" r:id="rId6"/>
    <p:sldId id="336" r:id="rId7"/>
    <p:sldId id="332" r:id="rId8"/>
    <p:sldId id="333" r:id="rId9"/>
    <p:sldId id="259" r:id="rId10"/>
    <p:sldId id="275" r:id="rId11"/>
    <p:sldId id="260" r:id="rId12"/>
    <p:sldId id="276" r:id="rId13"/>
    <p:sldId id="360" r:id="rId14"/>
    <p:sldId id="370" r:id="rId15"/>
    <p:sldId id="369" r:id="rId16"/>
    <p:sldId id="368" r:id="rId17"/>
    <p:sldId id="367" r:id="rId18"/>
    <p:sldId id="366" r:id="rId19"/>
    <p:sldId id="365" r:id="rId20"/>
    <p:sldId id="364" r:id="rId21"/>
    <p:sldId id="363" r:id="rId22"/>
    <p:sldId id="362" r:id="rId23"/>
    <p:sldId id="361" r:id="rId24"/>
    <p:sldId id="359" r:id="rId25"/>
    <p:sldId id="358" r:id="rId26"/>
    <p:sldId id="357" r:id="rId27"/>
    <p:sldId id="289" r:id="rId28"/>
    <p:sldId id="310" r:id="rId29"/>
    <p:sldId id="311" r:id="rId30"/>
    <p:sldId id="264" r:id="rId31"/>
    <p:sldId id="344" r:id="rId32"/>
    <p:sldId id="352" r:id="rId33"/>
    <p:sldId id="351" r:id="rId34"/>
    <p:sldId id="350" r:id="rId35"/>
    <p:sldId id="346" r:id="rId36"/>
    <p:sldId id="345" r:id="rId37"/>
    <p:sldId id="354" r:id="rId38"/>
    <p:sldId id="355" r:id="rId39"/>
    <p:sldId id="356" r:id="rId40"/>
    <p:sldId id="272" r:id="rId41"/>
    <p:sldId id="334" r:id="rId42"/>
    <p:sldId id="267" r:id="rId43"/>
    <p:sldId id="281" r:id="rId44"/>
    <p:sldId id="299" r:id="rId45"/>
    <p:sldId id="266" r:id="rId46"/>
    <p:sldId id="284" r:id="rId47"/>
    <p:sldId id="300" r:id="rId48"/>
    <p:sldId id="335" r:id="rId49"/>
    <p:sldId id="271" r:id="rId50"/>
    <p:sldId id="302" r:id="rId51"/>
    <p:sldId id="285" r:id="rId52"/>
    <p:sldId id="286" r:id="rId53"/>
    <p:sldId id="304" r:id="rId54"/>
    <p:sldId id="305" r:id="rId55"/>
    <p:sldId id="306" r:id="rId56"/>
    <p:sldId id="294" r:id="rId57"/>
    <p:sldId id="277" r:id="rId58"/>
    <p:sldId id="308" r:id="rId59"/>
    <p:sldId id="328" r:id="rId60"/>
    <p:sldId id="327" r:id="rId61"/>
    <p:sldId id="330" r:id="rId62"/>
    <p:sldId id="331" r:id="rId63"/>
    <p:sldId id="329" r:id="rId64"/>
    <p:sldId id="278" r:id="rId65"/>
    <p:sldId id="279" r:id="rId66"/>
    <p:sldId id="287" r:id="rId67"/>
    <p:sldId id="309" r:id="rId68"/>
    <p:sldId id="313" r:id="rId69"/>
    <p:sldId id="324" r:id="rId70"/>
    <p:sldId id="323" r:id="rId71"/>
    <p:sldId id="322" r:id="rId72"/>
    <p:sldId id="321" r:id="rId73"/>
    <p:sldId id="320" r:id="rId74"/>
    <p:sldId id="314" r:id="rId75"/>
    <p:sldId id="341" r:id="rId76"/>
    <p:sldId id="340" r:id="rId77"/>
    <p:sldId id="339" r:id="rId78"/>
    <p:sldId id="338" r:id="rId79"/>
    <p:sldId id="337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36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6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43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82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78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75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29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28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65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30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89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67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0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08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87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08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09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33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9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14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2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36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4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04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87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83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29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16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985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56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859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19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49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67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28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733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16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625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387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565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460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615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627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576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44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730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193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607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634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888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715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888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062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30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493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44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220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269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05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522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54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375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395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17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67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85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6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6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5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1622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56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1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1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54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5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9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0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5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2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82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93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0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1FA7AC5-6045-4418-8E60-F4878873447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661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The_Wolf_and_the_Lamb" TargetMode="External"/><Relationship Id="rId5" Type="http://schemas.openxmlformats.org/officeDocument/2006/relationships/hyperlink" Target="https://en.wikipedia.org/wiki/The_Wolf_and_the_Crane" TargetMode="Externa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8.jpe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rlalunefairytales.com/facetiousnights/illustrations.html" TargetMode="External"/><Relationship Id="rId3" Type="http://schemas.openxmlformats.org/officeDocument/2006/relationships/image" Target="../media/image17.jpg"/><Relationship Id="rId7" Type="http://schemas.openxmlformats.org/officeDocument/2006/relationships/hyperlink" Target="https://formysir.com/product/bk-straparola04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62751" y="601662"/>
            <a:ext cx="6801986" cy="1401762"/>
          </a:xfrm>
        </p:spPr>
        <p:txBody>
          <a:bodyPr/>
          <a:lstStyle/>
          <a:p>
            <a:r>
              <a:rPr lang="cs-CZ" dirty="0" err="1">
                <a:solidFill>
                  <a:srgbClr val="FFFFFF"/>
                </a:solidFill>
              </a:rPr>
              <a:t>Week</a:t>
            </a:r>
            <a:r>
              <a:rPr lang="cs-CZ" dirty="0">
                <a:solidFill>
                  <a:srgbClr val="FFFFFF"/>
                </a:solidFill>
              </a:rPr>
              <a:t> 2 </a:t>
            </a:r>
            <a:br>
              <a:rPr lang="cs-CZ" dirty="0">
                <a:solidFill>
                  <a:srgbClr val="FFFFFF"/>
                </a:solidFill>
              </a:rPr>
            </a:br>
            <a:br>
              <a:rPr lang="cs-CZ" dirty="0">
                <a:solidFill>
                  <a:srgbClr val="FFFFFF"/>
                </a:solidFill>
              </a:rPr>
            </a:br>
            <a:r>
              <a:rPr lang="cs-CZ" sz="5400" dirty="0" err="1">
                <a:solidFill>
                  <a:srgbClr val="FFFFFF"/>
                </a:solidFill>
              </a:rPr>
              <a:t>Theme</a:t>
            </a:r>
            <a:r>
              <a:rPr lang="cs-CZ" sz="5400" dirty="0">
                <a:solidFill>
                  <a:srgbClr val="FFFFFF"/>
                </a:solidFill>
              </a:rPr>
              <a:t>: </a:t>
            </a:r>
            <a:r>
              <a:rPr lang="cs-CZ" sz="5400" dirty="0" err="1">
                <a:solidFill>
                  <a:srgbClr val="FFFFFF"/>
                </a:solidFill>
              </a:rPr>
              <a:t>Birth</a:t>
            </a:r>
            <a:r>
              <a:rPr lang="cs-CZ" sz="5400" dirty="0">
                <a:solidFill>
                  <a:srgbClr val="FFFFFF"/>
                </a:solidFill>
              </a:rPr>
              <a:t> </a:t>
            </a:r>
            <a:r>
              <a:rPr lang="cs-CZ" sz="5400" dirty="0" err="1">
                <a:solidFill>
                  <a:srgbClr val="FFFFFF"/>
                </a:solidFill>
              </a:rPr>
              <a:t>of</a:t>
            </a:r>
            <a:r>
              <a:rPr lang="cs-CZ" sz="5400" dirty="0">
                <a:solidFill>
                  <a:srgbClr val="FFFFFF"/>
                </a:solidFill>
              </a:rPr>
              <a:t> </a:t>
            </a:r>
            <a:r>
              <a:rPr lang="cs-CZ" sz="5400" dirty="0" err="1">
                <a:solidFill>
                  <a:srgbClr val="FFFFFF"/>
                </a:solidFill>
              </a:rPr>
              <a:t>European</a:t>
            </a:r>
            <a:r>
              <a:rPr lang="cs-CZ" sz="5400" dirty="0">
                <a:solidFill>
                  <a:srgbClr val="FFFFFF"/>
                </a:solidFill>
              </a:rPr>
              <a:t> </a:t>
            </a:r>
            <a:r>
              <a:rPr lang="cs-CZ" sz="5400" dirty="0" err="1">
                <a:solidFill>
                  <a:srgbClr val="FFFFFF"/>
                </a:solidFill>
              </a:rPr>
              <a:t>Fairytale</a:t>
            </a:r>
            <a:r>
              <a:rPr lang="cs-CZ" sz="5400" dirty="0">
                <a:solidFill>
                  <a:srgbClr val="FFFFFF"/>
                </a:solidFill>
              </a:rPr>
              <a:t>.</a:t>
            </a:r>
            <a:br>
              <a:rPr lang="cs-CZ" sz="5400" dirty="0">
                <a:solidFill>
                  <a:srgbClr val="FFFFFF"/>
                </a:solidFill>
              </a:rPr>
            </a:b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Czech </a:t>
            </a:r>
            <a:r>
              <a:rPr lang="cs-CZ" dirty="0" err="1">
                <a:solidFill>
                  <a:srgbClr val="FFFFFF"/>
                </a:solidFill>
              </a:rPr>
              <a:t>Fairytales</a:t>
            </a:r>
            <a:r>
              <a:rPr lang="cs-CZ" dirty="0">
                <a:solidFill>
                  <a:srgbClr val="FFFFFF"/>
                </a:solidFill>
              </a:rPr>
              <a:t> in </a:t>
            </a:r>
            <a:r>
              <a:rPr lang="cs-CZ" dirty="0" err="1">
                <a:solidFill>
                  <a:srgbClr val="FFFFFF"/>
                </a:solidFill>
              </a:rPr>
              <a:t>European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Context</a:t>
            </a:r>
            <a:r>
              <a:rPr lang="cs-CZ" dirty="0">
                <a:solidFill>
                  <a:srgbClr val="FFFFFF"/>
                </a:solidFill>
              </a:rPr>
              <a:t>. </a:t>
            </a:r>
            <a:r>
              <a:rPr lang="cs-CZ" dirty="0" err="1">
                <a:solidFill>
                  <a:srgbClr val="FFFFFF"/>
                </a:solidFill>
              </a:rPr>
              <a:t>Similarity</a:t>
            </a:r>
            <a:r>
              <a:rPr lang="cs-CZ" dirty="0">
                <a:solidFill>
                  <a:srgbClr val="FFFFFF"/>
                </a:solidFill>
              </a:rPr>
              <a:t> vs. Diversity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trnka krá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1127" y="335166"/>
            <a:ext cx="4250873" cy="6187668"/>
          </a:xfrm>
        </p:spPr>
      </p:pic>
    </p:spTree>
    <p:extLst>
      <p:ext uri="{BB962C8B-B14F-4D97-AF65-F5344CB8AC3E}">
        <p14:creationId xmlns:p14="http://schemas.microsoft.com/office/powerpoint/2010/main" val="3405660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ileConclu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96" y="1970745"/>
            <a:ext cx="5997640" cy="4176055"/>
          </a:xfrm>
          <a:prstGeom prst="rect">
            <a:avLst/>
          </a:prstGeom>
        </p:spPr>
      </p:pic>
      <p:pic>
        <p:nvPicPr>
          <p:cNvPr id="3" name="Picture 2" descr="Basile-variantSleepingBea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413" y="1439878"/>
            <a:ext cx="3228356" cy="4706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913" y="792163"/>
            <a:ext cx="4584942" cy="120032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it-IT" dirty="0"/>
              <a:t>Basile: </a:t>
            </a:r>
            <a:r>
              <a:rPr lang="it-IT" i="1" dirty="0"/>
              <a:t>The Pentameron </a:t>
            </a:r>
            <a:r>
              <a:rPr lang="it-IT" dirty="0"/>
              <a:t>(1634, 1636)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18E4D8F-4EC8-4422-B567-BB174B20DF67}"/>
              </a:ext>
            </a:extLst>
          </p:cNvPr>
          <p:cNvSpPr txBox="1"/>
          <p:nvPr/>
        </p:nvSpPr>
        <p:spPr>
          <a:xfrm>
            <a:off x="436796" y="6494804"/>
            <a:ext cx="4657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Illustrations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Warwick</a:t>
            </a:r>
            <a:r>
              <a:rPr lang="cs-CZ" sz="1200" dirty="0"/>
              <a:t> </a:t>
            </a:r>
            <a:r>
              <a:rPr lang="cs-CZ" sz="1200" dirty="0" err="1"/>
              <a:t>Goble</a:t>
            </a:r>
            <a:r>
              <a:rPr lang="cs-CZ" sz="1200" dirty="0"/>
              <a:t> (1862-1943)</a:t>
            </a:r>
          </a:p>
        </p:txBody>
      </p:sp>
    </p:spTree>
    <p:extLst>
      <p:ext uri="{BB962C8B-B14F-4D97-AF65-F5344CB8AC3E}">
        <p14:creationId xmlns:p14="http://schemas.microsoft.com/office/powerpoint/2010/main" val="2811300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France</a:t>
            </a:r>
            <a:r>
              <a:rPr lang="en-US" dirty="0"/>
              <a:t>, </a:t>
            </a:r>
            <a:r>
              <a:rPr lang="en-US" b="1" dirty="0"/>
              <a:t>late 17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834" y="1324532"/>
            <a:ext cx="4396339" cy="4195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cs typeface="Calibri"/>
              </a:rPr>
              <a:t>Charles Perrault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431" y="3856038"/>
            <a:ext cx="6394660" cy="25352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r>
              <a:rPr lang="en-US" sz="2400" b="1" dirty="0">
                <a:latin typeface="Calibri"/>
                <a:cs typeface="Calibri"/>
              </a:rPr>
              <a:t>1697 - </a:t>
            </a:r>
            <a:r>
              <a:rPr lang="en-US" sz="2400" b="1" i="1" dirty="0">
                <a:latin typeface="Calibri"/>
                <a:cs typeface="Calibri"/>
              </a:rPr>
              <a:t>Tales of Mother Goose</a:t>
            </a:r>
          </a:p>
          <a:p>
            <a:r>
              <a:rPr lang="en-US" b="1" i="1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published in Austria, Hungary, Germany, Poland, Russia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Little Red Riding Hood, Cinderella, Puss in Boots, The Sleeping Beauty, Little Thumb,  Bluebeard</a:t>
            </a:r>
            <a:endParaRPr lang="cs-CZ" i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cs-CZ" i="1" dirty="0">
                <a:latin typeface="Calibri"/>
                <a:cs typeface="Calibri"/>
              </a:rPr>
              <a:t>-</a:t>
            </a:r>
            <a:r>
              <a:rPr lang="cs-CZ" i="1" dirty="0">
                <a:solidFill>
                  <a:srgbClr val="0B0080"/>
                </a:solidFill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long line of retelling in following fairytale</a:t>
            </a:r>
            <a:r>
              <a:rPr lang="cs-CZ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tradition                                  </a:t>
            </a:r>
          </a:p>
        </p:txBody>
      </p:sp>
      <p:pic>
        <p:nvPicPr>
          <p:cNvPr id="8" name="Picture 7" descr="Perrault portré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85" y="1977571"/>
            <a:ext cx="1633515" cy="2029197"/>
          </a:xfrm>
          <a:prstGeom prst="rect">
            <a:avLst/>
          </a:prstGeom>
        </p:spPr>
      </p:pic>
      <p:pic>
        <p:nvPicPr>
          <p:cNvPr id="6" name="Picture 5" descr="Perrault La Lecture des contes en famil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091" y="1350845"/>
            <a:ext cx="4089090" cy="50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24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ré Vlk žere babk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512" y="2029423"/>
            <a:ext cx="3461173" cy="4324525"/>
          </a:xfrm>
          <a:prstGeom prst="rect">
            <a:avLst/>
          </a:prstGeom>
        </p:spPr>
      </p:pic>
      <p:pic>
        <p:nvPicPr>
          <p:cNvPr id="3" name="Picture 2" descr="Perrault Karkulk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588" y="2029423"/>
            <a:ext cx="4460548" cy="3163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51450" y="504052"/>
            <a:ext cx="9219281" cy="123110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Charles Perrault: Tales of Mother Goose (1697).</a:t>
            </a:r>
          </a:p>
          <a:p>
            <a:pPr algn="ctr"/>
            <a:endParaRPr lang="en-US" sz="2800" dirty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8668" y="1132554"/>
            <a:ext cx="942492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cs-CZ" sz="24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Little</a:t>
            </a:r>
            <a:r>
              <a:rPr lang="cs-CZ" sz="2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Red</a:t>
            </a:r>
            <a:r>
              <a:rPr lang="cs-CZ" sz="2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Riding</a:t>
            </a:r>
            <a:r>
              <a:rPr lang="cs-CZ" sz="2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Hood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613A9F-2377-4B90-9BA8-D82C1A10A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8" y="2029423"/>
            <a:ext cx="3361519" cy="43245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2B4AF64-C9FF-467B-A614-4F67F22C9FF0}"/>
              </a:ext>
            </a:extLst>
          </p:cNvPr>
          <p:cNvSpPr txBox="1"/>
          <p:nvPr/>
        </p:nvSpPr>
        <p:spPr>
          <a:xfrm>
            <a:off x="7542588" y="6023222"/>
            <a:ext cx="622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I</a:t>
            </a:r>
            <a:r>
              <a:rPr lang="en-US" sz="1800" dirty="0"/>
              <a:t>l</a:t>
            </a:r>
            <a:r>
              <a:rPr lang="cs-CZ" sz="1800" dirty="0"/>
              <a:t>l</a:t>
            </a:r>
            <a:r>
              <a:rPr lang="en-US" sz="1800" dirty="0" err="1"/>
              <a:t>ustrations</a:t>
            </a:r>
            <a:r>
              <a:rPr lang="en-US" sz="1800" dirty="0"/>
              <a:t> of Gustave </a:t>
            </a:r>
            <a:r>
              <a:rPr lang="en-US" sz="1800" dirty="0" err="1"/>
              <a:t>Doré</a:t>
            </a:r>
            <a:r>
              <a:rPr lang="cs-CZ" sz="1800" dirty="0"/>
              <a:t> (1832-1883)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748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313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505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916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29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 err="1">
                <a:latin typeface="Arial"/>
                <a:cs typeface="Arial"/>
              </a:rPr>
              <a:t>Romanticism</a:t>
            </a:r>
            <a:r>
              <a:rPr lang="cs-CZ" sz="3200" i="1" dirty="0">
                <a:latin typeface="Arial"/>
                <a:cs typeface="Arial"/>
              </a:rPr>
              <a:t>: </a:t>
            </a: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207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 err="1">
                <a:latin typeface="Arial"/>
                <a:cs typeface="Arial"/>
              </a:rPr>
              <a:t>Romanticism</a:t>
            </a:r>
            <a:r>
              <a:rPr lang="cs-CZ" sz="3200" i="1" dirty="0">
                <a:latin typeface="Arial"/>
                <a:cs typeface="Arial"/>
              </a:rPr>
              <a:t>: </a:t>
            </a: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withdrawal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reason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intellect</a:t>
            </a:r>
            <a:r>
              <a:rPr lang="cs-CZ" sz="2000" dirty="0">
                <a:latin typeface="Arial"/>
                <a:cs typeface="Arial"/>
              </a:rPr>
              <a:t> and </a:t>
            </a:r>
            <a:r>
              <a:rPr lang="cs-CZ" sz="2000" dirty="0" err="1">
                <a:latin typeface="Arial"/>
                <a:cs typeface="Arial"/>
              </a:rPr>
              <a:t>scientific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rationalization</a:t>
            </a:r>
            <a:r>
              <a:rPr lang="cs-CZ" sz="2000" dirty="0">
                <a:latin typeface="Arial"/>
                <a:cs typeface="Arial"/>
              </a:rPr>
              <a:t> (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063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 err="1">
                <a:latin typeface="Arial"/>
                <a:cs typeface="Arial"/>
              </a:rPr>
              <a:t>Romanticism</a:t>
            </a:r>
            <a:r>
              <a:rPr lang="cs-CZ" sz="3200" i="1" dirty="0">
                <a:latin typeface="Arial"/>
                <a:cs typeface="Arial"/>
              </a:rPr>
              <a:t>: </a:t>
            </a: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withdrawal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reason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intellect</a:t>
            </a:r>
            <a:r>
              <a:rPr lang="cs-CZ" sz="2000" dirty="0">
                <a:latin typeface="Arial"/>
                <a:cs typeface="Arial"/>
              </a:rPr>
              <a:t> and </a:t>
            </a:r>
            <a:r>
              <a:rPr lang="cs-CZ" sz="2000" dirty="0" err="1">
                <a:latin typeface="Arial"/>
                <a:cs typeface="Arial"/>
              </a:rPr>
              <a:t>scientific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rationalization</a:t>
            </a:r>
            <a:r>
              <a:rPr lang="cs-CZ" sz="2000" dirty="0">
                <a:latin typeface="Arial"/>
                <a:cs typeface="Arial"/>
              </a:rPr>
              <a:t> (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emphasis</a:t>
            </a:r>
            <a:r>
              <a:rPr lang="cs-CZ" sz="2000" dirty="0">
                <a:latin typeface="Arial"/>
                <a:cs typeface="Arial"/>
              </a:rPr>
              <a:t> on </a:t>
            </a:r>
            <a:r>
              <a:rPr lang="cs-CZ" sz="2000" dirty="0" err="1">
                <a:latin typeface="Arial"/>
                <a:cs typeface="Arial"/>
              </a:rPr>
              <a:t>emotions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intuition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dreams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unconscious</a:t>
            </a:r>
            <a:r>
              <a:rPr lang="cs-CZ" sz="2000" dirty="0">
                <a:latin typeface="Arial"/>
                <a:cs typeface="Arial"/>
              </a:rPr>
              <a:t> – </a:t>
            </a:r>
            <a:r>
              <a:rPr lang="cs-CZ" sz="2000" dirty="0" err="1">
                <a:latin typeface="Arial"/>
                <a:cs typeface="Arial"/>
              </a:rPr>
              <a:t>irrational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aspects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human</a:t>
            </a:r>
            <a:r>
              <a:rPr lang="cs-CZ" sz="2000" dirty="0">
                <a:latin typeface="Arial"/>
                <a:cs typeface="Arial"/>
              </a:rPr>
              <a:t> mind (</a:t>
            </a:r>
            <a:r>
              <a:rPr lang="cs-CZ" sz="2000" dirty="0" err="1">
                <a:latin typeface="Arial"/>
                <a:cs typeface="Arial"/>
              </a:rPr>
              <a:t>Counter</a:t>
            </a:r>
            <a:r>
              <a:rPr lang="cs-CZ" sz="2000" dirty="0">
                <a:latin typeface="Arial"/>
                <a:cs typeface="Arial"/>
              </a:rPr>
              <a:t>- 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cs-CZ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267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67F0BBC-D13F-4D3A-BD62-54960A2B28B3}"/>
              </a:ext>
            </a:extLst>
          </p:cNvPr>
          <p:cNvSpPr txBox="1"/>
          <p:nvPr/>
        </p:nvSpPr>
        <p:spPr>
          <a:xfrm>
            <a:off x="1719742" y="1845579"/>
            <a:ext cx="89846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fairytale</a:t>
            </a:r>
            <a:r>
              <a:rPr lang="cs-CZ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</a:t>
            </a:r>
            <a:r>
              <a:rPr lang="cs-CZ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fairy</a:t>
            </a:r>
            <a:r>
              <a:rPr lang="cs-CZ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tale</a:t>
            </a:r>
            <a:r>
              <a:rPr lang="cs-CZ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= </a:t>
            </a:r>
            <a:r>
              <a:rPr lang="cs-CZ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conte</a:t>
            </a:r>
            <a:r>
              <a:rPr lang="cs-CZ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</a:t>
            </a:r>
            <a:r>
              <a:rPr lang="cs-CZ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fées</a:t>
            </a:r>
            <a:r>
              <a:rPr lang="cs-CZ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(fr.)</a:t>
            </a:r>
          </a:p>
          <a:p>
            <a:endParaRPr lang="cs-CZ" sz="2800" dirty="0"/>
          </a:p>
          <a:p>
            <a:pPr marL="457200" indent="-457200">
              <a:buFontTx/>
              <a:buChar char="-"/>
            </a:pPr>
            <a:r>
              <a:rPr lang="cs-CZ" sz="2800" dirty="0" err="1"/>
              <a:t>the</a:t>
            </a:r>
            <a:r>
              <a:rPr lang="cs-CZ" sz="2800" dirty="0"/>
              <a:t> term </a:t>
            </a:r>
            <a:r>
              <a:rPr lang="cs-CZ" sz="2800" dirty="0" err="1"/>
              <a:t>comes</a:t>
            </a:r>
            <a:r>
              <a:rPr lang="cs-CZ" sz="2800" dirty="0"/>
              <a:t> </a:t>
            </a:r>
            <a:r>
              <a:rPr lang="cs-CZ" sz="2800" dirty="0" err="1"/>
              <a:t>from</a:t>
            </a:r>
            <a:r>
              <a:rPr lang="cs-CZ" sz="2800" dirty="0"/>
              <a:t> France, 17th </a:t>
            </a:r>
            <a:r>
              <a:rPr lang="cs-CZ" sz="2800" dirty="0" err="1"/>
              <a:t>century</a:t>
            </a:r>
            <a:endParaRPr lang="cs-CZ" sz="2800" dirty="0"/>
          </a:p>
          <a:p>
            <a:r>
              <a:rPr lang="cs-CZ" sz="2800" dirty="0"/>
              <a:t>(„</a:t>
            </a:r>
            <a:r>
              <a:rPr lang="cs-CZ" sz="2800" dirty="0" err="1"/>
              <a:t>salons</a:t>
            </a:r>
            <a:r>
              <a:rPr lang="cs-CZ" sz="2800" dirty="0"/>
              <a:t>“ od Madame </a:t>
            </a:r>
            <a:r>
              <a:rPr lang="cs-CZ" sz="2800" dirty="0" err="1"/>
              <a:t>d´Aulnoy</a:t>
            </a:r>
            <a:r>
              <a:rPr lang="cs-CZ" sz="2800" dirty="0"/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8B79027-7AEF-468A-8B8F-FA9A86E04122}"/>
              </a:ext>
            </a:extLst>
          </p:cNvPr>
          <p:cNvSpPr txBox="1"/>
          <p:nvPr/>
        </p:nvSpPr>
        <p:spPr>
          <a:xfrm>
            <a:off x="1853966" y="4840448"/>
            <a:ext cx="7902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pohádka </a:t>
            </a:r>
            <a:r>
              <a:rPr lang="cs-CZ" sz="3200" dirty="0"/>
              <a:t>= </a:t>
            </a:r>
            <a:r>
              <a:rPr lang="cs-CZ" sz="3200" dirty="0" err="1"/>
              <a:t>das</a:t>
            </a:r>
            <a:r>
              <a:rPr lang="cs-CZ" sz="3200" dirty="0"/>
              <a:t> </a:t>
            </a:r>
            <a:r>
              <a:rPr lang="cs-CZ" sz="3200" dirty="0" err="1"/>
              <a:t>Märchen</a:t>
            </a:r>
            <a:r>
              <a:rPr lang="cs-CZ" sz="3200" dirty="0"/>
              <a:t> = </a:t>
            </a:r>
            <a:r>
              <a:rPr lang="cs-CZ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folktale</a:t>
            </a:r>
            <a:endParaRPr lang="cs-CZ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14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 err="1">
                <a:latin typeface="Arial"/>
                <a:cs typeface="Arial"/>
              </a:rPr>
              <a:t>Romanticism</a:t>
            </a:r>
            <a:r>
              <a:rPr lang="cs-CZ" sz="3200" i="1" dirty="0">
                <a:latin typeface="Arial"/>
                <a:cs typeface="Arial"/>
              </a:rPr>
              <a:t>: </a:t>
            </a: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withdrawal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reason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intellect</a:t>
            </a:r>
            <a:r>
              <a:rPr lang="cs-CZ" sz="2000" dirty="0">
                <a:latin typeface="Arial"/>
                <a:cs typeface="Arial"/>
              </a:rPr>
              <a:t> and </a:t>
            </a:r>
            <a:r>
              <a:rPr lang="cs-CZ" sz="2000" dirty="0" err="1">
                <a:latin typeface="Arial"/>
                <a:cs typeface="Arial"/>
              </a:rPr>
              <a:t>scientific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rationalization</a:t>
            </a:r>
            <a:r>
              <a:rPr lang="cs-CZ" sz="2000" dirty="0">
                <a:latin typeface="Arial"/>
                <a:cs typeface="Arial"/>
              </a:rPr>
              <a:t> (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emphasis</a:t>
            </a:r>
            <a:r>
              <a:rPr lang="cs-CZ" sz="2000" dirty="0">
                <a:latin typeface="Arial"/>
                <a:cs typeface="Arial"/>
              </a:rPr>
              <a:t> on </a:t>
            </a:r>
            <a:r>
              <a:rPr lang="cs-CZ" sz="2000" dirty="0" err="1">
                <a:latin typeface="Arial"/>
                <a:cs typeface="Arial"/>
              </a:rPr>
              <a:t>emotions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intuition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dreams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unconscious</a:t>
            </a:r>
            <a:r>
              <a:rPr lang="cs-CZ" sz="2000" dirty="0">
                <a:latin typeface="Arial"/>
                <a:cs typeface="Arial"/>
              </a:rPr>
              <a:t> – </a:t>
            </a:r>
            <a:r>
              <a:rPr lang="cs-CZ" sz="2000" dirty="0" err="1">
                <a:latin typeface="Arial"/>
                <a:cs typeface="Arial"/>
              </a:rPr>
              <a:t>irrational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aspects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human</a:t>
            </a:r>
            <a:r>
              <a:rPr lang="cs-CZ" sz="2000" dirty="0">
                <a:latin typeface="Arial"/>
                <a:cs typeface="Arial"/>
              </a:rPr>
              <a:t> mind (</a:t>
            </a:r>
            <a:r>
              <a:rPr lang="cs-CZ" sz="2000" dirty="0" err="1">
                <a:latin typeface="Arial"/>
                <a:cs typeface="Arial"/>
              </a:rPr>
              <a:t>Counter</a:t>
            </a:r>
            <a:r>
              <a:rPr lang="cs-CZ" sz="2000" dirty="0">
                <a:latin typeface="Arial"/>
                <a:cs typeface="Arial"/>
              </a:rPr>
              <a:t>- 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glorification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nature</a:t>
            </a:r>
            <a:r>
              <a:rPr lang="cs-CZ" sz="2000" dirty="0">
                <a:latin typeface="Arial"/>
                <a:cs typeface="Arial"/>
              </a:rPr>
              <a:t> and past (</a:t>
            </a:r>
            <a:r>
              <a:rPr lang="cs-CZ" sz="2000" dirty="0" err="1">
                <a:latin typeface="Arial"/>
                <a:cs typeface="Arial"/>
              </a:rPr>
              <a:t>medievalism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cs-CZ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6670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 err="1">
                <a:latin typeface="Arial"/>
                <a:cs typeface="Arial"/>
              </a:rPr>
              <a:t>Romanticism</a:t>
            </a:r>
            <a:r>
              <a:rPr lang="cs-CZ" sz="3200" i="1" dirty="0">
                <a:latin typeface="Arial"/>
                <a:cs typeface="Arial"/>
              </a:rPr>
              <a:t>: </a:t>
            </a: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withdrawal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reason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intellect</a:t>
            </a:r>
            <a:r>
              <a:rPr lang="cs-CZ" sz="2000" dirty="0">
                <a:latin typeface="Arial"/>
                <a:cs typeface="Arial"/>
              </a:rPr>
              <a:t> and </a:t>
            </a:r>
            <a:r>
              <a:rPr lang="cs-CZ" sz="2000" dirty="0" err="1">
                <a:latin typeface="Arial"/>
                <a:cs typeface="Arial"/>
              </a:rPr>
              <a:t>scientific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rationalization</a:t>
            </a:r>
            <a:r>
              <a:rPr lang="cs-CZ" sz="2000" dirty="0">
                <a:latin typeface="Arial"/>
                <a:cs typeface="Arial"/>
              </a:rPr>
              <a:t> (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emphasis</a:t>
            </a:r>
            <a:r>
              <a:rPr lang="cs-CZ" sz="2000" dirty="0">
                <a:latin typeface="Arial"/>
                <a:cs typeface="Arial"/>
              </a:rPr>
              <a:t> on </a:t>
            </a:r>
            <a:r>
              <a:rPr lang="cs-CZ" sz="2000" dirty="0" err="1">
                <a:latin typeface="Arial"/>
                <a:cs typeface="Arial"/>
              </a:rPr>
              <a:t>emotions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intuition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dreams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unconscious</a:t>
            </a:r>
            <a:r>
              <a:rPr lang="cs-CZ" sz="2000" dirty="0">
                <a:latin typeface="Arial"/>
                <a:cs typeface="Arial"/>
              </a:rPr>
              <a:t> – </a:t>
            </a:r>
            <a:r>
              <a:rPr lang="cs-CZ" sz="2000" dirty="0" err="1">
                <a:latin typeface="Arial"/>
                <a:cs typeface="Arial"/>
              </a:rPr>
              <a:t>irrational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aspects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human</a:t>
            </a:r>
            <a:r>
              <a:rPr lang="cs-CZ" sz="2000" dirty="0">
                <a:latin typeface="Arial"/>
                <a:cs typeface="Arial"/>
              </a:rPr>
              <a:t> mind (</a:t>
            </a:r>
            <a:r>
              <a:rPr lang="cs-CZ" sz="2000" dirty="0" err="1">
                <a:latin typeface="Arial"/>
                <a:cs typeface="Arial"/>
              </a:rPr>
              <a:t>Counter</a:t>
            </a:r>
            <a:r>
              <a:rPr lang="cs-CZ" sz="2000" dirty="0">
                <a:latin typeface="Arial"/>
                <a:cs typeface="Arial"/>
              </a:rPr>
              <a:t>- 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glorification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nature</a:t>
            </a:r>
            <a:r>
              <a:rPr lang="cs-CZ" sz="2000" dirty="0">
                <a:latin typeface="Arial"/>
                <a:cs typeface="Arial"/>
              </a:rPr>
              <a:t> and past (</a:t>
            </a:r>
            <a:r>
              <a:rPr lang="cs-CZ" sz="2000" dirty="0" err="1">
                <a:latin typeface="Arial"/>
                <a:cs typeface="Arial"/>
              </a:rPr>
              <a:t>medievalism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elevation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folk art, </a:t>
            </a:r>
            <a:r>
              <a:rPr lang="cs-CZ" sz="2000" dirty="0" err="1">
                <a:latin typeface="Arial"/>
                <a:cs typeface="Arial"/>
              </a:rPr>
              <a:t>ancient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customs</a:t>
            </a:r>
            <a:endParaRPr lang="cs-CZ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48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 err="1">
                <a:latin typeface="Arial"/>
                <a:cs typeface="Arial"/>
              </a:rPr>
              <a:t>Romanticism</a:t>
            </a:r>
            <a:r>
              <a:rPr lang="cs-CZ" sz="3200" i="1" dirty="0">
                <a:latin typeface="Arial"/>
                <a:cs typeface="Arial"/>
              </a:rPr>
              <a:t>: </a:t>
            </a: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withdrawal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reason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intellect</a:t>
            </a:r>
            <a:r>
              <a:rPr lang="cs-CZ" sz="2000" dirty="0">
                <a:latin typeface="Arial"/>
                <a:cs typeface="Arial"/>
              </a:rPr>
              <a:t> and </a:t>
            </a:r>
            <a:r>
              <a:rPr lang="cs-CZ" sz="2000" dirty="0" err="1">
                <a:latin typeface="Arial"/>
                <a:cs typeface="Arial"/>
              </a:rPr>
              <a:t>scientific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rationalization</a:t>
            </a:r>
            <a:r>
              <a:rPr lang="cs-CZ" sz="2000" dirty="0">
                <a:latin typeface="Arial"/>
                <a:cs typeface="Arial"/>
              </a:rPr>
              <a:t> (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emphasis</a:t>
            </a:r>
            <a:r>
              <a:rPr lang="cs-CZ" sz="2000" dirty="0">
                <a:latin typeface="Arial"/>
                <a:cs typeface="Arial"/>
              </a:rPr>
              <a:t> on </a:t>
            </a:r>
            <a:r>
              <a:rPr lang="cs-CZ" sz="2000" dirty="0" err="1">
                <a:latin typeface="Arial"/>
                <a:cs typeface="Arial"/>
              </a:rPr>
              <a:t>emotions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intuition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dreams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unconscious</a:t>
            </a:r>
            <a:r>
              <a:rPr lang="cs-CZ" sz="2000" dirty="0">
                <a:latin typeface="Arial"/>
                <a:cs typeface="Arial"/>
              </a:rPr>
              <a:t> – </a:t>
            </a:r>
            <a:r>
              <a:rPr lang="cs-CZ" sz="2000" dirty="0" err="1">
                <a:latin typeface="Arial"/>
                <a:cs typeface="Arial"/>
              </a:rPr>
              <a:t>irrational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aspects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human</a:t>
            </a:r>
            <a:r>
              <a:rPr lang="cs-CZ" sz="2000" dirty="0">
                <a:latin typeface="Arial"/>
                <a:cs typeface="Arial"/>
              </a:rPr>
              <a:t> mind (</a:t>
            </a:r>
            <a:r>
              <a:rPr lang="cs-CZ" sz="2000" dirty="0" err="1">
                <a:latin typeface="Arial"/>
                <a:cs typeface="Arial"/>
              </a:rPr>
              <a:t>Counter</a:t>
            </a:r>
            <a:r>
              <a:rPr lang="cs-CZ" sz="2000" dirty="0">
                <a:latin typeface="Arial"/>
                <a:cs typeface="Arial"/>
              </a:rPr>
              <a:t>- 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glorification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nature</a:t>
            </a:r>
            <a:r>
              <a:rPr lang="cs-CZ" sz="2000" dirty="0">
                <a:latin typeface="Arial"/>
                <a:cs typeface="Arial"/>
              </a:rPr>
              <a:t> and past (</a:t>
            </a:r>
            <a:r>
              <a:rPr lang="cs-CZ" sz="2000" dirty="0" err="1">
                <a:latin typeface="Arial"/>
                <a:cs typeface="Arial"/>
              </a:rPr>
              <a:t>medievalism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elevation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folk art, </a:t>
            </a:r>
            <a:r>
              <a:rPr lang="cs-CZ" sz="2000" dirty="0" err="1">
                <a:latin typeface="Arial"/>
                <a:cs typeface="Arial"/>
              </a:rPr>
              <a:t>ancient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customs</a:t>
            </a:r>
            <a:endParaRPr lang="cs-CZ" sz="2000" dirty="0"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value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authenticity</a:t>
            </a:r>
            <a:r>
              <a:rPr lang="cs-CZ" sz="2000" dirty="0">
                <a:latin typeface="Arial"/>
                <a:cs typeface="Arial"/>
              </a:rPr>
              <a:t>, spontaneity and </a:t>
            </a:r>
            <a:r>
              <a:rPr lang="cs-CZ" sz="2000" dirty="0" err="1">
                <a:latin typeface="Arial"/>
                <a:cs typeface="Arial"/>
              </a:rPr>
              <a:t>heroic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individualism</a:t>
            </a:r>
            <a:endParaRPr lang="cs-CZ" sz="2000" dirty="0">
              <a:latin typeface="Arial"/>
              <a:cs typeface="Arial"/>
            </a:endParaRPr>
          </a:p>
          <a:p>
            <a:pPr>
              <a:buFontTx/>
              <a:buChar char="-"/>
            </a:pPr>
            <a:endParaRPr lang="cs-CZ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538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 err="1">
                <a:latin typeface="Arial"/>
                <a:cs typeface="Arial"/>
              </a:rPr>
              <a:t>Romanticism</a:t>
            </a:r>
            <a:r>
              <a:rPr lang="cs-CZ" sz="3200" i="1" dirty="0">
                <a:latin typeface="Arial"/>
                <a:cs typeface="Arial"/>
              </a:rPr>
              <a:t>: </a:t>
            </a: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withdrawal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reason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intellect</a:t>
            </a:r>
            <a:r>
              <a:rPr lang="cs-CZ" sz="2000" dirty="0">
                <a:latin typeface="Arial"/>
                <a:cs typeface="Arial"/>
              </a:rPr>
              <a:t> and </a:t>
            </a:r>
            <a:r>
              <a:rPr lang="cs-CZ" sz="2000" dirty="0" err="1">
                <a:latin typeface="Arial"/>
                <a:cs typeface="Arial"/>
              </a:rPr>
              <a:t>scientific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rationalization</a:t>
            </a:r>
            <a:r>
              <a:rPr lang="cs-CZ" sz="2000" dirty="0">
                <a:latin typeface="Arial"/>
                <a:cs typeface="Arial"/>
              </a:rPr>
              <a:t> (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emphasis</a:t>
            </a:r>
            <a:r>
              <a:rPr lang="cs-CZ" sz="2000" dirty="0">
                <a:latin typeface="Arial"/>
                <a:cs typeface="Arial"/>
              </a:rPr>
              <a:t> on </a:t>
            </a:r>
            <a:r>
              <a:rPr lang="cs-CZ" sz="2000" dirty="0" err="1">
                <a:latin typeface="Arial"/>
                <a:cs typeface="Arial"/>
              </a:rPr>
              <a:t>emotions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intuition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dreams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unconscious</a:t>
            </a:r>
            <a:r>
              <a:rPr lang="cs-CZ" sz="2000" dirty="0">
                <a:latin typeface="Arial"/>
                <a:cs typeface="Arial"/>
              </a:rPr>
              <a:t> – </a:t>
            </a:r>
            <a:r>
              <a:rPr lang="cs-CZ" sz="2000" dirty="0" err="1">
                <a:latin typeface="Arial"/>
                <a:cs typeface="Arial"/>
              </a:rPr>
              <a:t>irrational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aspects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human</a:t>
            </a:r>
            <a:r>
              <a:rPr lang="cs-CZ" sz="2000" dirty="0">
                <a:latin typeface="Arial"/>
                <a:cs typeface="Arial"/>
              </a:rPr>
              <a:t> mind (</a:t>
            </a:r>
            <a:r>
              <a:rPr lang="cs-CZ" sz="2000" dirty="0" err="1">
                <a:latin typeface="Arial"/>
                <a:cs typeface="Arial"/>
              </a:rPr>
              <a:t>Counter</a:t>
            </a:r>
            <a:r>
              <a:rPr lang="cs-CZ" sz="2000" dirty="0">
                <a:latin typeface="Arial"/>
                <a:cs typeface="Arial"/>
              </a:rPr>
              <a:t>- 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glorification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nature</a:t>
            </a:r>
            <a:r>
              <a:rPr lang="cs-CZ" sz="2000" dirty="0">
                <a:latin typeface="Arial"/>
                <a:cs typeface="Arial"/>
              </a:rPr>
              <a:t> and past (</a:t>
            </a:r>
            <a:r>
              <a:rPr lang="cs-CZ" sz="2000" dirty="0" err="1">
                <a:latin typeface="Arial"/>
                <a:cs typeface="Arial"/>
              </a:rPr>
              <a:t>medievalism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elevation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folk art, </a:t>
            </a:r>
            <a:r>
              <a:rPr lang="cs-CZ" sz="2000" dirty="0" err="1">
                <a:latin typeface="Arial"/>
                <a:cs typeface="Arial"/>
              </a:rPr>
              <a:t>ancient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customs</a:t>
            </a:r>
            <a:endParaRPr lang="cs-CZ" sz="2000" dirty="0"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value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authenticity</a:t>
            </a:r>
            <a:r>
              <a:rPr lang="cs-CZ" sz="2000" dirty="0">
                <a:latin typeface="Arial"/>
                <a:cs typeface="Arial"/>
              </a:rPr>
              <a:t>, spontaneity and </a:t>
            </a:r>
            <a:r>
              <a:rPr lang="cs-CZ" sz="2000" dirty="0" err="1">
                <a:latin typeface="Arial"/>
                <a:cs typeface="Arial"/>
              </a:rPr>
              <a:t>heroic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individualism</a:t>
            </a:r>
            <a:endParaRPr lang="cs-CZ" sz="2000" dirty="0">
              <a:latin typeface="Arial"/>
              <a:cs typeface="Arial"/>
            </a:endParaRPr>
          </a:p>
          <a:p>
            <a:pPr>
              <a:buFontTx/>
              <a:buChar char="-"/>
            </a:pPr>
            <a:endParaRPr lang="cs-CZ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i="1" dirty="0">
                <a:latin typeface="Arial"/>
                <a:cs typeface="Arial"/>
              </a:rPr>
              <a:t>Johann Gottfried Herder </a:t>
            </a:r>
            <a:r>
              <a:rPr lang="cs-CZ" sz="2400" i="1" dirty="0" err="1">
                <a:latin typeface="Arial"/>
                <a:cs typeface="Arial"/>
              </a:rPr>
              <a:t>ideas</a:t>
            </a:r>
            <a:endParaRPr lang="cs-CZ" sz="2400" i="1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271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 err="1">
                <a:latin typeface="Arial"/>
                <a:cs typeface="Arial"/>
              </a:rPr>
              <a:t>Romanticism</a:t>
            </a:r>
            <a:r>
              <a:rPr lang="cs-CZ" sz="3200" i="1" dirty="0">
                <a:latin typeface="Arial"/>
                <a:cs typeface="Arial"/>
              </a:rPr>
              <a:t>: </a:t>
            </a: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withdrawal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reason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intellect</a:t>
            </a:r>
            <a:r>
              <a:rPr lang="cs-CZ" sz="2000" dirty="0">
                <a:latin typeface="Arial"/>
                <a:cs typeface="Arial"/>
              </a:rPr>
              <a:t> and </a:t>
            </a:r>
            <a:r>
              <a:rPr lang="cs-CZ" sz="2000" dirty="0" err="1">
                <a:latin typeface="Arial"/>
                <a:cs typeface="Arial"/>
              </a:rPr>
              <a:t>scientific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rationalization</a:t>
            </a:r>
            <a:r>
              <a:rPr lang="cs-CZ" sz="2000" dirty="0">
                <a:latin typeface="Arial"/>
                <a:cs typeface="Arial"/>
              </a:rPr>
              <a:t> (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emphasis</a:t>
            </a:r>
            <a:r>
              <a:rPr lang="cs-CZ" sz="2000" dirty="0">
                <a:latin typeface="Arial"/>
                <a:cs typeface="Arial"/>
              </a:rPr>
              <a:t> on </a:t>
            </a:r>
            <a:r>
              <a:rPr lang="cs-CZ" sz="2000" dirty="0" err="1">
                <a:latin typeface="Arial"/>
                <a:cs typeface="Arial"/>
              </a:rPr>
              <a:t>emotions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intuition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dreams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unconscious</a:t>
            </a:r>
            <a:r>
              <a:rPr lang="cs-CZ" sz="2000" dirty="0">
                <a:latin typeface="Arial"/>
                <a:cs typeface="Arial"/>
              </a:rPr>
              <a:t> – </a:t>
            </a:r>
            <a:r>
              <a:rPr lang="cs-CZ" sz="2000" dirty="0" err="1">
                <a:latin typeface="Arial"/>
                <a:cs typeface="Arial"/>
              </a:rPr>
              <a:t>irrational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aspects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human</a:t>
            </a:r>
            <a:r>
              <a:rPr lang="cs-CZ" sz="2000" dirty="0">
                <a:latin typeface="Arial"/>
                <a:cs typeface="Arial"/>
              </a:rPr>
              <a:t> mind (</a:t>
            </a:r>
            <a:r>
              <a:rPr lang="cs-CZ" sz="2000" dirty="0" err="1">
                <a:latin typeface="Arial"/>
                <a:cs typeface="Arial"/>
              </a:rPr>
              <a:t>Counter</a:t>
            </a:r>
            <a:r>
              <a:rPr lang="cs-CZ" sz="2000" dirty="0">
                <a:latin typeface="Arial"/>
                <a:cs typeface="Arial"/>
              </a:rPr>
              <a:t>- 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glorification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nature</a:t>
            </a:r>
            <a:r>
              <a:rPr lang="cs-CZ" sz="2000" dirty="0">
                <a:latin typeface="Arial"/>
                <a:cs typeface="Arial"/>
              </a:rPr>
              <a:t> and past (</a:t>
            </a:r>
            <a:r>
              <a:rPr lang="cs-CZ" sz="2000" dirty="0" err="1">
                <a:latin typeface="Arial"/>
                <a:cs typeface="Arial"/>
              </a:rPr>
              <a:t>medievalism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elevation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folk art, </a:t>
            </a:r>
            <a:r>
              <a:rPr lang="cs-CZ" sz="2000" dirty="0" err="1">
                <a:latin typeface="Arial"/>
                <a:cs typeface="Arial"/>
              </a:rPr>
              <a:t>ancient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customs</a:t>
            </a:r>
            <a:endParaRPr lang="cs-CZ" sz="2000" dirty="0"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value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authenticity</a:t>
            </a:r>
            <a:r>
              <a:rPr lang="cs-CZ" sz="2000" dirty="0">
                <a:latin typeface="Arial"/>
                <a:cs typeface="Arial"/>
              </a:rPr>
              <a:t>, spontaneity and </a:t>
            </a:r>
            <a:r>
              <a:rPr lang="cs-CZ" sz="2000" dirty="0" err="1">
                <a:latin typeface="Arial"/>
                <a:cs typeface="Arial"/>
              </a:rPr>
              <a:t>heroic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individualism</a:t>
            </a:r>
            <a:endParaRPr lang="cs-CZ" sz="2000" dirty="0">
              <a:latin typeface="Arial"/>
              <a:cs typeface="Arial"/>
            </a:endParaRPr>
          </a:p>
          <a:p>
            <a:pPr>
              <a:buFontTx/>
              <a:buChar char="-"/>
            </a:pPr>
            <a:endParaRPr lang="cs-CZ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i="1" dirty="0">
                <a:latin typeface="Arial"/>
                <a:cs typeface="Arial"/>
              </a:rPr>
              <a:t>Johann Gottfried Herder </a:t>
            </a:r>
            <a:r>
              <a:rPr lang="cs-CZ" sz="2400" i="1" dirty="0" err="1">
                <a:latin typeface="Arial"/>
                <a:cs typeface="Arial"/>
              </a:rPr>
              <a:t>ideas</a:t>
            </a:r>
            <a:r>
              <a:rPr lang="cs-CZ" sz="2400" i="1" dirty="0">
                <a:latin typeface="Arial"/>
                <a:cs typeface="Arial"/>
              </a:rPr>
              <a:t>:</a:t>
            </a:r>
          </a:p>
          <a:p>
            <a:r>
              <a:rPr lang="cs-CZ" sz="2400" i="1" dirty="0">
                <a:latin typeface="Arial"/>
                <a:cs typeface="Arial"/>
              </a:rPr>
              <a:t>- </a:t>
            </a:r>
            <a:r>
              <a:rPr lang="cs-CZ" dirty="0">
                <a:latin typeface="Arial"/>
                <a:cs typeface="Arial"/>
              </a:rPr>
              <a:t>„</a:t>
            </a:r>
            <a:r>
              <a:rPr lang="cs-CZ" dirty="0" err="1">
                <a:latin typeface="Arial"/>
                <a:cs typeface="Arial"/>
              </a:rPr>
              <a:t>collective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spirit</a:t>
            </a:r>
            <a:r>
              <a:rPr lang="cs-CZ" dirty="0">
                <a:latin typeface="Arial"/>
                <a:cs typeface="Arial"/>
              </a:rPr>
              <a:t>“ </a:t>
            </a:r>
          </a:p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775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 err="1">
                <a:latin typeface="Arial"/>
                <a:cs typeface="Arial"/>
              </a:rPr>
              <a:t>Romanticism</a:t>
            </a:r>
            <a:r>
              <a:rPr lang="cs-CZ" sz="3200" i="1" dirty="0">
                <a:latin typeface="Arial"/>
                <a:cs typeface="Arial"/>
              </a:rPr>
              <a:t>: </a:t>
            </a: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withdrawal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reason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intellect</a:t>
            </a:r>
            <a:r>
              <a:rPr lang="cs-CZ" sz="2000" dirty="0">
                <a:latin typeface="Arial"/>
                <a:cs typeface="Arial"/>
              </a:rPr>
              <a:t> and </a:t>
            </a:r>
            <a:r>
              <a:rPr lang="cs-CZ" sz="2000" dirty="0" err="1">
                <a:latin typeface="Arial"/>
                <a:cs typeface="Arial"/>
              </a:rPr>
              <a:t>scientific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rationalization</a:t>
            </a:r>
            <a:r>
              <a:rPr lang="cs-CZ" sz="2000" dirty="0">
                <a:latin typeface="Arial"/>
                <a:cs typeface="Arial"/>
              </a:rPr>
              <a:t> (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emphasis</a:t>
            </a:r>
            <a:r>
              <a:rPr lang="cs-CZ" sz="2000" dirty="0">
                <a:latin typeface="Arial"/>
                <a:cs typeface="Arial"/>
              </a:rPr>
              <a:t> on </a:t>
            </a:r>
            <a:r>
              <a:rPr lang="cs-CZ" sz="2000" dirty="0" err="1">
                <a:latin typeface="Arial"/>
                <a:cs typeface="Arial"/>
              </a:rPr>
              <a:t>emotions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intuition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dreams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unconscious</a:t>
            </a:r>
            <a:r>
              <a:rPr lang="cs-CZ" sz="2000" dirty="0">
                <a:latin typeface="Arial"/>
                <a:cs typeface="Arial"/>
              </a:rPr>
              <a:t> – </a:t>
            </a:r>
            <a:r>
              <a:rPr lang="cs-CZ" sz="2000" dirty="0" err="1">
                <a:latin typeface="Arial"/>
                <a:cs typeface="Arial"/>
              </a:rPr>
              <a:t>irrational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aspects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human</a:t>
            </a:r>
            <a:r>
              <a:rPr lang="cs-CZ" sz="2000" dirty="0">
                <a:latin typeface="Arial"/>
                <a:cs typeface="Arial"/>
              </a:rPr>
              <a:t> mind (</a:t>
            </a:r>
            <a:r>
              <a:rPr lang="cs-CZ" sz="2000" dirty="0" err="1">
                <a:latin typeface="Arial"/>
                <a:cs typeface="Arial"/>
              </a:rPr>
              <a:t>Counter</a:t>
            </a:r>
            <a:r>
              <a:rPr lang="cs-CZ" sz="2000" dirty="0">
                <a:latin typeface="Arial"/>
                <a:cs typeface="Arial"/>
              </a:rPr>
              <a:t>- 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glorification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nature</a:t>
            </a:r>
            <a:r>
              <a:rPr lang="cs-CZ" sz="2000" dirty="0">
                <a:latin typeface="Arial"/>
                <a:cs typeface="Arial"/>
              </a:rPr>
              <a:t> and past (</a:t>
            </a:r>
            <a:r>
              <a:rPr lang="cs-CZ" sz="2000" dirty="0" err="1">
                <a:latin typeface="Arial"/>
                <a:cs typeface="Arial"/>
              </a:rPr>
              <a:t>medievalism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elevation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folk art, </a:t>
            </a:r>
            <a:r>
              <a:rPr lang="cs-CZ" sz="2000" dirty="0" err="1">
                <a:latin typeface="Arial"/>
                <a:cs typeface="Arial"/>
              </a:rPr>
              <a:t>ancient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customs</a:t>
            </a:r>
            <a:endParaRPr lang="cs-CZ" sz="2000" dirty="0"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value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authenticity</a:t>
            </a:r>
            <a:r>
              <a:rPr lang="cs-CZ" sz="2000" dirty="0">
                <a:latin typeface="Arial"/>
                <a:cs typeface="Arial"/>
              </a:rPr>
              <a:t>, spontaneity and </a:t>
            </a:r>
            <a:r>
              <a:rPr lang="cs-CZ" sz="2000" dirty="0" err="1">
                <a:latin typeface="Arial"/>
                <a:cs typeface="Arial"/>
              </a:rPr>
              <a:t>heroic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individualism</a:t>
            </a:r>
            <a:endParaRPr lang="cs-CZ" sz="2000" dirty="0">
              <a:latin typeface="Arial"/>
              <a:cs typeface="Arial"/>
            </a:endParaRPr>
          </a:p>
          <a:p>
            <a:pPr>
              <a:buFontTx/>
              <a:buChar char="-"/>
            </a:pPr>
            <a:endParaRPr lang="cs-CZ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i="1" dirty="0">
                <a:latin typeface="Arial"/>
                <a:cs typeface="Arial"/>
              </a:rPr>
              <a:t>Johann Gottfried Herder </a:t>
            </a:r>
            <a:r>
              <a:rPr lang="cs-CZ" sz="2400" i="1" dirty="0" err="1">
                <a:latin typeface="Arial"/>
                <a:cs typeface="Arial"/>
              </a:rPr>
              <a:t>ideas</a:t>
            </a:r>
            <a:r>
              <a:rPr lang="cs-CZ" sz="2400" i="1" dirty="0">
                <a:latin typeface="Arial"/>
                <a:cs typeface="Arial"/>
              </a:rPr>
              <a:t>:</a:t>
            </a:r>
          </a:p>
          <a:p>
            <a:r>
              <a:rPr lang="cs-CZ" sz="2400" i="1" dirty="0">
                <a:latin typeface="Arial"/>
                <a:cs typeface="Arial"/>
              </a:rPr>
              <a:t>- </a:t>
            </a:r>
            <a:r>
              <a:rPr lang="cs-CZ" dirty="0">
                <a:latin typeface="Arial"/>
                <a:cs typeface="Arial"/>
              </a:rPr>
              <a:t>„</a:t>
            </a:r>
            <a:r>
              <a:rPr lang="cs-CZ" dirty="0" err="1">
                <a:latin typeface="Arial"/>
                <a:cs typeface="Arial"/>
              </a:rPr>
              <a:t>collective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spirit</a:t>
            </a:r>
            <a:r>
              <a:rPr lang="cs-CZ" dirty="0">
                <a:latin typeface="Arial"/>
                <a:cs typeface="Arial"/>
              </a:rPr>
              <a:t>“ </a:t>
            </a:r>
          </a:p>
          <a:p>
            <a:endParaRPr lang="cs-CZ" dirty="0"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romantic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philosophy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of</a:t>
            </a:r>
            <a:r>
              <a:rPr lang="cs-CZ" dirty="0">
                <a:latin typeface="Arial"/>
                <a:cs typeface="Arial"/>
              </a:rPr>
              <a:t> myth (myth </a:t>
            </a:r>
            <a:r>
              <a:rPr lang="cs-CZ" dirty="0" err="1">
                <a:latin typeface="Arial"/>
                <a:cs typeface="Arial"/>
              </a:rPr>
              <a:t>regarded</a:t>
            </a:r>
            <a:r>
              <a:rPr lang="cs-CZ" dirty="0">
                <a:latin typeface="Arial"/>
                <a:cs typeface="Arial"/>
              </a:rPr>
              <a:t> not as </a:t>
            </a:r>
            <a:r>
              <a:rPr lang="cs-CZ" dirty="0" err="1">
                <a:latin typeface="Arial"/>
                <a:cs typeface="Arial"/>
              </a:rPr>
              <a:t>irrational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belief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of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the</a:t>
            </a:r>
            <a:r>
              <a:rPr lang="cs-CZ" dirty="0">
                <a:latin typeface="Arial"/>
                <a:cs typeface="Arial"/>
              </a:rPr>
              <a:t> past but as </a:t>
            </a:r>
            <a:r>
              <a:rPr lang="cs-CZ" dirty="0" err="1">
                <a:latin typeface="Arial"/>
                <a:cs typeface="Arial"/>
              </a:rPr>
              <a:t>particular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form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of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cognitive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appropriation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of</a:t>
            </a:r>
            <a:r>
              <a:rPr lang="cs-CZ" dirty="0">
                <a:latin typeface="Arial"/>
                <a:cs typeface="Arial"/>
              </a:rPr>
              <a:t> reality</a:t>
            </a:r>
          </a:p>
          <a:p>
            <a:endParaRPr lang="cs-CZ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062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73" y="77241"/>
            <a:ext cx="9404723" cy="1400530"/>
          </a:xfrm>
        </p:spPr>
        <p:txBody>
          <a:bodyPr/>
          <a:lstStyle/>
          <a:p>
            <a:r>
              <a:rPr lang="en-US" sz="48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895" y="1170407"/>
            <a:ext cx="4378640" cy="503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 err="1">
                <a:latin typeface="Arial"/>
                <a:cs typeface="Arial"/>
              </a:rPr>
              <a:t>Romanticism</a:t>
            </a:r>
            <a:r>
              <a:rPr lang="cs-CZ" sz="3200" i="1" dirty="0">
                <a:latin typeface="Arial"/>
                <a:cs typeface="Arial"/>
              </a:rPr>
              <a:t>: </a:t>
            </a:r>
          </a:p>
          <a:p>
            <a:pPr marL="0" indent="0">
              <a:buNone/>
            </a:pPr>
            <a:endParaRPr lang="en-US" sz="32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cs-CZ" sz="2992" dirty="0"/>
          </a:p>
          <a:p>
            <a:pPr marL="0" indent="0">
              <a:buNone/>
            </a:pPr>
            <a:endParaRPr lang="en-US" sz="299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473" y="1785134"/>
            <a:ext cx="8691767" cy="390245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withdrawal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reason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intellect</a:t>
            </a:r>
            <a:r>
              <a:rPr lang="cs-CZ" sz="2000" dirty="0">
                <a:latin typeface="Arial"/>
                <a:cs typeface="Arial"/>
              </a:rPr>
              <a:t> and </a:t>
            </a:r>
            <a:r>
              <a:rPr lang="cs-CZ" sz="2000" dirty="0" err="1">
                <a:latin typeface="Arial"/>
                <a:cs typeface="Arial"/>
              </a:rPr>
              <a:t>scientific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rationalization</a:t>
            </a:r>
            <a:r>
              <a:rPr lang="cs-CZ" sz="2000" dirty="0">
                <a:latin typeface="Arial"/>
                <a:cs typeface="Arial"/>
              </a:rPr>
              <a:t> (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emphasis</a:t>
            </a:r>
            <a:r>
              <a:rPr lang="cs-CZ" sz="2000" dirty="0">
                <a:latin typeface="Arial"/>
                <a:cs typeface="Arial"/>
              </a:rPr>
              <a:t> on </a:t>
            </a:r>
            <a:r>
              <a:rPr lang="cs-CZ" sz="2000" dirty="0" err="1">
                <a:latin typeface="Arial"/>
                <a:cs typeface="Arial"/>
              </a:rPr>
              <a:t>emotions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intuition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dreams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dirty="0" err="1">
                <a:latin typeface="Arial"/>
                <a:cs typeface="Arial"/>
              </a:rPr>
              <a:t>unconscious</a:t>
            </a:r>
            <a:r>
              <a:rPr lang="cs-CZ" sz="2000" dirty="0">
                <a:latin typeface="Arial"/>
                <a:cs typeface="Arial"/>
              </a:rPr>
              <a:t> – </a:t>
            </a:r>
            <a:r>
              <a:rPr lang="cs-CZ" sz="2000" dirty="0" err="1">
                <a:latin typeface="Arial"/>
                <a:cs typeface="Arial"/>
              </a:rPr>
              <a:t>irrational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aspects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human</a:t>
            </a:r>
            <a:r>
              <a:rPr lang="cs-CZ" sz="2000" dirty="0">
                <a:latin typeface="Arial"/>
                <a:cs typeface="Arial"/>
              </a:rPr>
              <a:t> mind (</a:t>
            </a:r>
            <a:r>
              <a:rPr lang="cs-CZ" sz="2000" dirty="0" err="1">
                <a:latin typeface="Arial"/>
                <a:cs typeface="Arial"/>
              </a:rPr>
              <a:t>Counter</a:t>
            </a:r>
            <a:r>
              <a:rPr lang="cs-CZ" sz="2000" dirty="0">
                <a:latin typeface="Arial"/>
                <a:cs typeface="Arial"/>
              </a:rPr>
              <a:t>- </a:t>
            </a:r>
            <a:r>
              <a:rPr lang="cs-CZ" sz="2000" dirty="0" err="1">
                <a:latin typeface="Arial"/>
                <a:cs typeface="Arial"/>
              </a:rPr>
              <a:t>Enlightment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glorification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nature</a:t>
            </a:r>
            <a:r>
              <a:rPr lang="cs-CZ" sz="2000" dirty="0">
                <a:latin typeface="Arial"/>
                <a:cs typeface="Arial"/>
              </a:rPr>
              <a:t> and past (</a:t>
            </a:r>
            <a:r>
              <a:rPr lang="cs-CZ" sz="2000" dirty="0" err="1">
                <a:latin typeface="Arial"/>
                <a:cs typeface="Arial"/>
              </a:rPr>
              <a:t>medievalism</a:t>
            </a:r>
            <a:r>
              <a:rPr lang="cs-CZ" sz="2000" dirty="0">
                <a:latin typeface="Arial"/>
                <a:cs typeface="Arial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elevation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folk art, </a:t>
            </a:r>
            <a:r>
              <a:rPr lang="cs-CZ" sz="2000" dirty="0" err="1">
                <a:latin typeface="Arial"/>
                <a:cs typeface="Arial"/>
              </a:rPr>
              <a:t>ancient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customs</a:t>
            </a:r>
            <a:endParaRPr lang="cs-CZ" sz="2000" dirty="0"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cs-CZ" sz="2000" dirty="0" err="1">
                <a:latin typeface="Arial"/>
                <a:cs typeface="Arial"/>
              </a:rPr>
              <a:t>value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authenticity</a:t>
            </a:r>
            <a:r>
              <a:rPr lang="cs-CZ" sz="2000" dirty="0">
                <a:latin typeface="Arial"/>
                <a:cs typeface="Arial"/>
              </a:rPr>
              <a:t>, spontaneity and </a:t>
            </a:r>
            <a:r>
              <a:rPr lang="cs-CZ" sz="2000" dirty="0" err="1">
                <a:latin typeface="Arial"/>
                <a:cs typeface="Arial"/>
              </a:rPr>
              <a:t>heroic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err="1">
                <a:latin typeface="Arial"/>
                <a:cs typeface="Arial"/>
              </a:rPr>
              <a:t>individualism</a:t>
            </a:r>
            <a:endParaRPr lang="cs-CZ" sz="2000" dirty="0">
              <a:latin typeface="Arial"/>
              <a:cs typeface="Arial"/>
            </a:endParaRPr>
          </a:p>
          <a:p>
            <a:pPr>
              <a:buFontTx/>
              <a:buChar char="-"/>
            </a:pPr>
            <a:endParaRPr lang="cs-CZ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cs-CZ" sz="2244" dirty="0">
              <a:latin typeface="Arial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EDBF6-1126-46BD-9BB5-EFDEE50F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1"/>
            <a:ext cx="3252522" cy="23824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98C2E6-9736-42E5-9AE1-69310681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77" y="2382473"/>
            <a:ext cx="3245013" cy="217855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181A73D-33D5-4646-9CED-A74E910B9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561028"/>
            <a:ext cx="3242785" cy="22969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9D58C9-5B6A-41BE-9D18-DAE139136AAC}"/>
              </a:ext>
            </a:extLst>
          </p:cNvPr>
          <p:cNvSpPr/>
          <p:nvPr/>
        </p:nvSpPr>
        <p:spPr>
          <a:xfrm>
            <a:off x="419449" y="4387713"/>
            <a:ext cx="84477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i="1" dirty="0">
                <a:latin typeface="Arial"/>
                <a:cs typeface="Arial"/>
              </a:rPr>
              <a:t>Johann Gottfried Herder </a:t>
            </a:r>
            <a:r>
              <a:rPr lang="cs-CZ" sz="2400" i="1" dirty="0" err="1">
                <a:latin typeface="Arial"/>
                <a:cs typeface="Arial"/>
              </a:rPr>
              <a:t>ideas</a:t>
            </a:r>
            <a:r>
              <a:rPr lang="cs-CZ" sz="2400" i="1" dirty="0">
                <a:latin typeface="Arial"/>
                <a:cs typeface="Arial"/>
              </a:rPr>
              <a:t>:</a:t>
            </a:r>
          </a:p>
          <a:p>
            <a:r>
              <a:rPr lang="cs-CZ" sz="2400" i="1" dirty="0">
                <a:latin typeface="Arial"/>
                <a:cs typeface="Arial"/>
              </a:rPr>
              <a:t>- </a:t>
            </a:r>
            <a:r>
              <a:rPr lang="cs-CZ" dirty="0">
                <a:latin typeface="Arial"/>
                <a:cs typeface="Arial"/>
              </a:rPr>
              <a:t>„</a:t>
            </a:r>
            <a:r>
              <a:rPr lang="cs-CZ" dirty="0" err="1">
                <a:latin typeface="Arial"/>
                <a:cs typeface="Arial"/>
              </a:rPr>
              <a:t>collective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spirit</a:t>
            </a:r>
            <a:r>
              <a:rPr lang="cs-CZ" dirty="0">
                <a:latin typeface="Arial"/>
                <a:cs typeface="Arial"/>
              </a:rPr>
              <a:t>“ </a:t>
            </a:r>
          </a:p>
          <a:p>
            <a:endParaRPr lang="cs-CZ" dirty="0"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romantic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philosophy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of</a:t>
            </a:r>
            <a:r>
              <a:rPr lang="cs-CZ" dirty="0">
                <a:latin typeface="Arial"/>
                <a:cs typeface="Arial"/>
              </a:rPr>
              <a:t> myth (myth </a:t>
            </a:r>
            <a:r>
              <a:rPr lang="cs-CZ" dirty="0" err="1">
                <a:latin typeface="Arial"/>
                <a:cs typeface="Arial"/>
              </a:rPr>
              <a:t>regarded</a:t>
            </a:r>
            <a:r>
              <a:rPr lang="cs-CZ" dirty="0">
                <a:latin typeface="Arial"/>
                <a:cs typeface="Arial"/>
              </a:rPr>
              <a:t> not as </a:t>
            </a:r>
            <a:r>
              <a:rPr lang="cs-CZ" dirty="0" err="1">
                <a:latin typeface="Arial"/>
                <a:cs typeface="Arial"/>
              </a:rPr>
              <a:t>irrational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belief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of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the</a:t>
            </a:r>
            <a:r>
              <a:rPr lang="cs-CZ" dirty="0">
                <a:latin typeface="Arial"/>
                <a:cs typeface="Arial"/>
              </a:rPr>
              <a:t> past but as </a:t>
            </a:r>
            <a:r>
              <a:rPr lang="cs-CZ" dirty="0" err="1">
                <a:latin typeface="Arial"/>
                <a:cs typeface="Arial"/>
              </a:rPr>
              <a:t>particular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form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of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cognitive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appropriation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of</a:t>
            </a:r>
            <a:r>
              <a:rPr lang="cs-CZ" dirty="0">
                <a:latin typeface="Arial"/>
                <a:cs typeface="Arial"/>
              </a:rPr>
              <a:t> reality</a:t>
            </a:r>
          </a:p>
          <a:p>
            <a:endParaRPr lang="cs-CZ" dirty="0">
              <a:latin typeface="Arial"/>
              <a:cs typeface="Arial"/>
            </a:endParaRPr>
          </a:p>
          <a:p>
            <a:r>
              <a:rPr lang="cs-CZ" sz="2400" i="1" dirty="0" err="1">
                <a:latin typeface="Arial"/>
                <a:cs typeface="Arial"/>
              </a:rPr>
              <a:t>Nationalism</a:t>
            </a:r>
            <a:endParaRPr lang="cs-CZ" sz="2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134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04" y="374031"/>
            <a:ext cx="9404723" cy="1400530"/>
          </a:xfrm>
        </p:spPr>
        <p:txBody>
          <a:bodyPr/>
          <a:lstStyle/>
          <a:p>
            <a:r>
              <a:rPr lang="en-US" sz="2000" dirty="0"/>
              <a:t>Germany,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55" y="959166"/>
            <a:ext cx="6258911" cy="914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Jacob and Wilhelm</a:t>
            </a:r>
            <a:r>
              <a:rPr lang="cs-CZ" sz="3600" dirty="0"/>
              <a:t> </a:t>
            </a:r>
            <a:r>
              <a:rPr lang="en-US" sz="3600" dirty="0"/>
              <a:t>Grimm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7509" y="1554421"/>
            <a:ext cx="5208194" cy="4028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44" dirty="0"/>
              <a:t>1812 Children and Household Tales</a:t>
            </a:r>
          </a:p>
          <a:p>
            <a:pPr marL="0" indent="0">
              <a:buNone/>
            </a:pPr>
            <a:r>
              <a:rPr lang="cs-CZ" sz="2244" i="1" dirty="0">
                <a:latin typeface="Arial"/>
                <a:cs typeface="Arial"/>
              </a:rPr>
              <a:t> </a:t>
            </a:r>
            <a:r>
              <a:rPr lang="en-US" sz="2244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Hansel and </a:t>
            </a:r>
            <a:r>
              <a:rPr lang="en-US" sz="2244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Grethel</a:t>
            </a:r>
            <a:endParaRPr lang="en-US" sz="2244" i="1" dirty="0">
              <a:solidFill>
                <a:schemeClr val="bg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 descr="Grimm - Hansel a Gret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703" y="2633937"/>
            <a:ext cx="4150537" cy="3850032"/>
          </a:xfrm>
          <a:prstGeom prst="rect">
            <a:avLst/>
          </a:prstGeom>
        </p:spPr>
      </p:pic>
      <p:pic>
        <p:nvPicPr>
          <p:cNvPr id="6" name="Picture 5" descr="1GRIMM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12" y="1904637"/>
            <a:ext cx="4260489" cy="463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2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Grimms Fairytales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6333" y="654511"/>
            <a:ext cx="4559954" cy="476480"/>
          </a:xfrm>
        </p:spPr>
        <p:txBody>
          <a:bodyPr/>
          <a:lstStyle/>
          <a:p>
            <a:r>
              <a:rPr lang="cs-CZ" i="1" dirty="0"/>
              <a:t>The Juniper Tree</a:t>
            </a:r>
            <a:endParaRPr lang="en-US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3036" y="1130991"/>
            <a:ext cx="4396339" cy="576262"/>
          </a:xfrm>
        </p:spPr>
        <p:txBody>
          <a:bodyPr/>
          <a:lstStyle/>
          <a:p>
            <a:r>
              <a:rPr lang="cs-CZ" i="1" dirty="0"/>
              <a:t>Frau Trude</a:t>
            </a:r>
            <a:endParaRPr lang="en-US" i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54" y="1447423"/>
            <a:ext cx="4133744" cy="506172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6" y="1941596"/>
            <a:ext cx="3882075" cy="4565634"/>
          </a:xfrm>
        </p:spPr>
      </p:pic>
    </p:spTree>
    <p:extLst>
      <p:ext uri="{BB962C8B-B14F-4D97-AF65-F5344CB8AC3E}">
        <p14:creationId xmlns:p14="http://schemas.microsoft.com/office/powerpoint/2010/main" val="332156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Grimms Fairytales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6652" y="1105894"/>
            <a:ext cx="4396338" cy="576262"/>
          </a:xfrm>
        </p:spPr>
        <p:txBody>
          <a:bodyPr/>
          <a:lstStyle/>
          <a:p>
            <a:r>
              <a:rPr lang="cs-CZ" i="1" dirty="0"/>
              <a:t>Rapunzel</a:t>
            </a:r>
            <a:endParaRPr lang="en-US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02213" y="1153602"/>
            <a:ext cx="4396339" cy="576262"/>
          </a:xfrm>
        </p:spPr>
        <p:txBody>
          <a:bodyPr/>
          <a:lstStyle/>
          <a:p>
            <a:r>
              <a:rPr lang="cs-CZ" i="1" dirty="0"/>
              <a:t>Rumpelstiltskin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52" y="1972377"/>
            <a:ext cx="3880341" cy="453546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12" y="1944000"/>
            <a:ext cx="3308783" cy="4563839"/>
          </a:xfrm>
        </p:spPr>
      </p:pic>
    </p:spTree>
    <p:extLst>
      <p:ext uri="{BB962C8B-B14F-4D97-AF65-F5344CB8AC3E}">
        <p14:creationId xmlns:p14="http://schemas.microsoft.com/office/powerpoint/2010/main" val="576559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347" y="75858"/>
            <a:ext cx="9404723" cy="1400530"/>
          </a:xfrm>
        </p:spPr>
        <p:txBody>
          <a:bodyPr/>
          <a:lstStyle/>
          <a:p>
            <a:r>
              <a:rPr lang="cs-CZ" dirty="0" err="1"/>
              <a:t>Ancient</a:t>
            </a:r>
            <a:r>
              <a:rPr lang="cs-CZ" dirty="0"/>
              <a:t> Age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Fairytales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9317" y="776123"/>
            <a:ext cx="5967803" cy="542377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8000" dirty="0"/>
              <a:t>1250 BC - </a:t>
            </a:r>
            <a:r>
              <a:rPr lang="cs-CZ" sz="8000" i="1" dirty="0" err="1"/>
              <a:t>Anpu</a:t>
            </a:r>
            <a:r>
              <a:rPr lang="cs-CZ" sz="8000" i="1" dirty="0"/>
              <a:t> and </a:t>
            </a:r>
            <a:r>
              <a:rPr lang="cs-CZ" sz="8000" i="1" dirty="0" err="1"/>
              <a:t>Bata</a:t>
            </a:r>
            <a:r>
              <a:rPr lang="cs-CZ" sz="8000" dirty="0"/>
              <a:t>/ </a:t>
            </a:r>
            <a:r>
              <a:rPr lang="cs-CZ" sz="8000" i="1" dirty="0" err="1"/>
              <a:t>The</a:t>
            </a:r>
            <a:r>
              <a:rPr lang="cs-CZ" sz="8000" i="1" dirty="0"/>
              <a:t> Tale </a:t>
            </a:r>
            <a:r>
              <a:rPr lang="cs-CZ" sz="8000" i="1" dirty="0" err="1"/>
              <a:t>of</a:t>
            </a:r>
            <a:r>
              <a:rPr lang="cs-CZ" sz="8000" i="1" dirty="0"/>
              <a:t> </a:t>
            </a:r>
            <a:r>
              <a:rPr lang="cs-CZ" sz="8000" i="1" dirty="0" err="1"/>
              <a:t>Two</a:t>
            </a:r>
            <a:r>
              <a:rPr lang="cs-CZ" sz="8000" i="1" dirty="0"/>
              <a:t> </a:t>
            </a:r>
            <a:r>
              <a:rPr lang="cs-CZ" sz="8000" i="1" dirty="0" err="1"/>
              <a:t>Brothers</a:t>
            </a:r>
            <a:r>
              <a:rPr lang="cs-CZ" sz="8000" i="1" dirty="0"/>
              <a:t>  </a:t>
            </a:r>
            <a:r>
              <a:rPr lang="cs-CZ" sz="8000" dirty="0"/>
              <a:t>– </a:t>
            </a:r>
            <a:r>
              <a:rPr lang="cs-CZ" sz="8000" dirty="0" err="1"/>
              <a:t>recorded</a:t>
            </a:r>
            <a:r>
              <a:rPr lang="cs-CZ" sz="8000" dirty="0"/>
              <a:t> on papyrus in Egypt</a:t>
            </a:r>
          </a:p>
          <a:p>
            <a:endParaRPr lang="cs-CZ" sz="8000" dirty="0"/>
          </a:p>
          <a:p>
            <a:pPr marL="0" indent="0">
              <a:buNone/>
            </a:pPr>
            <a:r>
              <a:rPr lang="cs-CZ" sz="8000" dirty="0"/>
              <a:t>6th cent. BC, </a:t>
            </a:r>
            <a:r>
              <a:rPr lang="cs-CZ" sz="8000" dirty="0" err="1"/>
              <a:t>Old</a:t>
            </a:r>
            <a:r>
              <a:rPr lang="cs-CZ" sz="8000" dirty="0"/>
              <a:t> </a:t>
            </a:r>
            <a:r>
              <a:rPr lang="cs-CZ" sz="8000" dirty="0" err="1"/>
              <a:t>Greek</a:t>
            </a:r>
            <a:r>
              <a:rPr lang="cs-CZ" sz="8000" dirty="0"/>
              <a:t> - </a:t>
            </a:r>
            <a:r>
              <a:rPr lang="cs-CZ" sz="8000" b="1" i="1" dirty="0" err="1"/>
              <a:t>Esop´s</a:t>
            </a:r>
            <a:r>
              <a:rPr lang="cs-CZ" sz="8000" b="1" i="1" dirty="0"/>
              <a:t> </a:t>
            </a:r>
            <a:r>
              <a:rPr lang="cs-CZ" sz="8000" b="1" i="1" dirty="0" err="1"/>
              <a:t>Fables</a:t>
            </a:r>
            <a:r>
              <a:rPr lang="cs-CZ" sz="8000" b="1" i="1" dirty="0"/>
              <a:t> </a:t>
            </a:r>
          </a:p>
          <a:p>
            <a:pPr marL="0" indent="0">
              <a:buNone/>
            </a:pPr>
            <a:r>
              <a:rPr lang="cs-CZ" sz="8000" dirty="0"/>
              <a:t>3th cent. BC, India - </a:t>
            </a:r>
            <a:r>
              <a:rPr lang="cs-CZ" sz="8000" b="1" i="1" dirty="0" err="1"/>
              <a:t>Fables</a:t>
            </a:r>
            <a:r>
              <a:rPr lang="cs-CZ" sz="8000" b="1" i="1" dirty="0"/>
              <a:t> </a:t>
            </a:r>
            <a:r>
              <a:rPr lang="cs-CZ" sz="8000" b="1" i="1" dirty="0" err="1"/>
              <a:t>of</a:t>
            </a:r>
            <a:r>
              <a:rPr lang="cs-CZ" sz="8000" b="1" i="1" dirty="0"/>
              <a:t> </a:t>
            </a:r>
            <a:r>
              <a:rPr lang="cs-CZ" sz="8000" b="1" i="1" dirty="0" err="1"/>
              <a:t>Bidpai</a:t>
            </a:r>
            <a:r>
              <a:rPr lang="cs-CZ" sz="8000" b="1" i="1" dirty="0"/>
              <a:t> </a:t>
            </a:r>
            <a:r>
              <a:rPr lang="en-US" sz="8000" i="1" dirty="0"/>
              <a:t> </a:t>
            </a:r>
            <a:endParaRPr lang="cs-CZ" sz="8000" i="1" dirty="0"/>
          </a:p>
          <a:p>
            <a:pPr>
              <a:buFontTx/>
              <a:buChar char="-"/>
            </a:pPr>
            <a:endParaRPr lang="cs-CZ" sz="8000" dirty="0"/>
          </a:p>
          <a:p>
            <a:pPr marL="0" indent="0">
              <a:buNone/>
            </a:pPr>
            <a:r>
              <a:rPr lang="cs-CZ" sz="8000" dirty="0"/>
              <a:t>1st cent. BC - </a:t>
            </a:r>
            <a:r>
              <a:rPr lang="cs-CZ" sz="8000" dirty="0" err="1"/>
              <a:t>Ovid´s</a:t>
            </a:r>
            <a:r>
              <a:rPr lang="cs-CZ" sz="8000" dirty="0"/>
              <a:t> </a:t>
            </a:r>
            <a:r>
              <a:rPr lang="cs-CZ" sz="8000" b="1" i="1" dirty="0" err="1"/>
              <a:t>Metamorphoses</a:t>
            </a:r>
            <a:r>
              <a:rPr lang="cs-CZ" sz="8000" b="1" i="1" dirty="0"/>
              <a:t> </a:t>
            </a:r>
            <a:r>
              <a:rPr lang="cs-CZ" sz="8000" i="1" dirty="0"/>
              <a:t>(= </a:t>
            </a:r>
            <a:r>
              <a:rPr lang="cs-CZ" sz="8000" b="1" i="1" dirty="0" err="1"/>
              <a:t>Books</a:t>
            </a:r>
            <a:r>
              <a:rPr lang="cs-CZ" sz="8000" b="1" i="1" dirty="0"/>
              <a:t> </a:t>
            </a:r>
            <a:r>
              <a:rPr lang="cs-CZ" sz="8000" b="1" i="1" dirty="0" err="1"/>
              <a:t>of</a:t>
            </a:r>
            <a:r>
              <a:rPr lang="cs-CZ" sz="8000" b="1" i="1" dirty="0"/>
              <a:t> </a:t>
            </a:r>
            <a:r>
              <a:rPr lang="cs-CZ" sz="8000" b="1" i="1" dirty="0" err="1"/>
              <a:t>Transformations</a:t>
            </a:r>
            <a:r>
              <a:rPr lang="cs-CZ" sz="8000" i="1" dirty="0"/>
              <a:t>)</a:t>
            </a:r>
          </a:p>
          <a:p>
            <a:pPr>
              <a:buFontTx/>
              <a:buChar char="-"/>
            </a:pPr>
            <a:r>
              <a:rPr lang="cs-CZ" sz="8000" dirty="0" err="1"/>
              <a:t>collection</a:t>
            </a:r>
            <a:r>
              <a:rPr lang="cs-CZ" sz="8000" dirty="0"/>
              <a:t> </a:t>
            </a:r>
            <a:r>
              <a:rPr lang="cs-CZ" sz="8000" dirty="0" err="1"/>
              <a:t>of</a:t>
            </a:r>
            <a:r>
              <a:rPr lang="cs-CZ" sz="8000" dirty="0"/>
              <a:t> </a:t>
            </a:r>
            <a:r>
              <a:rPr lang="cs-CZ" sz="8000" dirty="0" err="1"/>
              <a:t>narrative</a:t>
            </a:r>
            <a:r>
              <a:rPr lang="cs-CZ" sz="8000" dirty="0"/>
              <a:t> </a:t>
            </a:r>
            <a:r>
              <a:rPr lang="cs-CZ" sz="8000" dirty="0" err="1"/>
              <a:t>poems</a:t>
            </a:r>
            <a:r>
              <a:rPr lang="cs-CZ" sz="8000" dirty="0"/>
              <a:t> (</a:t>
            </a:r>
            <a:r>
              <a:rPr lang="cs-CZ" sz="8000" dirty="0" err="1"/>
              <a:t>based</a:t>
            </a:r>
            <a:r>
              <a:rPr lang="cs-CZ" sz="8000" dirty="0"/>
              <a:t> on folk and </a:t>
            </a:r>
            <a:r>
              <a:rPr lang="cs-CZ" sz="8000" dirty="0" err="1"/>
              <a:t>mythical</a:t>
            </a:r>
            <a:r>
              <a:rPr lang="cs-CZ" sz="8000" dirty="0"/>
              <a:t> </a:t>
            </a:r>
            <a:r>
              <a:rPr lang="cs-CZ" sz="8000" dirty="0" err="1"/>
              <a:t>motifs</a:t>
            </a:r>
            <a:r>
              <a:rPr lang="cs-CZ" sz="8000" dirty="0"/>
              <a:t>), </a:t>
            </a:r>
            <a:r>
              <a:rPr lang="cs-CZ" sz="8000" dirty="0" err="1"/>
              <a:t>all</a:t>
            </a:r>
            <a:r>
              <a:rPr lang="cs-CZ" sz="8000" dirty="0"/>
              <a:t> </a:t>
            </a:r>
            <a:r>
              <a:rPr lang="cs-CZ" sz="8000" dirty="0" err="1"/>
              <a:t>speak</a:t>
            </a:r>
            <a:r>
              <a:rPr lang="cs-CZ" sz="8000" dirty="0"/>
              <a:t> </a:t>
            </a:r>
            <a:r>
              <a:rPr lang="cs-CZ" sz="8000" dirty="0" err="1"/>
              <a:t>about</a:t>
            </a:r>
            <a:r>
              <a:rPr lang="cs-CZ" sz="8000" dirty="0"/>
              <a:t> </a:t>
            </a:r>
            <a:r>
              <a:rPr lang="cs-CZ" sz="8000" dirty="0" err="1"/>
              <a:t>some</a:t>
            </a:r>
            <a:r>
              <a:rPr lang="cs-CZ" sz="8000" dirty="0"/>
              <a:t> </a:t>
            </a:r>
            <a:r>
              <a:rPr lang="cs-CZ" sz="8000" dirty="0" err="1"/>
              <a:t>magic</a:t>
            </a:r>
            <a:r>
              <a:rPr lang="cs-CZ" sz="8000" dirty="0"/>
              <a:t> </a:t>
            </a:r>
            <a:r>
              <a:rPr lang="cs-CZ" sz="8000" dirty="0" err="1"/>
              <a:t>transformation</a:t>
            </a:r>
            <a:r>
              <a:rPr lang="cs-CZ" sz="8000" dirty="0"/>
              <a:t>  and </a:t>
            </a:r>
            <a:r>
              <a:rPr lang="cs-CZ" sz="8000" dirty="0" err="1"/>
              <a:t>other</a:t>
            </a:r>
            <a:r>
              <a:rPr lang="cs-CZ" sz="8000" dirty="0"/>
              <a:t> </a:t>
            </a:r>
            <a:r>
              <a:rPr lang="cs-CZ" sz="8000" dirty="0" err="1"/>
              <a:t>fairytale</a:t>
            </a:r>
            <a:r>
              <a:rPr lang="cs-CZ" sz="8000" dirty="0"/>
              <a:t> </a:t>
            </a:r>
            <a:r>
              <a:rPr lang="cs-CZ" sz="8000" dirty="0" err="1"/>
              <a:t>themes</a:t>
            </a:r>
            <a:endParaRPr lang="cs-CZ" sz="8000" dirty="0"/>
          </a:p>
          <a:p>
            <a:pPr>
              <a:buFontTx/>
              <a:buChar char="-"/>
            </a:pPr>
            <a:r>
              <a:rPr lang="cs-CZ" sz="8000" i="1" dirty="0" err="1"/>
              <a:t>The</a:t>
            </a:r>
            <a:r>
              <a:rPr lang="cs-CZ" sz="8000" i="1" dirty="0"/>
              <a:t> </a:t>
            </a:r>
            <a:r>
              <a:rPr lang="cs-CZ" sz="8000" i="1" dirty="0" err="1"/>
              <a:t>Golden</a:t>
            </a:r>
            <a:r>
              <a:rPr lang="cs-CZ" sz="8000" i="1" dirty="0"/>
              <a:t> </a:t>
            </a:r>
            <a:r>
              <a:rPr lang="cs-CZ" sz="8000" i="1" dirty="0" err="1"/>
              <a:t>Touch</a:t>
            </a:r>
            <a:r>
              <a:rPr lang="cs-CZ" sz="8000" i="1" dirty="0"/>
              <a:t> = King Midas </a:t>
            </a:r>
            <a:r>
              <a:rPr lang="cs-CZ" sz="8000" dirty="0" err="1"/>
              <a:t>tale</a:t>
            </a:r>
            <a:endParaRPr lang="cs-CZ" sz="8000" dirty="0"/>
          </a:p>
          <a:p>
            <a:pPr marL="0" indent="0">
              <a:buNone/>
            </a:pPr>
            <a:endParaRPr lang="cs-CZ" sz="8000" dirty="0"/>
          </a:p>
          <a:p>
            <a:pPr marL="0" indent="0">
              <a:buNone/>
            </a:pPr>
            <a:r>
              <a:rPr lang="cs-CZ" sz="8000" dirty="0"/>
              <a:t>2nd </a:t>
            </a:r>
            <a:r>
              <a:rPr lang="cs-CZ" sz="8000" dirty="0" err="1"/>
              <a:t>century</a:t>
            </a:r>
            <a:r>
              <a:rPr lang="cs-CZ" sz="8000" dirty="0"/>
              <a:t> AD - </a:t>
            </a:r>
            <a:r>
              <a:rPr lang="cs-CZ" sz="8000" b="1" dirty="0" err="1"/>
              <a:t>Apuleius</a:t>
            </a:r>
            <a:r>
              <a:rPr lang="cs-CZ" sz="8000" b="1" dirty="0"/>
              <a:t>: </a:t>
            </a:r>
            <a:r>
              <a:rPr lang="cs-CZ" sz="8000" b="1" i="1" dirty="0" err="1"/>
              <a:t>Golden</a:t>
            </a:r>
            <a:r>
              <a:rPr lang="cs-CZ" sz="8000" b="1" i="1" dirty="0"/>
              <a:t> </a:t>
            </a:r>
            <a:r>
              <a:rPr lang="cs-CZ" sz="8000" b="1" i="1" dirty="0" err="1"/>
              <a:t>Ass</a:t>
            </a:r>
            <a:r>
              <a:rPr lang="cs-CZ" sz="8000" b="1" i="1" dirty="0"/>
              <a:t> </a:t>
            </a:r>
            <a:endParaRPr lang="cs-CZ" sz="8000" i="1" dirty="0"/>
          </a:p>
          <a:p>
            <a:pPr>
              <a:buFontTx/>
              <a:buChar char="-"/>
            </a:pPr>
            <a:r>
              <a:rPr lang="cs-CZ" sz="8000" dirty="0" err="1"/>
              <a:t>ancient</a:t>
            </a:r>
            <a:r>
              <a:rPr lang="cs-CZ" sz="8000" dirty="0"/>
              <a:t> Roman novel (</a:t>
            </a:r>
            <a:r>
              <a:rPr lang="cs-CZ" sz="8000" dirty="0" err="1"/>
              <a:t>frame</a:t>
            </a:r>
            <a:r>
              <a:rPr lang="cs-CZ" sz="8000" dirty="0"/>
              <a:t> story </a:t>
            </a:r>
            <a:r>
              <a:rPr lang="cs-CZ" sz="8000" dirty="0" err="1"/>
              <a:t>with</a:t>
            </a:r>
            <a:r>
              <a:rPr lang="cs-CZ" sz="8000" dirty="0"/>
              <a:t> </a:t>
            </a:r>
            <a:r>
              <a:rPr lang="cs-CZ" sz="8000" dirty="0" err="1"/>
              <a:t>inset</a:t>
            </a:r>
            <a:r>
              <a:rPr lang="cs-CZ" sz="8000" dirty="0"/>
              <a:t> </a:t>
            </a:r>
            <a:r>
              <a:rPr lang="cs-CZ" sz="8000" dirty="0" err="1"/>
              <a:t>tales</a:t>
            </a:r>
            <a:r>
              <a:rPr lang="cs-CZ" sz="8000" dirty="0"/>
              <a:t>) </a:t>
            </a:r>
            <a:r>
              <a:rPr lang="cs-CZ" sz="8000" dirty="0" err="1"/>
              <a:t>using</a:t>
            </a:r>
            <a:r>
              <a:rPr lang="cs-CZ" sz="8000" dirty="0"/>
              <a:t> </a:t>
            </a:r>
            <a:r>
              <a:rPr lang="cs-CZ" sz="8000" dirty="0" err="1"/>
              <a:t>mythical</a:t>
            </a:r>
            <a:r>
              <a:rPr lang="cs-CZ" sz="8000" dirty="0"/>
              <a:t> and </a:t>
            </a:r>
            <a:r>
              <a:rPr lang="cs-CZ" sz="8000" dirty="0" err="1"/>
              <a:t>fairytale</a:t>
            </a:r>
            <a:r>
              <a:rPr lang="cs-CZ" sz="8000" dirty="0"/>
              <a:t> </a:t>
            </a:r>
            <a:r>
              <a:rPr lang="cs-CZ" sz="8000" dirty="0" err="1"/>
              <a:t>themes</a:t>
            </a:r>
            <a:endParaRPr lang="cs-CZ" sz="8000" dirty="0"/>
          </a:p>
          <a:p>
            <a:pPr>
              <a:buFontTx/>
              <a:buChar char="-"/>
            </a:pPr>
            <a:r>
              <a:rPr lang="cs-CZ" sz="8000" dirty="0"/>
              <a:t>story </a:t>
            </a:r>
            <a:r>
              <a:rPr lang="cs-CZ" sz="8000" dirty="0" err="1"/>
              <a:t>of</a:t>
            </a:r>
            <a:r>
              <a:rPr lang="cs-CZ" sz="8000" dirty="0"/>
              <a:t> </a:t>
            </a:r>
            <a:r>
              <a:rPr lang="cs-CZ" sz="8000" i="1" dirty="0" err="1"/>
              <a:t>Cupid</a:t>
            </a:r>
            <a:r>
              <a:rPr lang="cs-CZ" sz="8000" i="1" dirty="0"/>
              <a:t> and </a:t>
            </a:r>
            <a:r>
              <a:rPr lang="cs-CZ" sz="8000" i="1" dirty="0" err="1"/>
              <a:t>Psyche</a:t>
            </a:r>
            <a:endParaRPr lang="cs-CZ" sz="8000" i="1" dirty="0"/>
          </a:p>
          <a:p>
            <a:pPr marL="0" indent="0">
              <a:buNone/>
            </a:pPr>
            <a:endParaRPr lang="cs-CZ" sz="8000" dirty="0"/>
          </a:p>
          <a:p>
            <a:endParaRPr lang="cs-CZ" sz="8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A3449A9-EB29-436A-8A14-10AFCF938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15" y="818930"/>
            <a:ext cx="2903987" cy="20549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C435361-0E49-4E0E-8E51-3FFE6AE12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20" y="3262295"/>
            <a:ext cx="2204117" cy="305594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A19F27-EEA7-41B4-AFB7-60F964495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630" y="808907"/>
            <a:ext cx="2980354" cy="205493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7A1A751-24E4-4C81-84EA-BA968E624E0B}"/>
              </a:ext>
            </a:extLst>
          </p:cNvPr>
          <p:cNvSpPr/>
          <p:nvPr/>
        </p:nvSpPr>
        <p:spPr>
          <a:xfrm>
            <a:off x="9089792" y="3111860"/>
            <a:ext cx="2950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</a:rPr>
              <a:t>A detail of the 13th-century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dirty="0" err="1">
                <a:latin typeface="Arial" panose="020B0604020202020204" pitchFamily="34" charset="0"/>
              </a:rPr>
              <a:t>fontana</a:t>
            </a:r>
            <a:r>
              <a:rPr lang="cs-CZ" sz="800" dirty="0">
                <a:latin typeface="Arial" panose="020B0604020202020204" pitchFamily="34" charset="0"/>
              </a:rPr>
              <a:t> in Perugia</a:t>
            </a:r>
            <a:r>
              <a:rPr lang="en-US" sz="800" dirty="0">
                <a:latin typeface="Arial" panose="020B0604020202020204" pitchFamily="34" charset="0"/>
              </a:rPr>
              <a:t> with the fables of </a:t>
            </a:r>
            <a:r>
              <a:rPr lang="en-US" sz="800" u="sng" dirty="0">
                <a:latin typeface="Arial" panose="020B0604020202020204" pitchFamily="34" charset="0"/>
                <a:hlinkClick r:id="rId5" tooltip="The Wolf and the Cra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Wolf and the Crane</a:t>
            </a:r>
            <a:r>
              <a:rPr lang="en-US" sz="800" u="sng" dirty="0">
                <a:latin typeface="Arial" panose="020B0604020202020204" pitchFamily="34" charset="0"/>
              </a:rPr>
              <a:t> </a:t>
            </a:r>
            <a:r>
              <a:rPr lang="en-US" sz="800" dirty="0">
                <a:latin typeface="Arial" panose="020B0604020202020204" pitchFamily="34" charset="0"/>
              </a:rPr>
              <a:t>and </a:t>
            </a:r>
            <a:r>
              <a:rPr lang="en-US" sz="800" dirty="0">
                <a:latin typeface="Arial" panose="020B0604020202020204" pitchFamily="34" charset="0"/>
                <a:hlinkClick r:id="rId6" tooltip="The Wolf and the Lam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Wolf and the Lamb</a:t>
            </a:r>
            <a:endParaRPr lang="cs-CZ" sz="8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8AFEB52-11ED-40D2-8E5D-91F24F65994C}"/>
              </a:ext>
            </a:extLst>
          </p:cNvPr>
          <p:cNvSpPr/>
          <p:nvPr/>
        </p:nvSpPr>
        <p:spPr>
          <a:xfrm>
            <a:off x="5988520" y="6354331"/>
            <a:ext cx="2592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err="1">
                <a:latin typeface="Arial" panose="020B0604020202020204" pitchFamily="34" charset="0"/>
              </a:rPr>
              <a:t>The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dirty="0" err="1">
                <a:latin typeface="Arial" panose="020B0604020202020204" pitchFamily="34" charset="0"/>
              </a:rPr>
              <a:t>first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dirty="0" err="1">
                <a:latin typeface="Arial" panose="020B0604020202020204" pitchFamily="34" charset="0"/>
              </a:rPr>
              <a:t>English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dirty="0" err="1">
                <a:latin typeface="Arial" panose="020B0604020202020204" pitchFamily="34" charset="0"/>
              </a:rPr>
              <a:t>translation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dirty="0" err="1">
                <a:latin typeface="Arial" panose="020B0604020202020204" pitchFamily="34" charset="0"/>
              </a:rPr>
              <a:t>of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dirty="0" err="1">
                <a:latin typeface="Arial" panose="020B0604020202020204" pitchFamily="34" charset="0"/>
              </a:rPr>
              <a:t>Ovid´s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i="1" dirty="0" err="1">
                <a:latin typeface="Arial" panose="020B0604020202020204" pitchFamily="34" charset="0"/>
              </a:rPr>
              <a:t>Metamorphoses</a:t>
            </a:r>
            <a:r>
              <a:rPr lang="cs-CZ" sz="800" i="1" dirty="0">
                <a:latin typeface="Arial" panose="020B0604020202020204" pitchFamily="34" charset="0"/>
              </a:rPr>
              <a:t> </a:t>
            </a:r>
            <a:r>
              <a:rPr lang="cs-CZ" sz="800" dirty="0">
                <a:latin typeface="Arial" panose="020B0604020202020204" pitchFamily="34" charset="0"/>
              </a:rPr>
              <a:t>(15th </a:t>
            </a:r>
            <a:r>
              <a:rPr lang="cs-CZ" sz="800" dirty="0" err="1">
                <a:latin typeface="Arial" panose="020B0604020202020204" pitchFamily="34" charset="0"/>
              </a:rPr>
              <a:t>century</a:t>
            </a:r>
            <a:r>
              <a:rPr lang="cs-CZ" sz="800" dirty="0">
                <a:latin typeface="Arial" panose="020B0604020202020204" pitchFamily="34" charset="0"/>
              </a:rPr>
              <a:t>)</a:t>
            </a:r>
            <a:endParaRPr lang="cs-CZ" sz="8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4AD8882A-D971-4F3E-A2B7-D95F5E5AE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16" y="4106636"/>
            <a:ext cx="3628544" cy="2217828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7EEC5092-E10B-402C-A3DD-A73FFBFCD7C7}"/>
              </a:ext>
            </a:extLst>
          </p:cNvPr>
          <p:cNvSpPr/>
          <p:nvPr/>
        </p:nvSpPr>
        <p:spPr>
          <a:xfrm>
            <a:off x="8362132" y="6414066"/>
            <a:ext cx="36235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err="1">
                <a:latin typeface="Arial" panose="020B0604020202020204" pitchFamily="34" charset="0"/>
              </a:rPr>
              <a:t>Byzantine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dirty="0" err="1">
                <a:latin typeface="Arial" panose="020B0604020202020204" pitchFamily="34" charset="0"/>
              </a:rPr>
              <a:t>mosaic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dirty="0" err="1">
                <a:latin typeface="Arial" panose="020B0604020202020204" pitchFamily="34" charset="0"/>
              </a:rPr>
              <a:t>illustrating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i="1" dirty="0" err="1">
                <a:latin typeface="Arial" panose="020B0604020202020204" pitchFamily="34" charset="0"/>
              </a:rPr>
              <a:t>The</a:t>
            </a:r>
            <a:r>
              <a:rPr lang="cs-CZ" sz="800" i="1" dirty="0">
                <a:latin typeface="Arial" panose="020B0604020202020204" pitchFamily="34" charset="0"/>
              </a:rPr>
              <a:t> </a:t>
            </a:r>
            <a:r>
              <a:rPr lang="cs-CZ" sz="800" i="1" dirty="0" err="1">
                <a:latin typeface="Arial" panose="020B0604020202020204" pitchFamily="34" charset="0"/>
              </a:rPr>
              <a:t>Golden</a:t>
            </a:r>
            <a:r>
              <a:rPr lang="cs-CZ" sz="800" i="1" dirty="0">
                <a:latin typeface="Arial" panose="020B0604020202020204" pitchFamily="34" charset="0"/>
              </a:rPr>
              <a:t> </a:t>
            </a:r>
            <a:r>
              <a:rPr lang="cs-CZ" sz="800" i="1" dirty="0" err="1">
                <a:latin typeface="Arial" panose="020B0604020202020204" pitchFamily="34" charset="0"/>
              </a:rPr>
              <a:t>Ass</a:t>
            </a:r>
            <a:r>
              <a:rPr lang="cs-CZ" sz="800" i="1" dirty="0">
                <a:latin typeface="Arial" panose="020B0604020202020204" pitchFamily="34" charset="0"/>
              </a:rPr>
              <a:t> </a:t>
            </a:r>
            <a:endParaRPr lang="cs-CZ" sz="800" i="1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A34CC1AA-1493-4D1D-BDA9-7A3AD42B6249}"/>
              </a:ext>
            </a:extLst>
          </p:cNvPr>
          <p:cNvSpPr/>
          <p:nvPr/>
        </p:nvSpPr>
        <p:spPr>
          <a:xfrm>
            <a:off x="5882385" y="2957962"/>
            <a:ext cx="57491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err="1">
                <a:latin typeface="Arial" panose="020B0604020202020204" pitchFamily="34" charset="0"/>
              </a:rPr>
              <a:t>Egypian</a:t>
            </a:r>
            <a:r>
              <a:rPr lang="cs-CZ" sz="800" dirty="0">
                <a:latin typeface="Arial" panose="020B0604020202020204" pitchFamily="34" charset="0"/>
              </a:rPr>
              <a:t> papyrus </a:t>
            </a:r>
            <a:r>
              <a:rPr lang="cs-CZ" sz="800" dirty="0" err="1">
                <a:latin typeface="Arial" panose="020B0604020202020204" pitchFamily="34" charset="0"/>
              </a:rPr>
              <a:t>with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dirty="0" err="1">
                <a:latin typeface="Arial" panose="020B0604020202020204" pitchFamily="34" charset="0"/>
              </a:rPr>
              <a:t>the</a:t>
            </a:r>
            <a:r>
              <a:rPr lang="cs-CZ" sz="800" dirty="0">
                <a:latin typeface="Arial" panose="020B0604020202020204" pitchFamily="34" charset="0"/>
              </a:rPr>
              <a:t> </a:t>
            </a:r>
            <a:r>
              <a:rPr lang="cs-CZ" sz="800" i="1" dirty="0">
                <a:latin typeface="Arial" panose="020B0604020202020204" pitchFamily="34" charset="0"/>
              </a:rPr>
              <a:t>Tale </a:t>
            </a:r>
            <a:r>
              <a:rPr lang="cs-CZ" sz="800" i="1" dirty="0" err="1">
                <a:latin typeface="Arial" panose="020B0604020202020204" pitchFamily="34" charset="0"/>
              </a:rPr>
              <a:t>of</a:t>
            </a:r>
            <a:r>
              <a:rPr lang="cs-CZ" sz="800" i="1" dirty="0">
                <a:latin typeface="Arial" panose="020B0604020202020204" pitchFamily="34" charset="0"/>
              </a:rPr>
              <a:t> </a:t>
            </a:r>
            <a:r>
              <a:rPr lang="cs-CZ" sz="800" i="1" dirty="0" err="1">
                <a:latin typeface="Arial" panose="020B0604020202020204" pitchFamily="34" charset="0"/>
              </a:rPr>
              <a:t>Two</a:t>
            </a:r>
            <a:r>
              <a:rPr lang="cs-CZ" sz="800" i="1" dirty="0">
                <a:latin typeface="Arial" panose="020B0604020202020204" pitchFamily="34" charset="0"/>
              </a:rPr>
              <a:t> </a:t>
            </a:r>
            <a:r>
              <a:rPr lang="cs-CZ" sz="800" i="1" dirty="0" err="1">
                <a:latin typeface="Arial" panose="020B0604020202020204" pitchFamily="34" charset="0"/>
              </a:rPr>
              <a:t>Brothers</a:t>
            </a:r>
            <a:r>
              <a:rPr lang="cs-CZ" sz="800" i="1" dirty="0">
                <a:latin typeface="Arial" panose="020B0604020202020204" pitchFamily="34" charset="0"/>
              </a:rPr>
              <a:t> 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8515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Grimms Fairytales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2665" y="452718"/>
            <a:ext cx="4396338" cy="576262"/>
          </a:xfrm>
        </p:spPr>
        <p:txBody>
          <a:bodyPr/>
          <a:lstStyle/>
          <a:p>
            <a:r>
              <a:rPr lang="en-US" i="1" dirty="0"/>
              <a:t>The Frog King</a:t>
            </a:r>
          </a:p>
        </p:txBody>
      </p:sp>
      <p:pic>
        <p:nvPicPr>
          <p:cNvPr id="7" name="Content Placeholder 6" descr="Grimm- The Frog King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04251" y="1300294"/>
            <a:ext cx="4100716" cy="531961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363" y="1040003"/>
            <a:ext cx="4396339" cy="576262"/>
          </a:xfrm>
        </p:spPr>
        <p:txBody>
          <a:bodyPr/>
          <a:lstStyle/>
          <a:p>
            <a:r>
              <a:rPr lang="en-US" i="1" dirty="0"/>
              <a:t>The </a:t>
            </a:r>
            <a:r>
              <a:rPr lang="en-US" i="1" dirty="0" err="1"/>
              <a:t>Thumbling</a:t>
            </a:r>
            <a:endParaRPr lang="en-US" i="1" dirty="0"/>
          </a:p>
        </p:txBody>
      </p:sp>
      <p:pic>
        <p:nvPicPr>
          <p:cNvPr id="8" name="Content Placeholder 7" descr="Grimms -Thumbling.gif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50363" y="1797223"/>
            <a:ext cx="4270050" cy="4822686"/>
          </a:xfrm>
        </p:spPr>
      </p:pic>
    </p:spTree>
    <p:extLst>
      <p:ext uri="{BB962C8B-B14F-4D97-AF65-F5344CB8AC3E}">
        <p14:creationId xmlns:p14="http://schemas.microsoft.com/office/powerpoint/2010/main" val="3561505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>
            <a:extLst>
              <a:ext uri="{FF2B5EF4-FFF2-40B4-BE49-F238E27FC236}">
                <a16:creationId xmlns:a16="http://schemas.microsoft.com/office/drawing/2014/main" id="{ED68756A-8B70-443E-870B-54DA10F8AB39}"/>
              </a:ext>
            </a:extLst>
          </p:cNvPr>
          <p:cNvSpPr txBox="1"/>
          <p:nvPr/>
        </p:nvSpPr>
        <p:spPr>
          <a:xfrm>
            <a:off x="152009" y="244416"/>
            <a:ext cx="570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German vs. Czech </a:t>
            </a:r>
            <a:r>
              <a:rPr lang="cs-CZ" sz="2400" dirty="0" err="1"/>
              <a:t>fairytales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6E60D-2CB9-45D7-AC75-F54491603B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EC63D2-AD8C-4B2B-92AB-1A03F8DFDB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DC44779-AA46-4CA6-803C-847264155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54365ADB-71B1-4995-B21E-F1114BD2A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9671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36962D6D-9F4B-4FFC-866A-79F931169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40" y="362777"/>
            <a:ext cx="3855887" cy="2666988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ED68756A-8B70-443E-870B-54DA10F8AB39}"/>
              </a:ext>
            </a:extLst>
          </p:cNvPr>
          <p:cNvSpPr txBox="1"/>
          <p:nvPr/>
        </p:nvSpPr>
        <p:spPr>
          <a:xfrm>
            <a:off x="152009" y="244416"/>
            <a:ext cx="570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German vs. Czech </a:t>
            </a:r>
            <a:r>
              <a:rPr lang="cs-CZ" sz="2400" dirty="0" err="1"/>
              <a:t>fairytales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6E60D-2CB9-45D7-AC75-F54491603B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EC63D2-AD8C-4B2B-92AB-1A03F8DFDB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DC44779-AA46-4CA6-803C-847264155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54365ADB-71B1-4995-B21E-F1114BD2A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474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36962D6D-9F4B-4FFC-866A-79F931169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40" y="362777"/>
            <a:ext cx="3855887" cy="266698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188EA9F-5D18-4DDF-A370-8C0124B65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7" y="362777"/>
            <a:ext cx="2613017" cy="3528124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ED68756A-8B70-443E-870B-54DA10F8AB39}"/>
              </a:ext>
            </a:extLst>
          </p:cNvPr>
          <p:cNvSpPr txBox="1"/>
          <p:nvPr/>
        </p:nvSpPr>
        <p:spPr>
          <a:xfrm>
            <a:off x="152009" y="244416"/>
            <a:ext cx="570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German vs. Czech </a:t>
            </a:r>
            <a:r>
              <a:rPr lang="cs-CZ" sz="2400" dirty="0" err="1"/>
              <a:t>fairytales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6E60D-2CB9-45D7-AC75-F54491603B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EC63D2-AD8C-4B2B-92AB-1A03F8DFDB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DC44779-AA46-4CA6-803C-847264155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54365ADB-71B1-4995-B21E-F1114BD2A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375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36962D6D-9F4B-4FFC-866A-79F931169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40" y="362777"/>
            <a:ext cx="3855887" cy="266698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188EA9F-5D18-4DDF-A370-8C0124B65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7" y="362777"/>
            <a:ext cx="2613017" cy="352812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E8E371C-9466-4792-8B88-2B45C6C69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1" y="4422324"/>
            <a:ext cx="3326093" cy="2345771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ED68756A-8B70-443E-870B-54DA10F8AB39}"/>
              </a:ext>
            </a:extLst>
          </p:cNvPr>
          <p:cNvSpPr txBox="1"/>
          <p:nvPr/>
        </p:nvSpPr>
        <p:spPr>
          <a:xfrm>
            <a:off x="152009" y="244416"/>
            <a:ext cx="570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German vs. Czech </a:t>
            </a:r>
            <a:r>
              <a:rPr lang="cs-CZ" sz="2400" dirty="0" err="1"/>
              <a:t>fairytales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6E60D-2CB9-45D7-AC75-F54491603B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EC63D2-AD8C-4B2B-92AB-1A03F8DFDB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DC44779-AA46-4CA6-803C-847264155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54365ADB-71B1-4995-B21E-F1114BD2A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048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B78F23BA-E8F5-482D-847E-FC83BA9B0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6164" y="3821820"/>
            <a:ext cx="7166574" cy="576262"/>
          </a:xfrm>
        </p:spPr>
        <p:txBody>
          <a:bodyPr/>
          <a:lstStyle/>
          <a:p>
            <a:r>
              <a:rPr lang="cs-CZ" dirty="0"/>
              <a:t>Late </a:t>
            </a:r>
            <a:r>
              <a:rPr lang="cs-CZ" dirty="0" err="1"/>
              <a:t>romanticism</a:t>
            </a:r>
            <a:r>
              <a:rPr lang="cs-CZ" dirty="0"/>
              <a:t> (1815-1848) – „biedermeier“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36962D6D-9F4B-4FFC-866A-79F931169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40" y="362777"/>
            <a:ext cx="3855887" cy="266698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188EA9F-5D18-4DDF-A370-8C0124B65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7" y="362777"/>
            <a:ext cx="2613017" cy="352812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E8E371C-9466-4792-8B88-2B45C6C69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1" y="4422324"/>
            <a:ext cx="3326093" cy="2345771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ED68756A-8B70-443E-870B-54DA10F8AB39}"/>
              </a:ext>
            </a:extLst>
          </p:cNvPr>
          <p:cNvSpPr txBox="1"/>
          <p:nvPr/>
        </p:nvSpPr>
        <p:spPr>
          <a:xfrm>
            <a:off x="152009" y="244416"/>
            <a:ext cx="570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German vs. Czech </a:t>
            </a:r>
            <a:r>
              <a:rPr lang="cs-CZ" sz="2400" dirty="0" err="1"/>
              <a:t>fairytales</a:t>
            </a:r>
            <a:endParaRPr lang="cs-CZ" sz="2400" dirty="0"/>
          </a:p>
        </p:txBody>
      </p:sp>
      <p:sp>
        <p:nvSpPr>
          <p:cNvPr id="31" name="Zástupný text 30">
            <a:extLst>
              <a:ext uri="{FF2B5EF4-FFF2-40B4-BE49-F238E27FC236}">
                <a16:creationId xmlns:a16="http://schemas.microsoft.com/office/drawing/2014/main" id="{C9DDEE7A-2B3A-449E-B3A0-087B99E1F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E57BF07-A485-4DB7-A494-FA858DA8973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E1635CD-8C27-47D3-BBBE-400238C080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503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B78F23BA-E8F5-482D-847E-FC83BA9B0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6164" y="3821820"/>
            <a:ext cx="7166574" cy="576262"/>
          </a:xfrm>
        </p:spPr>
        <p:txBody>
          <a:bodyPr/>
          <a:lstStyle/>
          <a:p>
            <a:r>
              <a:rPr lang="cs-CZ" dirty="0"/>
              <a:t>Late </a:t>
            </a:r>
            <a:r>
              <a:rPr lang="cs-CZ" dirty="0" err="1"/>
              <a:t>romanticism</a:t>
            </a:r>
            <a:r>
              <a:rPr lang="cs-CZ" dirty="0"/>
              <a:t> (1815-1848) – „biedermeier“</a:t>
            </a:r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7729F729-2F03-4EFB-9E6D-497AAEF4C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09" y="2685486"/>
            <a:ext cx="5374831" cy="653609"/>
          </a:xfrm>
        </p:spPr>
        <p:txBody>
          <a:bodyPr/>
          <a:lstStyle/>
          <a:p>
            <a:r>
              <a:rPr lang="cs-CZ" dirty="0"/>
              <a:t>Early </a:t>
            </a:r>
            <a:r>
              <a:rPr lang="cs-CZ" dirty="0" err="1"/>
              <a:t>romanticism</a:t>
            </a:r>
            <a:r>
              <a:rPr lang="cs-CZ" dirty="0"/>
              <a:t> (cca 1790-1815)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36962D6D-9F4B-4FFC-866A-79F931169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40" y="362777"/>
            <a:ext cx="3855887" cy="266698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188EA9F-5D18-4DDF-A370-8C0124B65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7" y="362777"/>
            <a:ext cx="2613017" cy="352812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E8E371C-9466-4792-8B88-2B45C6C69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1" y="4422324"/>
            <a:ext cx="3326093" cy="2345771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ED68756A-8B70-443E-870B-54DA10F8AB39}"/>
              </a:ext>
            </a:extLst>
          </p:cNvPr>
          <p:cNvSpPr txBox="1"/>
          <p:nvPr/>
        </p:nvSpPr>
        <p:spPr>
          <a:xfrm>
            <a:off x="152009" y="244416"/>
            <a:ext cx="570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German vs. Czech </a:t>
            </a:r>
            <a:r>
              <a:rPr lang="cs-CZ" sz="2400" dirty="0" err="1"/>
              <a:t>fairytales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C74033-7512-428C-8555-C93CCD1CC1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853E9DE-123F-421C-B992-696A5F869D6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389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AFCBEB70-533A-40BC-A575-4E80AB6FBE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" y="898024"/>
            <a:ext cx="2716336" cy="1823622"/>
          </a:xfrm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B78F23BA-E8F5-482D-847E-FC83BA9B0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6164" y="3821820"/>
            <a:ext cx="7166574" cy="576262"/>
          </a:xfrm>
        </p:spPr>
        <p:txBody>
          <a:bodyPr/>
          <a:lstStyle/>
          <a:p>
            <a:r>
              <a:rPr lang="cs-CZ" dirty="0"/>
              <a:t>Late </a:t>
            </a:r>
            <a:r>
              <a:rPr lang="cs-CZ" dirty="0" err="1"/>
              <a:t>romanticism</a:t>
            </a:r>
            <a:r>
              <a:rPr lang="cs-CZ" dirty="0"/>
              <a:t> (1815-1848) – „biedermeier“</a:t>
            </a:r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7729F729-2F03-4EFB-9E6D-497AAEF4C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09" y="2685486"/>
            <a:ext cx="5374831" cy="653609"/>
          </a:xfrm>
        </p:spPr>
        <p:txBody>
          <a:bodyPr/>
          <a:lstStyle/>
          <a:p>
            <a:r>
              <a:rPr lang="cs-CZ" dirty="0"/>
              <a:t>Early </a:t>
            </a:r>
            <a:r>
              <a:rPr lang="cs-CZ" dirty="0" err="1"/>
              <a:t>romanticism</a:t>
            </a:r>
            <a:r>
              <a:rPr lang="cs-CZ" dirty="0"/>
              <a:t> (cca 1790-1815)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36962D6D-9F4B-4FFC-866A-79F931169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40" y="362777"/>
            <a:ext cx="3855887" cy="266698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188EA9F-5D18-4DDF-A370-8C0124B65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7" y="362777"/>
            <a:ext cx="2613017" cy="352812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E8E371C-9466-4792-8B88-2B45C6C69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1" y="4422324"/>
            <a:ext cx="3326093" cy="2345771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ED68756A-8B70-443E-870B-54DA10F8AB39}"/>
              </a:ext>
            </a:extLst>
          </p:cNvPr>
          <p:cNvSpPr txBox="1"/>
          <p:nvPr/>
        </p:nvSpPr>
        <p:spPr>
          <a:xfrm>
            <a:off x="152009" y="244416"/>
            <a:ext cx="570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German vs. Czech </a:t>
            </a:r>
            <a:r>
              <a:rPr lang="cs-CZ" sz="2400" dirty="0" err="1"/>
              <a:t>fairytales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BC90C0-5CBC-4528-914A-FA1D224BC16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538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Zástupný obsah 19">
            <a:extLst>
              <a:ext uri="{FF2B5EF4-FFF2-40B4-BE49-F238E27FC236}">
                <a16:creationId xmlns:a16="http://schemas.microsoft.com/office/drawing/2014/main" id="{4C3C2DE7-592D-41B9-BFAC-84BF4DA1A7D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76" y="879945"/>
            <a:ext cx="2253123" cy="1823621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AFCBEB70-533A-40BC-A575-4E80AB6FBE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" y="898024"/>
            <a:ext cx="2716336" cy="1823622"/>
          </a:xfrm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B78F23BA-E8F5-482D-847E-FC83BA9B0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6164" y="3821820"/>
            <a:ext cx="7166574" cy="576262"/>
          </a:xfrm>
        </p:spPr>
        <p:txBody>
          <a:bodyPr/>
          <a:lstStyle/>
          <a:p>
            <a:r>
              <a:rPr lang="cs-CZ" dirty="0"/>
              <a:t>Late </a:t>
            </a:r>
            <a:r>
              <a:rPr lang="cs-CZ" dirty="0" err="1"/>
              <a:t>romanticism</a:t>
            </a:r>
            <a:r>
              <a:rPr lang="cs-CZ" dirty="0"/>
              <a:t> (1815-1848) – „biedermeier“</a:t>
            </a:r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7729F729-2F03-4EFB-9E6D-497AAEF4C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09" y="2685486"/>
            <a:ext cx="5374831" cy="653609"/>
          </a:xfrm>
        </p:spPr>
        <p:txBody>
          <a:bodyPr/>
          <a:lstStyle/>
          <a:p>
            <a:r>
              <a:rPr lang="cs-CZ" dirty="0"/>
              <a:t>Early </a:t>
            </a:r>
            <a:r>
              <a:rPr lang="cs-CZ" dirty="0" err="1"/>
              <a:t>romanticism</a:t>
            </a:r>
            <a:r>
              <a:rPr lang="cs-CZ" dirty="0"/>
              <a:t> (cca 1790-1815)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36962D6D-9F4B-4FFC-866A-79F931169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40" y="362777"/>
            <a:ext cx="3855887" cy="266698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188EA9F-5D18-4DDF-A370-8C0124B65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7" y="362777"/>
            <a:ext cx="2613017" cy="352812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E8E371C-9466-4792-8B88-2B45C6C69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1" y="4422324"/>
            <a:ext cx="3326093" cy="2345771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ED68756A-8B70-443E-870B-54DA10F8AB39}"/>
              </a:ext>
            </a:extLst>
          </p:cNvPr>
          <p:cNvSpPr txBox="1"/>
          <p:nvPr/>
        </p:nvSpPr>
        <p:spPr>
          <a:xfrm>
            <a:off x="152009" y="244416"/>
            <a:ext cx="570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German vs. Czech </a:t>
            </a:r>
            <a:r>
              <a:rPr lang="cs-CZ" sz="2400" dirty="0" err="1"/>
              <a:t>fairytales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19634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Zástupný obsah 19">
            <a:extLst>
              <a:ext uri="{FF2B5EF4-FFF2-40B4-BE49-F238E27FC236}">
                <a16:creationId xmlns:a16="http://schemas.microsoft.com/office/drawing/2014/main" id="{4C3C2DE7-592D-41B9-BFAC-84BF4DA1A7D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76" y="879945"/>
            <a:ext cx="2253123" cy="1823621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AFCBEB70-533A-40BC-A575-4E80AB6FBE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" y="898024"/>
            <a:ext cx="2716336" cy="1823622"/>
          </a:xfrm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B78F23BA-E8F5-482D-847E-FC83BA9B0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6164" y="3821820"/>
            <a:ext cx="7166574" cy="576262"/>
          </a:xfrm>
        </p:spPr>
        <p:txBody>
          <a:bodyPr/>
          <a:lstStyle/>
          <a:p>
            <a:r>
              <a:rPr lang="cs-CZ" dirty="0"/>
              <a:t>Late </a:t>
            </a:r>
            <a:r>
              <a:rPr lang="cs-CZ" dirty="0" err="1"/>
              <a:t>romanticism</a:t>
            </a:r>
            <a:r>
              <a:rPr lang="cs-CZ" dirty="0"/>
              <a:t> (1815-1848) – </a:t>
            </a:r>
            <a:r>
              <a:rPr lang="cs-CZ"/>
              <a:t>„Biedermeier</a:t>
            </a:r>
            <a:r>
              <a:rPr lang="cs-CZ" dirty="0"/>
              <a:t>“</a:t>
            </a:r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7729F729-2F03-4EFB-9E6D-497AAEF4C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09" y="2685486"/>
            <a:ext cx="5374831" cy="653609"/>
          </a:xfrm>
        </p:spPr>
        <p:txBody>
          <a:bodyPr/>
          <a:lstStyle/>
          <a:p>
            <a:r>
              <a:rPr lang="cs-CZ" dirty="0"/>
              <a:t>Early </a:t>
            </a:r>
            <a:r>
              <a:rPr lang="cs-CZ" dirty="0" err="1"/>
              <a:t>romanticism</a:t>
            </a:r>
            <a:r>
              <a:rPr lang="cs-CZ" dirty="0"/>
              <a:t> (cca 1790-1815)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36962D6D-9F4B-4FFC-866A-79F931169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40" y="362777"/>
            <a:ext cx="3855887" cy="266698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188EA9F-5D18-4DDF-A370-8C0124B65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7" y="362777"/>
            <a:ext cx="2613017" cy="352812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E8E371C-9466-4792-8B88-2B45C6C69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1" y="4422324"/>
            <a:ext cx="3326093" cy="2345771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ED68756A-8B70-443E-870B-54DA10F8AB39}"/>
              </a:ext>
            </a:extLst>
          </p:cNvPr>
          <p:cNvSpPr txBox="1"/>
          <p:nvPr/>
        </p:nvSpPr>
        <p:spPr>
          <a:xfrm>
            <a:off x="152009" y="244416"/>
            <a:ext cx="570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German vs. Czech </a:t>
            </a:r>
            <a:r>
              <a:rPr lang="cs-CZ" sz="2400" dirty="0" err="1"/>
              <a:t>fairytales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AB3E88-44D8-452E-A60B-22B701E7AB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" y="3429000"/>
            <a:ext cx="4127808" cy="32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2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63048" y="-200532"/>
            <a:ext cx="8485920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r>
              <a:rPr lang="cs-CZ" sz="2000" dirty="0"/>
              <a:t>12th -14th cent. - </a:t>
            </a:r>
            <a:r>
              <a:rPr lang="cs-CZ" sz="2000" b="1" dirty="0"/>
              <a:t>Gesta </a:t>
            </a:r>
            <a:r>
              <a:rPr lang="cs-CZ" sz="2000" b="1" dirty="0" err="1"/>
              <a:t>Romanorum</a:t>
            </a:r>
            <a:r>
              <a:rPr lang="cs-CZ" sz="2000" b="1" dirty="0"/>
              <a:t> </a:t>
            </a:r>
            <a:r>
              <a:rPr lang="cs-CZ" dirty="0"/>
              <a:t>– Latin </a:t>
            </a:r>
            <a:r>
              <a:rPr lang="cs-CZ" dirty="0" err="1"/>
              <a:t>collection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</a:p>
          <a:p>
            <a:r>
              <a:rPr lang="cs-CZ" dirty="0"/>
              <a:t>                       </a:t>
            </a:r>
            <a:r>
              <a:rPr lang="cs-CZ" dirty="0" err="1"/>
              <a:t>anecdotes</a:t>
            </a:r>
            <a:r>
              <a:rPr lang="cs-CZ" dirty="0"/>
              <a:t>, </a:t>
            </a:r>
            <a:r>
              <a:rPr lang="cs-CZ" dirty="0" err="1"/>
              <a:t>tales</a:t>
            </a:r>
            <a:r>
              <a:rPr lang="cs-CZ" dirty="0"/>
              <a:t>, </a:t>
            </a:r>
            <a:r>
              <a:rPr lang="cs-CZ" dirty="0" err="1"/>
              <a:t>religious</a:t>
            </a:r>
            <a:r>
              <a:rPr lang="cs-CZ" dirty="0"/>
              <a:t> </a:t>
            </a:r>
            <a:r>
              <a:rPr lang="cs-CZ" dirty="0" err="1"/>
              <a:t>legends</a:t>
            </a:r>
            <a:r>
              <a:rPr lang="cs-CZ" dirty="0"/>
              <a:t> and </a:t>
            </a:r>
            <a:r>
              <a:rPr lang="cs-CZ" dirty="0" err="1"/>
              <a:t>fairytales</a:t>
            </a:r>
            <a:r>
              <a:rPr lang="cs-CZ" dirty="0"/>
              <a:t>, </a:t>
            </a:r>
          </a:p>
          <a:p>
            <a:r>
              <a:rPr lang="cs-CZ" dirty="0"/>
              <a:t>                       - </a:t>
            </a:r>
            <a:r>
              <a:rPr lang="cs-CZ" dirty="0" err="1"/>
              <a:t>everything</a:t>
            </a:r>
            <a:r>
              <a:rPr lang="cs-CZ" dirty="0"/>
              <a:t> </a:t>
            </a:r>
            <a:r>
              <a:rPr lang="cs-CZ" dirty="0" err="1"/>
              <a:t>turned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Biblical</a:t>
            </a:r>
            <a:r>
              <a:rPr lang="cs-CZ" dirty="0"/>
              <a:t> </a:t>
            </a:r>
            <a:r>
              <a:rPr lang="cs-CZ" dirty="0" err="1"/>
              <a:t>allegory</a:t>
            </a:r>
            <a:endParaRPr lang="cs-CZ" dirty="0"/>
          </a:p>
          <a:p>
            <a:endParaRPr lang="cs-CZ" dirty="0"/>
          </a:p>
          <a:p>
            <a:endParaRPr lang="cs-CZ" sz="2000" dirty="0"/>
          </a:p>
          <a:p>
            <a:pPr marL="342900" indent="-342900">
              <a:buFontTx/>
              <a:buChar char="-"/>
            </a:pPr>
            <a:endParaRPr lang="cs-CZ" sz="2000" i="1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r>
              <a:rPr lang="cs-CZ" dirty="0"/>
              <a:t>15th cent. in </a:t>
            </a:r>
            <a:r>
              <a:rPr lang="cs-CZ" dirty="0" err="1"/>
              <a:t>Europe</a:t>
            </a:r>
            <a:r>
              <a:rPr lang="cs-CZ" dirty="0"/>
              <a:t>- </a:t>
            </a:r>
            <a:r>
              <a:rPr lang="cs-CZ" dirty="0" err="1"/>
              <a:t>invention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movable</a:t>
            </a:r>
            <a:r>
              <a:rPr lang="cs-CZ" dirty="0"/>
              <a:t> </a:t>
            </a:r>
            <a:r>
              <a:rPr lang="cs-CZ" dirty="0" err="1"/>
              <a:t>print</a:t>
            </a:r>
            <a:r>
              <a:rPr lang="cs-CZ" dirty="0"/>
              <a:t>- </a:t>
            </a:r>
            <a:r>
              <a:rPr lang="cs-CZ" dirty="0" err="1"/>
              <a:t>press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/>
              <a:t> many </a:t>
            </a:r>
            <a:r>
              <a:rPr lang="cs-CZ" dirty="0" err="1"/>
              <a:t>cheaply</a:t>
            </a:r>
            <a:r>
              <a:rPr lang="cs-CZ" dirty="0"/>
              <a:t> </a:t>
            </a:r>
            <a:r>
              <a:rPr lang="cs-CZ" dirty="0" err="1"/>
              <a:t>printed</a:t>
            </a:r>
            <a:r>
              <a:rPr lang="cs-CZ" dirty="0"/>
              <a:t> and </a:t>
            </a:r>
            <a:r>
              <a:rPr lang="cs-CZ" dirty="0" err="1"/>
              <a:t>widely</a:t>
            </a:r>
            <a:r>
              <a:rPr lang="cs-CZ" dirty="0"/>
              <a:t> spread </a:t>
            </a:r>
            <a:r>
              <a:rPr lang="cs-CZ" dirty="0" err="1"/>
              <a:t>anonymous</a:t>
            </a:r>
            <a:r>
              <a:rPr lang="cs-CZ" dirty="0"/>
              <a:t> </a:t>
            </a:r>
          </a:p>
          <a:p>
            <a:r>
              <a:rPr lang="cs-CZ" dirty="0"/>
              <a:t>      </a:t>
            </a:r>
            <a:r>
              <a:rPr lang="cs-CZ" dirty="0" err="1"/>
              <a:t>collections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popular</a:t>
            </a:r>
            <a:r>
              <a:rPr lang="cs-CZ" dirty="0"/>
              <a:t> </a:t>
            </a:r>
            <a:r>
              <a:rPr lang="cs-CZ" dirty="0" err="1"/>
              <a:t>readings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versions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i="1" dirty="0"/>
              <a:t>Tom </a:t>
            </a:r>
            <a:r>
              <a:rPr lang="cs-CZ" i="1" dirty="0" err="1"/>
              <a:t>Thumb</a:t>
            </a:r>
            <a:r>
              <a:rPr lang="cs-CZ" i="1" dirty="0"/>
              <a:t>, Jack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Giant</a:t>
            </a:r>
            <a:r>
              <a:rPr lang="cs-CZ" i="1" dirty="0"/>
              <a:t> </a:t>
            </a:r>
            <a:r>
              <a:rPr lang="cs-CZ" i="1" dirty="0" err="1"/>
              <a:t>Killer</a:t>
            </a:r>
            <a:r>
              <a:rPr lang="cs-CZ" i="1" dirty="0"/>
              <a:t>, Robin Hood</a:t>
            </a:r>
            <a:r>
              <a:rPr lang="cs-CZ" dirty="0"/>
              <a:t>…</a:t>
            </a:r>
          </a:p>
          <a:p>
            <a:endParaRPr lang="cs-CZ" dirty="0"/>
          </a:p>
          <a:p>
            <a:r>
              <a:rPr lang="cs-CZ" dirty="0"/>
              <a:t>15th -17th cent.  - medieval and </a:t>
            </a:r>
            <a:r>
              <a:rPr lang="cs-CZ" dirty="0" err="1"/>
              <a:t>Renaisance</a:t>
            </a:r>
            <a:r>
              <a:rPr lang="cs-CZ" dirty="0"/>
              <a:t> </a:t>
            </a:r>
            <a:r>
              <a:rPr lang="cs-CZ" b="1" dirty="0"/>
              <a:t>Jest </a:t>
            </a:r>
            <a:r>
              <a:rPr lang="cs-CZ" b="1" dirty="0" err="1"/>
              <a:t>Books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known</a:t>
            </a:r>
            <a:r>
              <a:rPr lang="cs-CZ" dirty="0"/>
              <a:t> as      </a:t>
            </a:r>
          </a:p>
          <a:p>
            <a:r>
              <a:rPr lang="cs-CZ" b="1" dirty="0"/>
              <a:t>     </a:t>
            </a:r>
            <a:r>
              <a:rPr lang="cs-CZ" b="1" dirty="0" err="1"/>
              <a:t>Facetiae</a:t>
            </a:r>
            <a:r>
              <a:rPr lang="cs-CZ" b="1" dirty="0"/>
              <a:t>) 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 err="1"/>
              <a:t>numerous</a:t>
            </a:r>
            <a:r>
              <a:rPr lang="cs-CZ" dirty="0"/>
              <a:t> </a:t>
            </a:r>
            <a:r>
              <a:rPr lang="cs-CZ" dirty="0" err="1"/>
              <a:t>collections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tales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masses</a:t>
            </a:r>
            <a:r>
              <a:rPr lang="cs-CZ" dirty="0"/>
              <a:t> – </a:t>
            </a:r>
            <a:r>
              <a:rPr lang="cs-CZ" dirty="0" err="1"/>
              <a:t>realistic</a:t>
            </a:r>
            <a:r>
              <a:rPr lang="cs-CZ" dirty="0"/>
              <a:t>, </a:t>
            </a:r>
            <a:r>
              <a:rPr lang="cs-CZ" dirty="0" err="1"/>
              <a:t>amusing</a:t>
            </a:r>
            <a:r>
              <a:rPr lang="cs-CZ" dirty="0"/>
              <a:t>, </a:t>
            </a:r>
            <a:r>
              <a:rPr lang="cs-CZ" dirty="0" err="1"/>
              <a:t>mocking</a:t>
            </a:r>
            <a:r>
              <a:rPr lang="cs-CZ" dirty="0"/>
              <a:t>, </a:t>
            </a:r>
            <a:r>
              <a:rPr lang="cs-CZ" dirty="0" err="1"/>
              <a:t>vulgar</a:t>
            </a:r>
            <a:r>
              <a:rPr lang="cs-CZ" dirty="0"/>
              <a:t> (</a:t>
            </a:r>
            <a:r>
              <a:rPr lang="cs-CZ" dirty="0" err="1"/>
              <a:t>anticlerical</a:t>
            </a:r>
            <a:r>
              <a:rPr lang="cs-CZ" dirty="0"/>
              <a:t>, </a:t>
            </a:r>
            <a:r>
              <a:rPr lang="cs-CZ" dirty="0" err="1"/>
              <a:t>scatological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sexual</a:t>
            </a:r>
            <a:r>
              <a:rPr lang="cs-CZ" dirty="0"/>
              <a:t> humor)</a:t>
            </a:r>
          </a:p>
          <a:p>
            <a:pPr marL="342900" indent="-342900">
              <a:buFontTx/>
              <a:buChar char="-"/>
            </a:pPr>
            <a:endParaRPr lang="cs-CZ" dirty="0"/>
          </a:p>
          <a:p>
            <a:endParaRPr lang="cs-CZ" sz="2000" dirty="0"/>
          </a:p>
          <a:p>
            <a:pPr marL="342900" indent="-342900">
              <a:buFontTx/>
              <a:buChar char="-"/>
            </a:pPr>
            <a:endParaRPr lang="cs-CZ" sz="2000" dirty="0"/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3590E80-15BB-4C38-9AE9-938EC8368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562" y="4124764"/>
            <a:ext cx="3642488" cy="266211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69AAE0E-D8AB-4C47-AC16-976E3D0BA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917" y="10530"/>
            <a:ext cx="2060309" cy="300648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9C5C6D1-48B0-41AC-AD20-71925BE2D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66" y="0"/>
            <a:ext cx="2060364" cy="300656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F434CF5-7AAC-424F-AD33-DB462BD6E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3" y="1525246"/>
            <a:ext cx="3887253" cy="251788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337A503-5ED3-4620-B6A6-F2EF0B00442F}"/>
              </a:ext>
            </a:extLst>
          </p:cNvPr>
          <p:cNvSpPr txBox="1"/>
          <p:nvPr/>
        </p:nvSpPr>
        <p:spPr>
          <a:xfrm>
            <a:off x="4036915" y="1583857"/>
            <a:ext cx="80631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7th -16th cent.  </a:t>
            </a:r>
          </a:p>
          <a:p>
            <a:r>
              <a:rPr lang="cs-CZ" sz="2000" b="1" dirty="0" err="1"/>
              <a:t>One</a:t>
            </a:r>
            <a:r>
              <a:rPr lang="cs-CZ" sz="2000" b="1" dirty="0"/>
              <a:t> </a:t>
            </a:r>
            <a:r>
              <a:rPr lang="cs-CZ" sz="2000" b="1" dirty="0" err="1"/>
              <a:t>Thousand</a:t>
            </a:r>
            <a:r>
              <a:rPr lang="cs-CZ" sz="2000" b="1" dirty="0"/>
              <a:t> and </a:t>
            </a:r>
            <a:r>
              <a:rPr lang="cs-CZ" sz="2000" b="1" dirty="0" err="1"/>
              <a:t>One</a:t>
            </a:r>
            <a:r>
              <a:rPr lang="cs-CZ" sz="2000" b="1" dirty="0"/>
              <a:t> </a:t>
            </a:r>
            <a:r>
              <a:rPr lang="cs-CZ" sz="2000" b="1" dirty="0" err="1"/>
              <a:t>Nights</a:t>
            </a:r>
            <a:r>
              <a:rPr lang="cs-CZ" sz="2000" b="1" dirty="0"/>
              <a:t> </a:t>
            </a:r>
          </a:p>
          <a:p>
            <a:r>
              <a:rPr lang="cs-CZ" sz="2000" dirty="0"/>
              <a:t>- </a:t>
            </a:r>
            <a:r>
              <a:rPr lang="cs-CZ" sz="2000" b="1" dirty="0"/>
              <a:t> </a:t>
            </a:r>
            <a:r>
              <a:rPr lang="cs-CZ" dirty="0"/>
              <a:t>a medieval </a:t>
            </a:r>
            <a:r>
              <a:rPr lang="cs-CZ" dirty="0" err="1"/>
              <a:t>anonymous</a:t>
            </a:r>
            <a:r>
              <a:rPr lang="cs-CZ" dirty="0"/>
              <a:t> </a:t>
            </a:r>
            <a:r>
              <a:rPr lang="cs-CZ" dirty="0" err="1"/>
              <a:t>collection</a:t>
            </a:r>
            <a:r>
              <a:rPr lang="cs-CZ" dirty="0"/>
              <a:t> </a:t>
            </a:r>
          </a:p>
          <a:p>
            <a:r>
              <a:rPr lang="cs-CZ" dirty="0"/>
              <a:t>    </a:t>
            </a:r>
            <a:r>
              <a:rPr lang="cs-CZ" dirty="0" err="1"/>
              <a:t>of</a:t>
            </a:r>
            <a:r>
              <a:rPr lang="cs-CZ" dirty="0"/>
              <a:t>  folk </a:t>
            </a:r>
            <a:r>
              <a:rPr lang="cs-CZ" dirty="0" err="1"/>
              <a:t>tales</a:t>
            </a:r>
            <a:r>
              <a:rPr lang="cs-CZ" dirty="0"/>
              <a:t>, </a:t>
            </a:r>
            <a:r>
              <a:rPr lang="cs-CZ" dirty="0" err="1"/>
              <a:t>fables</a:t>
            </a:r>
            <a:r>
              <a:rPr lang="cs-CZ" dirty="0"/>
              <a:t>, </a:t>
            </a:r>
            <a:r>
              <a:rPr lang="cs-CZ" dirty="0" err="1"/>
              <a:t>anecdotes</a:t>
            </a:r>
            <a:r>
              <a:rPr lang="cs-CZ" dirty="0"/>
              <a:t> </a:t>
            </a:r>
          </a:p>
          <a:p>
            <a:r>
              <a:rPr lang="cs-CZ" dirty="0"/>
              <a:t>    and </a:t>
            </a:r>
            <a:r>
              <a:rPr lang="cs-CZ" dirty="0" err="1"/>
              <a:t>fairytales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based</a:t>
            </a:r>
            <a:r>
              <a:rPr lang="cs-CZ" dirty="0"/>
              <a:t> on Indian, </a:t>
            </a:r>
            <a:r>
              <a:rPr lang="cs-CZ" dirty="0" err="1"/>
              <a:t>Persian</a:t>
            </a:r>
            <a:r>
              <a:rPr lang="cs-CZ" dirty="0"/>
              <a:t> and </a:t>
            </a:r>
            <a:r>
              <a:rPr lang="cs-CZ" dirty="0" err="1"/>
              <a:t>Arabic</a:t>
            </a:r>
            <a:r>
              <a:rPr lang="cs-CZ" dirty="0"/>
              <a:t> folklore</a:t>
            </a:r>
          </a:p>
          <a:p>
            <a:pPr marL="285750" indent="-285750">
              <a:buFontTx/>
              <a:buChar char="-"/>
            </a:pPr>
            <a:r>
              <a:rPr lang="cs-CZ" i="1" dirty="0" err="1"/>
              <a:t>Sindibad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Sailor</a:t>
            </a:r>
            <a:r>
              <a:rPr lang="cs-CZ" i="1" dirty="0"/>
              <a:t>, </a:t>
            </a:r>
            <a:r>
              <a:rPr lang="cs-CZ" i="1" dirty="0" err="1"/>
              <a:t>Alladin</a:t>
            </a:r>
            <a:r>
              <a:rPr lang="cs-CZ" i="1" dirty="0"/>
              <a:t> and his </a:t>
            </a:r>
            <a:r>
              <a:rPr lang="cs-CZ" i="1" dirty="0" err="1"/>
              <a:t>Magic</a:t>
            </a:r>
            <a:r>
              <a:rPr lang="cs-CZ" i="1" dirty="0"/>
              <a:t> Lamp, </a:t>
            </a:r>
          </a:p>
          <a:p>
            <a:r>
              <a:rPr lang="cs-CZ" i="1" dirty="0"/>
              <a:t>    Ali-Baba and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Forty</a:t>
            </a:r>
            <a:r>
              <a:rPr lang="cs-CZ" i="1" dirty="0"/>
              <a:t> </a:t>
            </a:r>
            <a:r>
              <a:rPr lang="cs-CZ" i="1" dirty="0" err="1"/>
              <a:t>Thieves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03700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38" y="180905"/>
            <a:ext cx="9404723" cy="1400530"/>
          </a:xfrm>
        </p:spPr>
        <p:txBody>
          <a:bodyPr/>
          <a:lstStyle/>
          <a:p>
            <a:r>
              <a:rPr lang="en-US" dirty="0"/>
              <a:t>Russian Fairytales</a:t>
            </a:r>
            <a:r>
              <a:rPr lang="cs-CZ" dirty="0"/>
              <a:t>,</a:t>
            </a:r>
            <a:r>
              <a:rPr lang="en-US" dirty="0"/>
              <a:t>19th century </a:t>
            </a:r>
            <a:br>
              <a:rPr lang="cs-CZ" dirty="0"/>
            </a:br>
            <a:r>
              <a:rPr lang="en-US" sz="3200" dirty="0"/>
              <a:t>A</a:t>
            </a:r>
            <a:r>
              <a:rPr lang="cs-CZ" sz="3200" dirty="0"/>
              <a:t>. </a:t>
            </a:r>
            <a:r>
              <a:rPr lang="cs-CZ" sz="3200" dirty="0" err="1"/>
              <a:t>Af</a:t>
            </a:r>
            <a:r>
              <a:rPr lang="en-US" sz="3200" dirty="0" err="1"/>
              <a:t>anas</a:t>
            </a:r>
            <a:r>
              <a:rPr lang="cs-CZ" sz="3200" dirty="0"/>
              <a:t>y</a:t>
            </a:r>
            <a:r>
              <a:rPr lang="en-US" sz="3200" dirty="0" err="1"/>
              <a:t>ev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91712" y="4903402"/>
            <a:ext cx="4397375" cy="576263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Baba </a:t>
            </a:r>
            <a:r>
              <a:rPr lang="en-US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Yaga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469467" y="1853853"/>
            <a:ext cx="2865100" cy="617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 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Father Frost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7938143" y="1890203"/>
            <a:ext cx="4841953" cy="2752725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                </a:t>
            </a: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4" name="Picture 3" descr="Mrá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083" y="2471390"/>
            <a:ext cx="3335362" cy="4090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0" y="1890203"/>
            <a:ext cx="4915798" cy="2843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07" y="4903402"/>
            <a:ext cx="2709328" cy="165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36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38" y="180905"/>
            <a:ext cx="9404723" cy="1400530"/>
          </a:xfrm>
        </p:spPr>
        <p:txBody>
          <a:bodyPr/>
          <a:lstStyle/>
          <a:p>
            <a:r>
              <a:rPr lang="en-US" dirty="0"/>
              <a:t>Russian Fairytales</a:t>
            </a:r>
            <a:r>
              <a:rPr lang="cs-CZ" dirty="0"/>
              <a:t>,</a:t>
            </a:r>
            <a:r>
              <a:rPr lang="en-US" dirty="0"/>
              <a:t>19th century </a:t>
            </a:r>
            <a:br>
              <a:rPr lang="cs-CZ" dirty="0"/>
            </a:br>
            <a:r>
              <a:rPr lang="en-US" sz="3200" dirty="0"/>
              <a:t>A</a:t>
            </a:r>
            <a:r>
              <a:rPr lang="cs-CZ" sz="3200" dirty="0"/>
              <a:t>. </a:t>
            </a:r>
            <a:r>
              <a:rPr lang="cs-CZ" sz="3200" dirty="0" err="1"/>
              <a:t>Af</a:t>
            </a:r>
            <a:r>
              <a:rPr lang="en-US" sz="3200" dirty="0" err="1"/>
              <a:t>anas</a:t>
            </a:r>
            <a:r>
              <a:rPr lang="cs-CZ" sz="3200" dirty="0"/>
              <a:t>y</a:t>
            </a:r>
            <a:r>
              <a:rPr lang="en-US" sz="3200" dirty="0" err="1"/>
              <a:t>ev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95300" y="4903402"/>
            <a:ext cx="4397375" cy="576263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Baba </a:t>
            </a:r>
            <a:r>
              <a:rPr lang="en-US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Yaga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469467" y="1853853"/>
            <a:ext cx="2865100" cy="617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 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Father Frost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7938143" y="1890203"/>
            <a:ext cx="4841953" cy="2752725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                </a:t>
            </a:r>
            <a:r>
              <a:rPr lang="en-US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Vasilissa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the Bea</a:t>
            </a: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</a:t>
            </a:r>
            <a:r>
              <a:rPr lang="en-US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tiful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9" name="Picture 8" descr="Vasilisa kůň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473" y="2371427"/>
            <a:ext cx="2815915" cy="4207173"/>
          </a:xfrm>
          <a:prstGeom prst="rect">
            <a:avLst/>
          </a:prstGeom>
        </p:spPr>
      </p:pic>
      <p:pic>
        <p:nvPicPr>
          <p:cNvPr id="4" name="Picture 3" descr="Mrá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83" y="2471390"/>
            <a:ext cx="3335362" cy="4090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0" y="1890203"/>
            <a:ext cx="4915798" cy="2843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07" y="4903402"/>
            <a:ext cx="2709328" cy="165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20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Outset of Czech Fairytales</a:t>
            </a:r>
            <a:br>
              <a:rPr lang="cs-CZ" dirty="0"/>
            </a:br>
            <a:r>
              <a:rPr lang="en-US" dirty="0"/>
              <a:t>Czech Lands,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2047875"/>
            <a:ext cx="6195592" cy="4195763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Century Gothic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5" name="Picture 4" descr="rytíř na koni trnka sn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290" y="1829620"/>
            <a:ext cx="3448978" cy="458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38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Outset of Czech Fairytales</a:t>
            </a:r>
            <a:br>
              <a:rPr lang="cs-CZ" dirty="0"/>
            </a:br>
            <a:r>
              <a:rPr lang="en-US" dirty="0"/>
              <a:t>Czech Lands,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2038448"/>
            <a:ext cx="6195592" cy="4195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Influences and circumstances:</a:t>
            </a:r>
            <a:endParaRPr lang="cs-CZ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b="1" dirty="0"/>
              <a:t>Romantic Movement</a:t>
            </a:r>
            <a:endParaRPr lang="cs-CZ" sz="2400" b="1" dirty="0"/>
          </a:p>
          <a:p>
            <a:pPr marL="0" indent="0">
              <a:buNone/>
            </a:pPr>
            <a:endParaRPr lang="en-US" dirty="0"/>
          </a:p>
          <a:p>
            <a:endParaRPr lang="en-US" dirty="0">
              <a:solidFill>
                <a:srgbClr val="FFFFFF"/>
              </a:solidFill>
              <a:latin typeface="Century Gothic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5" name="Picture 4" descr="rytíř na koni trnka sn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290" y="1829620"/>
            <a:ext cx="3448978" cy="458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39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Outset of Czech Fairytales</a:t>
            </a:r>
            <a:br>
              <a:rPr lang="cs-CZ" dirty="0"/>
            </a:br>
            <a:r>
              <a:rPr lang="en-US" dirty="0"/>
              <a:t>Czech Lands, 19th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2038448"/>
            <a:ext cx="6195592" cy="4195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Influences and circumstances:</a:t>
            </a:r>
            <a:endParaRPr lang="cs-CZ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b="1" dirty="0"/>
              <a:t>Romantic Movement</a:t>
            </a:r>
            <a:endParaRPr lang="cs-CZ" sz="2400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8AD0D6"/>
              </a:solidFill>
            </a:endParaRPr>
          </a:p>
          <a:p>
            <a:r>
              <a:rPr lang="en-US" sz="2400" b="1" dirty="0"/>
              <a:t>National Revival</a:t>
            </a:r>
            <a:r>
              <a:rPr lang="cs-CZ" sz="2400" b="1" dirty="0"/>
              <a:t> </a:t>
            </a:r>
            <a:r>
              <a:rPr lang="cs-CZ" sz="2400" b="1" dirty="0" err="1"/>
              <a:t>movement</a:t>
            </a:r>
            <a:endParaRPr lang="cs-CZ" sz="2400" b="1" dirty="0"/>
          </a:p>
          <a:p>
            <a:pPr marL="0" indent="0">
              <a:buNone/>
            </a:pPr>
            <a:endParaRPr lang="en-US" sz="2400" b="1" dirty="0"/>
          </a:p>
          <a:p>
            <a:r>
              <a:rPr lang="en-US" dirty="0" err="1">
                <a:solidFill>
                  <a:srgbClr val="8AD0D6"/>
                </a:solidFill>
              </a:rPr>
              <a:t>J.G.Herder</a:t>
            </a:r>
            <a:r>
              <a:rPr lang="en-US" dirty="0">
                <a:solidFill>
                  <a:srgbClr val="8AD0D6"/>
                </a:solidFill>
              </a:rPr>
              <a:t>: the idea of collective-national </a:t>
            </a:r>
            <a:endParaRPr lang="cs-CZ" dirty="0">
              <a:solidFill>
                <a:srgbClr val="8AD0D6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8AD0D6"/>
                </a:solidFill>
              </a:rPr>
              <a:t>s</a:t>
            </a:r>
            <a:r>
              <a:rPr lang="en-US" dirty="0" err="1">
                <a:solidFill>
                  <a:srgbClr val="8AD0D6"/>
                </a:solidFill>
              </a:rPr>
              <a:t>pirit</a:t>
            </a:r>
            <a:endParaRPr lang="cs-CZ" dirty="0">
              <a:solidFill>
                <a:srgbClr val="8AD0D6"/>
              </a:solidFill>
            </a:endParaRPr>
          </a:p>
          <a:p>
            <a:endParaRPr lang="en-US" dirty="0">
              <a:solidFill>
                <a:srgbClr val="FFFFFF"/>
              </a:solidFill>
              <a:latin typeface="Century Gothic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5" name="Picture 4" descr="rytíř na koni trnka sn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290" y="1829620"/>
            <a:ext cx="3448978" cy="458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32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13" y="357303"/>
            <a:ext cx="9404723" cy="1400530"/>
          </a:xfrm>
        </p:spPr>
        <p:txBody>
          <a:bodyPr/>
          <a:lstStyle/>
          <a:p>
            <a:r>
              <a:rPr lang="cs-CZ" dirty="0"/>
              <a:t>Karel Jaromír </a:t>
            </a:r>
            <a:r>
              <a:rPr lang="en-US" dirty="0" err="1"/>
              <a:t>Erben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287" y="1057568"/>
            <a:ext cx="5240152" cy="50179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historian, poet, writer, folklorist</a:t>
            </a:r>
          </a:p>
        </p:txBody>
      </p:sp>
      <p:pic>
        <p:nvPicPr>
          <p:cNvPr id="7" name="Content Placeholder 6" descr="2ERBEN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788" y="2073144"/>
            <a:ext cx="2898508" cy="3727288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000624" y="4131793"/>
            <a:ext cx="3518279" cy="1936750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1853 </a:t>
            </a:r>
            <a:r>
              <a:rPr lang="en-US" i="1" dirty="0">
                <a:solidFill>
                  <a:schemeClr val="tx1"/>
                </a:solidFill>
              </a:rPr>
              <a:t>A Bouquet of Folk Legends (</a:t>
            </a:r>
            <a:r>
              <a:rPr lang="en-US" i="1" dirty="0" err="1">
                <a:solidFill>
                  <a:schemeClr val="tx1"/>
                </a:solidFill>
              </a:rPr>
              <a:t>Kytice</a:t>
            </a:r>
            <a:r>
              <a:rPr lang="en-US" i="1" dirty="0">
                <a:solidFill>
                  <a:schemeClr val="tx1"/>
                </a:solidFill>
              </a:rPr>
              <a:t>)</a:t>
            </a:r>
            <a:endParaRPr lang="cs-CZ" i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1865 </a:t>
            </a:r>
            <a:r>
              <a:rPr lang="en-US" i="1" dirty="0">
                <a:solidFill>
                  <a:schemeClr val="tx1"/>
                </a:solidFill>
              </a:rPr>
              <a:t>One Hundred Slavic Folktales and Legends in Original Dialects</a:t>
            </a:r>
          </a:p>
          <a:p>
            <a:endParaRPr lang="en-US" dirty="0"/>
          </a:p>
        </p:txBody>
      </p:sp>
      <p:pic>
        <p:nvPicPr>
          <p:cNvPr id="8" name="Content Placeholder 7" descr="Erben Slov.báje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518903" y="350992"/>
            <a:ext cx="4377822" cy="6268883"/>
          </a:xfrm>
        </p:spPr>
      </p:pic>
    </p:spTree>
    <p:extLst>
      <p:ext uri="{BB962C8B-B14F-4D97-AF65-F5344CB8AC3E}">
        <p14:creationId xmlns:p14="http://schemas.microsoft.com/office/powerpoint/2010/main" val="1359607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Božena</a:t>
            </a:r>
            <a:r>
              <a:rPr lang="en-US" dirty="0"/>
              <a:t> </a:t>
            </a:r>
            <a:r>
              <a:rPr lang="en-US" dirty="0" err="1"/>
              <a:t>Němcová</a:t>
            </a:r>
            <a:endParaRPr lang="en-US" dirty="0"/>
          </a:p>
        </p:txBody>
      </p:sp>
      <p:pic>
        <p:nvPicPr>
          <p:cNvPr id="5" name="Content Placeholder 4" descr="3NĚMCOVÁ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71023" y="1388652"/>
            <a:ext cx="3628020" cy="486154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995" y="1388652"/>
            <a:ext cx="6285732" cy="310793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entury Gothic"/>
              </a:rPr>
              <a:t>writer and folklorist</a:t>
            </a:r>
            <a:r>
              <a:rPr lang="cs-CZ" sz="2000" dirty="0">
                <a:solidFill>
                  <a:srgbClr val="FFFFFF"/>
                </a:solidFill>
                <a:latin typeface="Century Gothic"/>
              </a:rPr>
              <a:t> </a:t>
            </a:r>
          </a:p>
          <a:p>
            <a:endParaRPr lang="cs-CZ" sz="2000" dirty="0">
              <a:solidFill>
                <a:srgbClr val="FFFFFF"/>
              </a:solidFill>
              <a:latin typeface="Century Gothic"/>
            </a:endParaRPr>
          </a:p>
          <a:p>
            <a:r>
              <a:rPr lang="cs-CZ" sz="2000" dirty="0" err="1">
                <a:solidFill>
                  <a:srgbClr val="FFFFFF"/>
                </a:solidFill>
                <a:latin typeface="Century Gothic"/>
              </a:rPr>
              <a:t>active</a:t>
            </a:r>
            <a:r>
              <a:rPr lang="cs-CZ" sz="2000" dirty="0">
                <a:solidFill>
                  <a:srgbClr val="FFFFFF"/>
                </a:solidFill>
                <a:latin typeface="Century Gothic"/>
              </a:rPr>
              <a:t> participant in Czech </a:t>
            </a:r>
            <a:r>
              <a:rPr lang="cs-CZ" sz="2000" dirty="0" err="1">
                <a:solidFill>
                  <a:srgbClr val="FFFFFF"/>
                </a:solidFill>
                <a:latin typeface="Century Gothic"/>
              </a:rPr>
              <a:t>National</a:t>
            </a:r>
            <a:r>
              <a:rPr lang="cs-CZ" sz="2000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cs-CZ" sz="2000" dirty="0" err="1">
                <a:solidFill>
                  <a:srgbClr val="FFFFFF"/>
                </a:solidFill>
                <a:latin typeface="Century Gothic"/>
              </a:rPr>
              <a:t>Revival</a:t>
            </a:r>
            <a:endParaRPr lang="cs-CZ" sz="2000" dirty="0">
              <a:solidFill>
                <a:srgbClr val="FFFFFF"/>
              </a:solidFill>
              <a:latin typeface="Century Gothic"/>
            </a:endParaRP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  <a:latin typeface="Century Gothic"/>
            </a:endParaRPr>
          </a:p>
          <a:p>
            <a:r>
              <a:rPr lang="cs-CZ" sz="2000" dirty="0" err="1">
                <a:solidFill>
                  <a:srgbClr val="FFFFFF"/>
                </a:solidFill>
                <a:latin typeface="Century Gothic"/>
              </a:rPr>
              <a:t>unconventional</a:t>
            </a:r>
            <a:r>
              <a:rPr lang="cs-CZ" sz="2000" dirty="0">
                <a:solidFill>
                  <a:srgbClr val="FFFFFF"/>
                </a:solidFill>
                <a:latin typeface="Century Gothic"/>
              </a:rPr>
              <a:t>, </a:t>
            </a:r>
            <a:r>
              <a:rPr lang="cs-CZ" sz="2000" dirty="0" err="1">
                <a:solidFill>
                  <a:srgbClr val="FFFFFF"/>
                </a:solidFill>
                <a:latin typeface="Century Gothic"/>
              </a:rPr>
              <a:t>emancipated</a:t>
            </a:r>
            <a:r>
              <a:rPr lang="cs-CZ" sz="2000" dirty="0">
                <a:solidFill>
                  <a:srgbClr val="FFFFFF"/>
                </a:solidFill>
                <a:latin typeface="Century Gothic"/>
              </a:rPr>
              <a:t>,  </a:t>
            </a:r>
            <a:r>
              <a:rPr lang="cs-CZ" sz="2000" dirty="0" err="1">
                <a:solidFill>
                  <a:srgbClr val="FFFFFF"/>
                </a:solidFill>
                <a:latin typeface="Century Gothic"/>
              </a:rPr>
              <a:t>feminist</a:t>
            </a:r>
            <a:endParaRPr lang="cs-CZ" sz="2000" dirty="0">
              <a:solidFill>
                <a:srgbClr val="FFFFFF"/>
              </a:solidFill>
              <a:latin typeface="Century Gothic"/>
            </a:endParaRPr>
          </a:p>
          <a:p>
            <a:endParaRPr lang="cs-CZ" sz="2000" dirty="0">
              <a:solidFill>
                <a:srgbClr val="FFFFFF"/>
              </a:solidFill>
              <a:latin typeface="Century Gothic"/>
            </a:endParaRPr>
          </a:p>
          <a:p>
            <a:endParaRPr lang="en-US" sz="2000" dirty="0">
              <a:solidFill>
                <a:srgbClr val="FFFFFF"/>
              </a:solidFill>
              <a:latin typeface="Century Gothic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3E12362-8E7F-4540-B561-3F16811E9519}"/>
              </a:ext>
            </a:extLst>
          </p:cNvPr>
          <p:cNvSpPr txBox="1">
            <a:spLocks/>
          </p:cNvSpPr>
          <p:nvPr/>
        </p:nvSpPr>
        <p:spPr>
          <a:xfrm>
            <a:off x="646111" y="4626204"/>
            <a:ext cx="6799940" cy="30710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1845 – 1848    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National</a:t>
            </a: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Stories</a:t>
            </a: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Legends</a:t>
            </a:r>
            <a:endParaRPr lang="cs-CZ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1857-1858    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Slovak</a:t>
            </a: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Fairy</a:t>
            </a: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Tales</a:t>
            </a: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Legends</a:t>
            </a:r>
            <a:endParaRPr lang="cs-CZ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1855   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The</a:t>
            </a: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Grandmother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29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964" y="4995631"/>
            <a:ext cx="9519458" cy="1690176"/>
          </a:xfrm>
        </p:spPr>
        <p:txBody>
          <a:bodyPr/>
          <a:lstStyle/>
          <a:p>
            <a:r>
              <a:rPr lang="en-US" sz="4000" dirty="0" err="1"/>
              <a:t>Erben´s</a:t>
            </a:r>
            <a:r>
              <a:rPr lang="en-US" sz="4000" dirty="0"/>
              <a:t> Fairytales</a:t>
            </a:r>
          </a:p>
        </p:txBody>
      </p:sp>
      <p:pic>
        <p:nvPicPr>
          <p:cNvPr id="15" name="Content Placeholder 8" descr="Erben-Scheiner-síň s pannama.jpg">
            <a:extLst>
              <a:ext uri="{FF2B5EF4-FFF2-40B4-BE49-F238E27FC236}">
                <a16:creationId xmlns:a16="http://schemas.microsoft.com/office/drawing/2014/main" id="{EA60A51E-3A51-4426-9DC7-EE2C10BCB7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9972" y="3541280"/>
            <a:ext cx="2452465" cy="3122670"/>
          </a:xfrm>
        </p:spPr>
      </p:pic>
      <p:pic>
        <p:nvPicPr>
          <p:cNvPr id="16" name="Picture 9" descr="Erben Dlouhý, Široký....jpg">
            <a:extLst>
              <a:ext uri="{FF2B5EF4-FFF2-40B4-BE49-F238E27FC236}">
                <a16:creationId xmlns:a16="http://schemas.microsoft.com/office/drawing/2014/main" id="{98DA2443-C4EC-4F73-9E84-48C4D91865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289972" y="298823"/>
            <a:ext cx="4117636" cy="29718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D64FE531-4C49-4980-9B8A-23279D980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4964" y="5857589"/>
            <a:ext cx="8747697" cy="576263"/>
          </a:xfrm>
        </p:spPr>
        <p:txBody>
          <a:bodyPr/>
          <a:lstStyle/>
          <a:p>
            <a:r>
              <a:rPr lang="en-US" sz="2992" i="1" dirty="0"/>
              <a:t>Long, Wide and </a:t>
            </a:r>
            <a:r>
              <a:rPr lang="en-US" sz="2992" i="1" dirty="0" err="1"/>
              <a:t>Sharpeyes</a:t>
            </a:r>
            <a:endParaRPr lang="en-US" sz="2992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73" y="308895"/>
            <a:ext cx="3337913" cy="428478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079" y="4306424"/>
            <a:ext cx="3165582" cy="235752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2DCBC13-7552-4FCF-943A-F5C60710E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552" y="308895"/>
            <a:ext cx="1298109" cy="166525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AB8627A-70C4-49FA-AF41-4B06CA2A7D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86" y="2075220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0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5649" y="3987358"/>
            <a:ext cx="9534179" cy="1618421"/>
          </a:xfrm>
        </p:spPr>
        <p:txBody>
          <a:bodyPr/>
          <a:lstStyle/>
          <a:p>
            <a:r>
              <a:rPr lang="en-US" sz="4000" dirty="0" err="1"/>
              <a:t>Erben´s</a:t>
            </a:r>
            <a:r>
              <a:rPr lang="en-US" sz="4000" dirty="0"/>
              <a:t> Fairytales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D64FE531-4C49-4980-9B8A-23279D980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5649" y="4814814"/>
            <a:ext cx="8747697" cy="642600"/>
          </a:xfrm>
        </p:spPr>
        <p:txBody>
          <a:bodyPr/>
          <a:lstStyle/>
          <a:p>
            <a:r>
              <a:rPr lang="cs-CZ" sz="2992" i="1" dirty="0" err="1"/>
              <a:t>The</a:t>
            </a:r>
            <a:r>
              <a:rPr lang="cs-CZ" sz="2992" i="1" dirty="0"/>
              <a:t> </a:t>
            </a:r>
            <a:r>
              <a:rPr lang="cs-CZ" sz="2992" i="1" dirty="0" err="1"/>
              <a:t>Three</a:t>
            </a:r>
            <a:r>
              <a:rPr lang="cs-CZ" sz="2992" i="1" dirty="0"/>
              <a:t> </a:t>
            </a:r>
            <a:r>
              <a:rPr lang="cs-CZ" sz="2992" i="1" dirty="0" err="1"/>
              <a:t>Golden</a:t>
            </a:r>
            <a:r>
              <a:rPr lang="cs-CZ" sz="2992" i="1" dirty="0"/>
              <a:t> </a:t>
            </a:r>
            <a:r>
              <a:rPr lang="cs-CZ" sz="2992" i="1" dirty="0" err="1"/>
              <a:t>Hairs</a:t>
            </a:r>
            <a:endParaRPr lang="en-US" sz="2992" i="1" dirty="0"/>
          </a:p>
        </p:txBody>
      </p:sp>
      <p:pic>
        <p:nvPicPr>
          <p:cNvPr id="11" name="Zástupný symbol pro obsah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0" y="5254228"/>
            <a:ext cx="2146765" cy="1436381"/>
          </a:xfrm>
        </p:spPr>
      </p:pic>
      <p:pic>
        <p:nvPicPr>
          <p:cNvPr id="12" name="Content Placeholder 6" descr="3 zlaté vlasy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842337" y="252123"/>
            <a:ext cx="5500336" cy="3471330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22" y="1400586"/>
            <a:ext cx="3196061" cy="2209042"/>
          </a:xfrm>
          <a:prstGeom prst="rect">
            <a:avLst/>
          </a:prstGeom>
        </p:spPr>
      </p:pic>
      <p:pic>
        <p:nvPicPr>
          <p:cNvPr id="14" name="Zástupný symbol pro obsah 13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22" y="3884828"/>
            <a:ext cx="3244016" cy="27388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4D845-D97B-452A-9217-440D0BFB1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0" y="3087675"/>
            <a:ext cx="2146801" cy="20484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B485F57-8FF2-434A-AA64-EB3BD8FC46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0" y="252123"/>
            <a:ext cx="2146801" cy="272609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817110E-F8DF-4F0B-828E-46AE7A6EB204}"/>
              </a:ext>
            </a:extLst>
          </p:cNvPr>
          <p:cNvSpPr txBox="1"/>
          <p:nvPr/>
        </p:nvSpPr>
        <p:spPr>
          <a:xfrm>
            <a:off x="3951783" y="6485128"/>
            <a:ext cx="4657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Illustrations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Artuš </a:t>
            </a:r>
            <a:r>
              <a:rPr lang="cs-CZ" sz="1200" dirty="0" err="1"/>
              <a:t>Scheiner</a:t>
            </a:r>
            <a:r>
              <a:rPr lang="cs-CZ" sz="1200" dirty="0"/>
              <a:t> (1863-1938)</a:t>
            </a:r>
          </a:p>
        </p:txBody>
      </p:sp>
    </p:spTree>
    <p:extLst>
      <p:ext uri="{BB962C8B-B14F-4D97-AF65-F5344CB8AC3E}">
        <p14:creationId xmlns:p14="http://schemas.microsoft.com/office/powerpoint/2010/main" val="37347599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482" y="240744"/>
            <a:ext cx="9404723" cy="1400530"/>
          </a:xfrm>
        </p:spPr>
        <p:txBody>
          <a:bodyPr/>
          <a:lstStyle/>
          <a:p>
            <a:r>
              <a:rPr lang="en-US" dirty="0"/>
              <a:t>Fairytales of </a:t>
            </a:r>
            <a:r>
              <a:rPr lang="en-US" dirty="0" err="1"/>
              <a:t>Němcová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1786" y="1010642"/>
            <a:ext cx="4408581" cy="601860"/>
          </a:xfrm>
        </p:spPr>
        <p:txBody>
          <a:bodyPr/>
          <a:lstStyle/>
          <a:p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Clever</a:t>
            </a:r>
            <a:r>
              <a:rPr lang="cs-CZ" i="1" dirty="0"/>
              <a:t> </a:t>
            </a:r>
            <a:r>
              <a:rPr lang="cs-CZ" i="1" dirty="0" err="1"/>
              <a:t>Princess</a:t>
            </a:r>
            <a:endParaRPr lang="en-US" i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566764" y="1010642"/>
            <a:ext cx="4396339" cy="576262"/>
          </a:xfrm>
        </p:spPr>
        <p:txBody>
          <a:bodyPr/>
          <a:lstStyle/>
          <a:p>
            <a:r>
              <a:rPr lang="cs-CZ" i="1" dirty="0" err="1"/>
              <a:t>Clever</a:t>
            </a:r>
            <a:r>
              <a:rPr lang="cs-CZ" i="1" dirty="0"/>
              <a:t> Manka</a:t>
            </a:r>
            <a:endParaRPr lang="en-US" i="1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66901066-E034-4A2F-B86F-E58B99AF8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024" y="4354832"/>
            <a:ext cx="2193809" cy="2111541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FEE1ED9E-E36F-4548-AFDA-6CD176EAA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022" y="1871220"/>
            <a:ext cx="2193811" cy="2199296"/>
          </a:xfrm>
          <a:prstGeom prst="rect">
            <a:avLst/>
          </a:prstGeom>
        </p:spPr>
      </p:pic>
      <p:pic>
        <p:nvPicPr>
          <p:cNvPr id="32" name="Zástupný symbol pro obsah 31">
            <a:extLst>
              <a:ext uri="{FF2B5EF4-FFF2-40B4-BE49-F238E27FC236}">
                <a16:creationId xmlns:a16="http://schemas.microsoft.com/office/drawing/2014/main" id="{933C5F76-9515-45F9-9B19-FBEF2D787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2" y="1871220"/>
            <a:ext cx="6921814" cy="4595153"/>
          </a:xfrm>
        </p:spPr>
      </p:pic>
    </p:spTree>
    <p:extLst>
      <p:ext uri="{BB962C8B-B14F-4D97-AF65-F5344CB8AC3E}">
        <p14:creationId xmlns:p14="http://schemas.microsoft.com/office/powerpoint/2010/main" val="3924644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6113" y="452438"/>
            <a:ext cx="9246031" cy="1400175"/>
          </a:xfrm>
        </p:spPr>
        <p:txBody>
          <a:bodyPr/>
          <a:lstStyle/>
          <a:p>
            <a:r>
              <a:rPr lang="en-US" dirty="0"/>
              <a:t>First European </a:t>
            </a:r>
            <a:r>
              <a:rPr lang="cs-CZ" dirty="0"/>
              <a:t>f</a:t>
            </a:r>
            <a:r>
              <a:rPr lang="en-US" dirty="0" err="1"/>
              <a:t>airytale</a:t>
            </a:r>
            <a:r>
              <a:rPr lang="en-US" dirty="0"/>
              <a:t> collections</a:t>
            </a:r>
            <a:br>
              <a:rPr lang="en-US" dirty="0"/>
            </a:br>
            <a:r>
              <a:rPr lang="en-US" b="1" dirty="0">
                <a:solidFill>
                  <a:srgbClr val="FFFFFF"/>
                </a:solidFill>
              </a:rPr>
              <a:t>Italy, 16 century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6170" y="1998312"/>
            <a:ext cx="4396338" cy="576262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G.F.Straparola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Content Placeholder 9" descr="straparola portrét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7915" y="2957463"/>
            <a:ext cx="2073971" cy="2782107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515902" y="1595072"/>
            <a:ext cx="5145508" cy="692150"/>
          </a:xfrm>
        </p:spPr>
        <p:txBody>
          <a:bodyPr/>
          <a:lstStyle/>
          <a:p>
            <a:r>
              <a:rPr lang="en-US" sz="2000" dirty="0">
                <a:solidFill>
                  <a:srgbClr val="FFFFFF"/>
                </a:solidFill>
              </a:rPr>
              <a:t>1553 </a:t>
            </a:r>
            <a:r>
              <a:rPr lang="en-US" sz="2000" i="1" dirty="0">
                <a:solidFill>
                  <a:srgbClr val="FFFFFF"/>
                </a:solidFill>
              </a:rPr>
              <a:t>Pleasant </a:t>
            </a:r>
            <a:r>
              <a:rPr lang="en-US" sz="2000" dirty="0">
                <a:solidFill>
                  <a:srgbClr val="FFFFFF"/>
                </a:solidFill>
              </a:rPr>
              <a:t> </a:t>
            </a:r>
            <a:r>
              <a:rPr lang="en-US" sz="2000" i="1" dirty="0">
                <a:solidFill>
                  <a:srgbClr val="FFFFFF"/>
                </a:solidFill>
              </a:rPr>
              <a:t>Nights </a:t>
            </a:r>
            <a:endParaRPr lang="cs-CZ" sz="2000" i="1" dirty="0">
              <a:solidFill>
                <a:srgbClr val="FFFFFF"/>
              </a:solidFill>
            </a:endParaRPr>
          </a:p>
          <a:p>
            <a:r>
              <a:rPr lang="en-US" sz="2000" i="1" dirty="0">
                <a:solidFill>
                  <a:srgbClr val="FFFFFF"/>
                </a:solidFill>
              </a:rPr>
              <a:t>(also Merry or Facetious Nights)</a:t>
            </a:r>
          </a:p>
        </p:txBody>
      </p:sp>
      <p:pic>
        <p:nvPicPr>
          <p:cNvPr id="12" name="Picture 11" descr="Straparola Facetious Nigh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13" y="2587595"/>
            <a:ext cx="5065325" cy="33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04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482" y="240744"/>
            <a:ext cx="9404723" cy="1400530"/>
          </a:xfrm>
        </p:spPr>
        <p:txBody>
          <a:bodyPr/>
          <a:lstStyle/>
          <a:p>
            <a:r>
              <a:rPr lang="en-US"/>
              <a:t>Fairytales of Němcová</a:t>
            </a:r>
          </a:p>
        </p:txBody>
      </p:sp>
      <p:pic>
        <p:nvPicPr>
          <p:cNvPr id="22" name="Zástupný symbol pro obsah 21">
            <a:extLst>
              <a:ext uri="{FF2B5EF4-FFF2-40B4-BE49-F238E27FC236}">
                <a16:creationId xmlns:a16="http://schemas.microsoft.com/office/drawing/2014/main" id="{C8574BBE-EED3-427B-9CFA-96D7C30255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1" y="3110082"/>
            <a:ext cx="2797636" cy="2359339"/>
          </a:xfr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5120256A-A431-4A0B-A6C4-30B836D74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72481" y="1746843"/>
            <a:ext cx="4396339" cy="576262"/>
          </a:xfrm>
        </p:spPr>
        <p:txBody>
          <a:bodyPr/>
          <a:lstStyle/>
          <a:p>
            <a:r>
              <a:rPr lang="cs-CZ" i="1" dirty="0"/>
              <a:t>Prince </a:t>
            </a:r>
            <a:r>
              <a:rPr lang="cs-CZ" i="1" dirty="0" err="1"/>
              <a:t>Bayaya</a:t>
            </a:r>
            <a:endParaRPr lang="cs-CZ" i="1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C8584FBB-79C1-4BC0-8A6D-811AF74EC9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80" y="3120875"/>
            <a:ext cx="3037893" cy="2348546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4406460-28F4-48F2-99C2-B75D4D73E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06" y="2159214"/>
            <a:ext cx="2263597" cy="3310207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B34D8A8D-C23C-4781-912D-BEC74C0400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136" y="1746843"/>
            <a:ext cx="2652992" cy="372257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B33451A-02A3-40A3-9D81-AEE62F356855}"/>
              </a:ext>
            </a:extLst>
          </p:cNvPr>
          <p:cNvSpPr txBox="1"/>
          <p:nvPr/>
        </p:nvSpPr>
        <p:spPr>
          <a:xfrm>
            <a:off x="428407" y="6478756"/>
            <a:ext cx="4657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Illustrations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Karel Franta (1928-2017)</a:t>
            </a:r>
          </a:p>
        </p:txBody>
      </p:sp>
    </p:spTree>
    <p:extLst>
      <p:ext uri="{BB962C8B-B14F-4D97-AF65-F5344CB8AC3E}">
        <p14:creationId xmlns:p14="http://schemas.microsoft.com/office/powerpoint/2010/main" val="3967306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6745" y="452718"/>
            <a:ext cx="9294089" cy="792758"/>
          </a:xfrm>
        </p:spPr>
        <p:txBody>
          <a:bodyPr/>
          <a:lstStyle/>
          <a:p>
            <a:r>
              <a:rPr lang="cs-CZ" dirty="0"/>
              <a:t>Erben vs. Němcová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41222" y="1245476"/>
            <a:ext cx="4396338" cy="576262"/>
          </a:xfrm>
        </p:spPr>
        <p:txBody>
          <a:bodyPr/>
          <a:lstStyle/>
          <a:p>
            <a:r>
              <a:rPr lang="cs-CZ" dirty="0"/>
              <a:t>Erben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4441" y="1245477"/>
            <a:ext cx="3415094" cy="576261"/>
          </a:xfrm>
        </p:spPr>
        <p:txBody>
          <a:bodyPr/>
          <a:lstStyle/>
          <a:p>
            <a:r>
              <a:rPr lang="cs-CZ" dirty="0"/>
              <a:t>Němcová</a:t>
            </a:r>
          </a:p>
        </p:txBody>
      </p:sp>
      <p:pic>
        <p:nvPicPr>
          <p:cNvPr id="8" name="Content Placeholder 6" descr="2ERB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67" y="1885752"/>
            <a:ext cx="2457795" cy="2847912"/>
          </a:xfrm>
          <a:prstGeom prst="rect">
            <a:avLst/>
          </a:prstGeom>
        </p:spPr>
      </p:pic>
      <p:pic>
        <p:nvPicPr>
          <p:cNvPr id="9" name="Content Placeholder 4" descr="3NĚMCOVÁ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46826" y="1885753"/>
            <a:ext cx="2125306" cy="2847912"/>
          </a:xfrm>
        </p:spPr>
      </p:pic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3409764" y="2168737"/>
            <a:ext cx="2686236" cy="2516455"/>
          </a:xfrm>
        </p:spPr>
        <p:txBody>
          <a:bodyPr>
            <a:normAutofit/>
          </a:bodyPr>
          <a:lstStyle/>
          <a:p>
            <a:r>
              <a:rPr lang="cs-CZ" sz="2000" i="1" dirty="0" err="1"/>
              <a:t>The</a:t>
            </a:r>
            <a:r>
              <a:rPr lang="cs-CZ" sz="2000" i="1" dirty="0"/>
              <a:t> </a:t>
            </a:r>
            <a:r>
              <a:rPr lang="cs-CZ" sz="2000" i="1" dirty="0" err="1"/>
              <a:t>Three</a:t>
            </a:r>
            <a:r>
              <a:rPr lang="cs-CZ" sz="2000" i="1" dirty="0"/>
              <a:t> </a:t>
            </a:r>
            <a:r>
              <a:rPr lang="cs-CZ" sz="2000" i="1" dirty="0" err="1"/>
              <a:t>Golden</a:t>
            </a:r>
            <a:r>
              <a:rPr lang="cs-CZ" sz="2000" i="1" dirty="0"/>
              <a:t> </a:t>
            </a:r>
            <a:r>
              <a:rPr lang="cs-CZ" sz="2000" i="1" dirty="0" err="1"/>
              <a:t>Hairs</a:t>
            </a:r>
            <a:endParaRPr lang="cs-CZ" sz="2000" i="1" dirty="0"/>
          </a:p>
          <a:p>
            <a:pPr marL="0" indent="0">
              <a:buNone/>
            </a:pPr>
            <a:endParaRPr lang="cs-CZ" sz="2000" i="1" dirty="0"/>
          </a:p>
          <a:p>
            <a:r>
              <a:rPr lang="cs-CZ" sz="2000" i="1" dirty="0"/>
              <a:t>Long, </a:t>
            </a:r>
            <a:r>
              <a:rPr lang="cs-CZ" sz="2000" i="1" dirty="0" err="1"/>
              <a:t>Wide</a:t>
            </a:r>
            <a:r>
              <a:rPr lang="cs-CZ" sz="2000" i="1" dirty="0"/>
              <a:t> and Sharp </a:t>
            </a:r>
            <a:r>
              <a:rPr lang="cs-CZ" sz="2000" i="1" dirty="0" err="1"/>
              <a:t>Eyes</a:t>
            </a:r>
            <a:endParaRPr lang="cs-CZ" sz="2000" i="1" dirty="0"/>
          </a:p>
        </p:txBody>
      </p:sp>
      <p:sp>
        <p:nvSpPr>
          <p:cNvPr id="11" name="Zástupný symbol pro obsah 9">
            <a:extLst>
              <a:ext uri="{FF2B5EF4-FFF2-40B4-BE49-F238E27FC236}">
                <a16:creationId xmlns:a16="http://schemas.microsoft.com/office/drawing/2014/main" id="{D83A68FB-5320-4533-86B7-5DE394D7FE56}"/>
              </a:ext>
            </a:extLst>
          </p:cNvPr>
          <p:cNvSpPr txBox="1">
            <a:spLocks/>
          </p:cNvSpPr>
          <p:nvPr/>
        </p:nvSpPr>
        <p:spPr>
          <a:xfrm>
            <a:off x="8842533" y="2066309"/>
            <a:ext cx="2991841" cy="2618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sz="2000" i="1" dirty="0" err="1"/>
              <a:t>The</a:t>
            </a:r>
            <a:r>
              <a:rPr lang="cs-CZ" sz="2000" i="1" dirty="0"/>
              <a:t> </a:t>
            </a:r>
            <a:r>
              <a:rPr lang="cs-CZ" sz="2000" i="1" dirty="0" err="1"/>
              <a:t>Clever</a:t>
            </a:r>
            <a:r>
              <a:rPr lang="cs-CZ" sz="2000" i="1" dirty="0"/>
              <a:t> </a:t>
            </a:r>
            <a:r>
              <a:rPr lang="cs-CZ" sz="2000" i="1" dirty="0" err="1"/>
              <a:t>Princess</a:t>
            </a:r>
            <a:endParaRPr lang="cs-CZ" sz="2000" i="1" dirty="0"/>
          </a:p>
          <a:p>
            <a:pPr marL="0" indent="0">
              <a:buNone/>
            </a:pPr>
            <a:endParaRPr lang="cs-CZ" sz="2000" i="1" dirty="0"/>
          </a:p>
          <a:p>
            <a:r>
              <a:rPr lang="cs-CZ" sz="2000" i="1" dirty="0" err="1"/>
              <a:t>Clever</a:t>
            </a:r>
            <a:r>
              <a:rPr lang="cs-CZ" sz="2000" i="1" dirty="0"/>
              <a:t> Manka</a:t>
            </a:r>
          </a:p>
          <a:p>
            <a:pPr marL="0" indent="0">
              <a:buFont typeface="Wingdings 3" charset="2"/>
              <a:buNone/>
            </a:pPr>
            <a:endParaRPr lang="cs-CZ" sz="2000" i="1" dirty="0"/>
          </a:p>
          <a:p>
            <a:r>
              <a:rPr lang="cs-CZ" sz="2000" i="1" dirty="0"/>
              <a:t>Prince </a:t>
            </a:r>
            <a:r>
              <a:rPr lang="cs-CZ" sz="2000" i="1" dirty="0" err="1"/>
              <a:t>Bayaya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11992503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6745" y="452718"/>
            <a:ext cx="9294089" cy="792758"/>
          </a:xfrm>
        </p:spPr>
        <p:txBody>
          <a:bodyPr/>
          <a:lstStyle/>
          <a:p>
            <a:r>
              <a:rPr lang="cs-CZ" dirty="0"/>
              <a:t>Erben vs. Němcová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56745" y="1104323"/>
            <a:ext cx="4396338" cy="576262"/>
          </a:xfrm>
        </p:spPr>
        <p:txBody>
          <a:bodyPr/>
          <a:lstStyle/>
          <a:p>
            <a:r>
              <a:rPr lang="cs-CZ" dirty="0"/>
              <a:t>Erben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85034" y="964419"/>
            <a:ext cx="3415094" cy="576261"/>
          </a:xfrm>
        </p:spPr>
        <p:txBody>
          <a:bodyPr/>
          <a:lstStyle/>
          <a:p>
            <a:r>
              <a:rPr lang="cs-CZ" dirty="0"/>
              <a:t>Němcová</a:t>
            </a:r>
          </a:p>
        </p:txBody>
      </p:sp>
      <p:pic>
        <p:nvPicPr>
          <p:cNvPr id="8" name="Content Placeholder 6" descr="2ERB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75" y="1770598"/>
            <a:ext cx="1548761" cy="1794592"/>
          </a:xfrm>
          <a:prstGeom prst="rect">
            <a:avLst/>
          </a:prstGeom>
        </p:spPr>
      </p:pic>
      <p:pic>
        <p:nvPicPr>
          <p:cNvPr id="9" name="Content Placeholder 4" descr="3NĚMCOVÁ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98762" y="1783442"/>
            <a:ext cx="1338958" cy="1794204"/>
          </a:xfrm>
        </p:spPr>
      </p:pic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2939363" y="1770598"/>
            <a:ext cx="2254742" cy="1972765"/>
          </a:xfrm>
        </p:spPr>
        <p:txBody>
          <a:bodyPr/>
          <a:lstStyle/>
          <a:p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Three</a:t>
            </a:r>
            <a:r>
              <a:rPr lang="cs-CZ" i="1" dirty="0"/>
              <a:t> </a:t>
            </a:r>
            <a:r>
              <a:rPr lang="cs-CZ" i="1" dirty="0" err="1"/>
              <a:t>Golden</a:t>
            </a:r>
            <a:r>
              <a:rPr lang="cs-CZ" i="1" dirty="0"/>
              <a:t> </a:t>
            </a:r>
            <a:r>
              <a:rPr lang="cs-CZ" i="1" dirty="0" err="1"/>
              <a:t>Hairs</a:t>
            </a: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r>
              <a:rPr lang="cs-CZ" i="1" dirty="0"/>
              <a:t>Long, </a:t>
            </a:r>
            <a:r>
              <a:rPr lang="cs-CZ" i="1" dirty="0" err="1"/>
              <a:t>Wide</a:t>
            </a:r>
            <a:r>
              <a:rPr lang="cs-CZ" i="1" dirty="0"/>
              <a:t> and Sharp </a:t>
            </a:r>
            <a:r>
              <a:rPr lang="cs-CZ" i="1" dirty="0" err="1"/>
              <a:t>Eyes</a:t>
            </a:r>
            <a:endParaRPr lang="cs-CZ" i="1" dirty="0"/>
          </a:p>
        </p:txBody>
      </p:sp>
      <p:sp>
        <p:nvSpPr>
          <p:cNvPr id="16" name="Obdélník 15"/>
          <p:cNvSpPr/>
          <p:nvPr/>
        </p:nvSpPr>
        <p:spPr>
          <a:xfrm>
            <a:off x="8446651" y="1879817"/>
            <a:ext cx="23242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Clever</a:t>
            </a:r>
            <a:r>
              <a:rPr lang="cs-CZ" i="1" dirty="0"/>
              <a:t> </a:t>
            </a:r>
            <a:r>
              <a:rPr lang="cs-CZ" i="1" dirty="0" err="1"/>
              <a:t>Princess</a:t>
            </a:r>
            <a:endParaRPr lang="cs-CZ" i="1" dirty="0"/>
          </a:p>
          <a:p>
            <a:endParaRPr lang="cs-CZ" i="1" dirty="0"/>
          </a:p>
          <a:p>
            <a:r>
              <a:rPr lang="cs-CZ" i="1" dirty="0" err="1"/>
              <a:t>Clever</a:t>
            </a:r>
            <a:r>
              <a:rPr lang="cs-CZ" i="1" dirty="0"/>
              <a:t> Manka</a:t>
            </a:r>
          </a:p>
          <a:p>
            <a:endParaRPr lang="cs-CZ" i="1" dirty="0"/>
          </a:p>
          <a:p>
            <a:r>
              <a:rPr lang="cs-CZ" i="1" dirty="0"/>
              <a:t>Prince </a:t>
            </a:r>
            <a:r>
              <a:rPr lang="cs-CZ" i="1" dirty="0" err="1"/>
              <a:t>Bayaya</a:t>
            </a:r>
            <a:endParaRPr lang="cs-CZ" i="1" dirty="0"/>
          </a:p>
          <a:p>
            <a:endParaRPr lang="cs-CZ" i="1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C5CB71E-0955-4D9F-BC46-CDA0BDFE2717}"/>
              </a:ext>
            </a:extLst>
          </p:cNvPr>
          <p:cNvSpPr/>
          <p:nvPr/>
        </p:nvSpPr>
        <p:spPr>
          <a:xfrm>
            <a:off x="5813547" y="3743829"/>
            <a:ext cx="6096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-    e</a:t>
            </a:r>
            <a:r>
              <a:rPr lang="en-US" sz="2000" dirty="0" err="1">
                <a:solidFill>
                  <a:srgbClr val="FFFFFF"/>
                </a:solidFill>
              </a:rPr>
              <a:t>mancipated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woman</a:t>
            </a:r>
            <a:r>
              <a:rPr lang="en-US" sz="2000" dirty="0">
                <a:solidFill>
                  <a:srgbClr val="FFFFFF"/>
                </a:solidFill>
              </a:rPr>
              <a:t>, feminist</a:t>
            </a:r>
            <a:endParaRPr lang="cs-CZ" sz="2000" dirty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FFFFFF"/>
                </a:solidFill>
              </a:rPr>
              <a:t>a</a:t>
            </a:r>
            <a:r>
              <a:rPr lang="en-US" sz="2000" dirty="0" err="1">
                <a:solidFill>
                  <a:srgbClr val="FFFFFF"/>
                </a:solidFill>
              </a:rPr>
              <a:t>ctiv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participa</a:t>
            </a:r>
            <a:r>
              <a:rPr lang="cs-CZ" sz="2000" dirty="0">
                <a:solidFill>
                  <a:srgbClr val="FFFFFF"/>
                </a:solidFill>
              </a:rPr>
              <a:t>n</a:t>
            </a:r>
            <a:r>
              <a:rPr lang="en-US" sz="2000" dirty="0">
                <a:solidFill>
                  <a:srgbClr val="FFFFFF"/>
                </a:solidFill>
              </a:rPr>
              <a:t>t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in Czech National Revival</a:t>
            </a:r>
            <a:endParaRPr lang="cs-CZ" sz="2000" dirty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000" dirty="0" err="1">
                <a:solidFill>
                  <a:srgbClr val="FFFFFF"/>
                </a:solidFill>
              </a:rPr>
              <a:t>strong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democratic </a:t>
            </a:r>
            <a:r>
              <a:rPr lang="cs-CZ" sz="2000" dirty="0" err="1">
                <a:solidFill>
                  <a:srgbClr val="FFFFFF"/>
                </a:solidFill>
              </a:rPr>
              <a:t>conviction</a:t>
            </a:r>
            <a:endParaRPr lang="en-US" sz="2000" dirty="0">
              <a:solidFill>
                <a:srgbClr val="FFFFFF"/>
              </a:solidFill>
            </a:endParaRPr>
          </a:p>
          <a:p>
            <a:endParaRPr lang="cs-CZ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In her fairytales:</a:t>
            </a:r>
          </a:p>
          <a:p>
            <a:r>
              <a:rPr lang="cs-CZ" sz="2000" dirty="0" err="1">
                <a:solidFill>
                  <a:srgbClr val="FFFFFF"/>
                </a:solidFill>
              </a:rPr>
              <a:t>Strong</a:t>
            </a:r>
            <a:r>
              <a:rPr lang="cs-CZ" sz="2000" dirty="0">
                <a:solidFill>
                  <a:srgbClr val="FFFFFF"/>
                </a:solidFill>
              </a:rPr>
              <a:t>, independent </a:t>
            </a:r>
            <a:r>
              <a:rPr lang="cs-CZ" sz="2000" dirty="0" err="1">
                <a:solidFill>
                  <a:srgbClr val="FFFFFF"/>
                </a:solidFill>
              </a:rPr>
              <a:t>female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figures</a:t>
            </a:r>
            <a:r>
              <a:rPr lang="cs-CZ" sz="2000" dirty="0">
                <a:solidFill>
                  <a:srgbClr val="FFFFFF"/>
                </a:solidFill>
              </a:rPr>
              <a:t> (c</a:t>
            </a:r>
            <a:r>
              <a:rPr lang="en-US" sz="2000" dirty="0">
                <a:solidFill>
                  <a:srgbClr val="FFFFFF"/>
                </a:solidFill>
              </a:rPr>
              <a:t>lever, bright, witty</a:t>
            </a:r>
            <a:r>
              <a:rPr lang="cs-CZ" sz="2000" dirty="0">
                <a:solidFill>
                  <a:srgbClr val="FFFFFF"/>
                </a:solidFill>
              </a:rPr>
              <a:t>)</a:t>
            </a:r>
            <a:endParaRPr lang="en-US" sz="2000" dirty="0">
              <a:solidFill>
                <a:srgbClr val="FFFFFF"/>
              </a:solidFill>
            </a:endParaRPr>
          </a:p>
          <a:p>
            <a:endParaRPr lang="cs-CZ" sz="2000" dirty="0">
              <a:solidFill>
                <a:srgbClr val="FFFFFF"/>
              </a:solidFill>
            </a:endParaRPr>
          </a:p>
          <a:p>
            <a:r>
              <a:rPr lang="cs-CZ" sz="2000" dirty="0">
                <a:solidFill>
                  <a:srgbClr val="FFFFFF"/>
                </a:solidFill>
              </a:rPr>
              <a:t>H</a:t>
            </a:r>
            <a:r>
              <a:rPr lang="en-US" sz="2000" dirty="0" err="1">
                <a:solidFill>
                  <a:srgbClr val="FFFFFF"/>
                </a:solidFill>
              </a:rPr>
              <a:t>ero</a:t>
            </a:r>
            <a:r>
              <a:rPr lang="en-US" sz="2000" dirty="0">
                <a:solidFill>
                  <a:srgbClr val="FFFFFF"/>
                </a:solidFill>
              </a:rPr>
              <a:t> who is not </a:t>
            </a:r>
            <a:r>
              <a:rPr lang="cs-CZ" sz="2000" dirty="0" err="1">
                <a:solidFill>
                  <a:srgbClr val="FFFFFF"/>
                </a:solidFill>
              </a:rPr>
              <a:t>high-born</a:t>
            </a:r>
            <a:r>
              <a:rPr lang="cs-CZ" sz="2000" dirty="0">
                <a:solidFill>
                  <a:srgbClr val="FFFFFF"/>
                </a:solidFill>
              </a:rPr>
              <a:t> but </a:t>
            </a:r>
            <a:r>
              <a:rPr lang="cs-CZ" sz="2000" dirty="0" err="1">
                <a:solidFill>
                  <a:srgbClr val="FFFFFF"/>
                </a:solidFill>
              </a:rPr>
              <a:t>tries</a:t>
            </a:r>
            <a:r>
              <a:rPr lang="cs-CZ" sz="2000" dirty="0">
                <a:solidFill>
                  <a:srgbClr val="FFFFFF"/>
                </a:solidFill>
              </a:rPr>
              <a:t> hard and </a:t>
            </a:r>
            <a:r>
              <a:rPr lang="cs-CZ" sz="2000" dirty="0" err="1">
                <a:solidFill>
                  <a:srgbClr val="FFFFFF"/>
                </a:solidFill>
              </a:rPr>
              <a:t>succeds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66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6745" y="452718"/>
            <a:ext cx="9294089" cy="792758"/>
          </a:xfrm>
        </p:spPr>
        <p:txBody>
          <a:bodyPr/>
          <a:lstStyle/>
          <a:p>
            <a:r>
              <a:rPr lang="cs-CZ" dirty="0"/>
              <a:t>Erben vs. Němcová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56745" y="1104323"/>
            <a:ext cx="4396338" cy="576262"/>
          </a:xfrm>
        </p:spPr>
        <p:txBody>
          <a:bodyPr/>
          <a:lstStyle/>
          <a:p>
            <a:r>
              <a:rPr lang="cs-CZ" dirty="0"/>
              <a:t>Erben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85034" y="964419"/>
            <a:ext cx="3415094" cy="576261"/>
          </a:xfrm>
        </p:spPr>
        <p:txBody>
          <a:bodyPr/>
          <a:lstStyle/>
          <a:p>
            <a:r>
              <a:rPr lang="cs-CZ" dirty="0"/>
              <a:t>Němcová</a:t>
            </a:r>
          </a:p>
        </p:txBody>
      </p:sp>
      <p:pic>
        <p:nvPicPr>
          <p:cNvPr id="8" name="Content Placeholder 6" descr="2ERB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75" y="1770598"/>
            <a:ext cx="1548761" cy="1794592"/>
          </a:xfrm>
          <a:prstGeom prst="rect">
            <a:avLst/>
          </a:prstGeom>
        </p:spPr>
      </p:pic>
      <p:pic>
        <p:nvPicPr>
          <p:cNvPr id="9" name="Content Placeholder 4" descr="3NĚMCOVÁ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98762" y="1783442"/>
            <a:ext cx="1338958" cy="1794204"/>
          </a:xfrm>
        </p:spPr>
      </p:pic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2939363" y="1770598"/>
            <a:ext cx="2254742" cy="1972765"/>
          </a:xfrm>
        </p:spPr>
        <p:txBody>
          <a:bodyPr/>
          <a:lstStyle/>
          <a:p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Three</a:t>
            </a:r>
            <a:r>
              <a:rPr lang="cs-CZ" i="1" dirty="0"/>
              <a:t> </a:t>
            </a:r>
            <a:r>
              <a:rPr lang="cs-CZ" i="1" dirty="0" err="1"/>
              <a:t>Golden</a:t>
            </a:r>
            <a:r>
              <a:rPr lang="cs-CZ" i="1" dirty="0"/>
              <a:t> </a:t>
            </a:r>
            <a:r>
              <a:rPr lang="cs-CZ" i="1" dirty="0" err="1"/>
              <a:t>Hairs</a:t>
            </a: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r>
              <a:rPr lang="cs-CZ" i="1" dirty="0"/>
              <a:t>Long, </a:t>
            </a:r>
            <a:r>
              <a:rPr lang="cs-CZ" i="1" dirty="0" err="1"/>
              <a:t>Wide</a:t>
            </a:r>
            <a:r>
              <a:rPr lang="cs-CZ" i="1" dirty="0"/>
              <a:t> and Sharp </a:t>
            </a:r>
            <a:r>
              <a:rPr lang="cs-CZ" i="1" dirty="0" err="1"/>
              <a:t>Eyes</a:t>
            </a:r>
            <a:endParaRPr lang="cs-CZ" i="1" dirty="0"/>
          </a:p>
        </p:txBody>
      </p:sp>
      <p:sp>
        <p:nvSpPr>
          <p:cNvPr id="16" name="Obdélník 15"/>
          <p:cNvSpPr/>
          <p:nvPr/>
        </p:nvSpPr>
        <p:spPr>
          <a:xfrm>
            <a:off x="8446651" y="1879817"/>
            <a:ext cx="23242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Clever</a:t>
            </a:r>
            <a:r>
              <a:rPr lang="cs-CZ" i="1" dirty="0"/>
              <a:t> </a:t>
            </a:r>
            <a:r>
              <a:rPr lang="cs-CZ" i="1" dirty="0" err="1"/>
              <a:t>Princess</a:t>
            </a:r>
            <a:endParaRPr lang="cs-CZ" i="1" dirty="0"/>
          </a:p>
          <a:p>
            <a:endParaRPr lang="cs-CZ" i="1" dirty="0"/>
          </a:p>
          <a:p>
            <a:r>
              <a:rPr lang="cs-CZ" i="1" dirty="0" err="1"/>
              <a:t>Clever</a:t>
            </a:r>
            <a:r>
              <a:rPr lang="cs-CZ" i="1" dirty="0"/>
              <a:t> Manka</a:t>
            </a:r>
          </a:p>
          <a:p>
            <a:endParaRPr lang="cs-CZ" i="1" dirty="0"/>
          </a:p>
          <a:p>
            <a:r>
              <a:rPr lang="cs-CZ" i="1" dirty="0"/>
              <a:t>Prince </a:t>
            </a:r>
            <a:r>
              <a:rPr lang="cs-CZ" i="1" dirty="0" err="1"/>
              <a:t>Bayaya</a:t>
            </a:r>
            <a:endParaRPr lang="cs-CZ" i="1" dirty="0"/>
          </a:p>
          <a:p>
            <a:endParaRPr lang="cs-CZ" i="1" dirty="0"/>
          </a:p>
        </p:txBody>
      </p:sp>
      <p:sp>
        <p:nvSpPr>
          <p:cNvPr id="4" name="Obdélník 3"/>
          <p:cNvSpPr/>
          <p:nvPr/>
        </p:nvSpPr>
        <p:spPr>
          <a:xfrm>
            <a:off x="631806" y="3833376"/>
            <a:ext cx="50148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-   </a:t>
            </a:r>
            <a:r>
              <a:rPr lang="cs-CZ" sz="2000" dirty="0" err="1"/>
              <a:t>scholar</a:t>
            </a:r>
            <a:r>
              <a:rPr lang="cs-CZ" sz="2000" dirty="0"/>
              <a:t> – historian and folklorist: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b</a:t>
            </a:r>
            <a:r>
              <a:rPr lang="en-US" sz="2000" dirty="0" err="1"/>
              <a:t>elieves</a:t>
            </a:r>
            <a:r>
              <a:rPr lang="en-US" sz="2000" dirty="0"/>
              <a:t> in mythological roots of</a:t>
            </a:r>
            <a:r>
              <a:rPr lang="cs-CZ" sz="2000" dirty="0"/>
              <a:t> </a:t>
            </a:r>
            <a:r>
              <a:rPr lang="en-US" sz="2000" dirty="0"/>
              <a:t>fairytales</a:t>
            </a:r>
            <a:r>
              <a:rPr lang="cs-CZ" sz="2000" dirty="0"/>
              <a:t> and </a:t>
            </a:r>
            <a:r>
              <a:rPr lang="en-US" sz="2000" dirty="0"/>
              <a:t>deep symbolism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In his </a:t>
            </a:r>
            <a:r>
              <a:rPr lang="cs-CZ" sz="2000" dirty="0" err="1"/>
              <a:t>fairytales</a:t>
            </a:r>
            <a:r>
              <a:rPr lang="cs-CZ" sz="2000" dirty="0"/>
              <a:t>:</a:t>
            </a:r>
          </a:p>
          <a:p>
            <a:r>
              <a:rPr lang="cs-CZ" sz="2000" dirty="0" err="1"/>
              <a:t>Mythological</a:t>
            </a:r>
            <a:r>
              <a:rPr lang="cs-CZ" sz="2000" dirty="0"/>
              <a:t> type </a:t>
            </a:r>
            <a:r>
              <a:rPr lang="cs-CZ" sz="2000" dirty="0" err="1"/>
              <a:t>of</a:t>
            </a:r>
            <a:r>
              <a:rPr lang="cs-CZ" sz="2000" dirty="0"/>
              <a:t> a </a:t>
            </a:r>
            <a:r>
              <a:rPr lang="cs-CZ" sz="2000" dirty="0" err="1"/>
              <a:t>hero</a:t>
            </a:r>
            <a:r>
              <a:rPr lang="cs-CZ" sz="2000" dirty="0"/>
              <a:t>: male, </a:t>
            </a:r>
            <a:r>
              <a:rPr lang="cs-CZ" sz="2000" dirty="0" err="1"/>
              <a:t>predestinated</a:t>
            </a:r>
            <a:r>
              <a:rPr lang="cs-CZ" sz="2000" dirty="0"/>
              <a:t>,</a:t>
            </a:r>
          </a:p>
          <a:p>
            <a:endParaRPr lang="cs-CZ" sz="2000" dirty="0"/>
          </a:p>
          <a:p>
            <a:r>
              <a:rPr lang="cs-CZ" sz="2000" dirty="0" err="1"/>
              <a:t>Cosmological</a:t>
            </a:r>
            <a:r>
              <a:rPr lang="cs-CZ" sz="2000" dirty="0"/>
              <a:t> </a:t>
            </a:r>
            <a:r>
              <a:rPr lang="cs-CZ" sz="2000" dirty="0" err="1"/>
              <a:t>motifs</a:t>
            </a:r>
            <a:endParaRPr lang="cs-CZ" sz="20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C5CB71E-0955-4D9F-BC46-CDA0BDFE2717}"/>
              </a:ext>
            </a:extLst>
          </p:cNvPr>
          <p:cNvSpPr/>
          <p:nvPr/>
        </p:nvSpPr>
        <p:spPr>
          <a:xfrm>
            <a:off x="5813547" y="3743829"/>
            <a:ext cx="6096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-    e</a:t>
            </a:r>
            <a:r>
              <a:rPr lang="en-US" sz="2000" dirty="0" err="1">
                <a:solidFill>
                  <a:srgbClr val="FFFFFF"/>
                </a:solidFill>
              </a:rPr>
              <a:t>mancipated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woman</a:t>
            </a:r>
            <a:r>
              <a:rPr lang="en-US" sz="2000" dirty="0">
                <a:solidFill>
                  <a:srgbClr val="FFFFFF"/>
                </a:solidFill>
              </a:rPr>
              <a:t>, feminist</a:t>
            </a:r>
            <a:endParaRPr lang="cs-CZ" sz="2000" dirty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FFFFFF"/>
                </a:solidFill>
              </a:rPr>
              <a:t>a</a:t>
            </a:r>
            <a:r>
              <a:rPr lang="en-US" sz="2000" dirty="0" err="1">
                <a:solidFill>
                  <a:srgbClr val="FFFFFF"/>
                </a:solidFill>
              </a:rPr>
              <a:t>ctiv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participa</a:t>
            </a:r>
            <a:r>
              <a:rPr lang="cs-CZ" sz="2000" dirty="0">
                <a:solidFill>
                  <a:srgbClr val="FFFFFF"/>
                </a:solidFill>
              </a:rPr>
              <a:t>n</a:t>
            </a:r>
            <a:r>
              <a:rPr lang="en-US" sz="2000" dirty="0">
                <a:solidFill>
                  <a:srgbClr val="FFFFFF"/>
                </a:solidFill>
              </a:rPr>
              <a:t>t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in Czech National Revival</a:t>
            </a:r>
            <a:endParaRPr lang="cs-CZ" sz="2000" dirty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000" dirty="0" err="1">
                <a:solidFill>
                  <a:srgbClr val="FFFFFF"/>
                </a:solidFill>
              </a:rPr>
              <a:t>strong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democratic </a:t>
            </a:r>
            <a:r>
              <a:rPr lang="cs-CZ" sz="2000" dirty="0" err="1">
                <a:solidFill>
                  <a:srgbClr val="FFFFFF"/>
                </a:solidFill>
              </a:rPr>
              <a:t>conviction</a:t>
            </a:r>
            <a:endParaRPr lang="en-US" sz="2000" dirty="0">
              <a:solidFill>
                <a:srgbClr val="FFFFFF"/>
              </a:solidFill>
            </a:endParaRPr>
          </a:p>
          <a:p>
            <a:endParaRPr lang="cs-CZ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In her fairytales:</a:t>
            </a:r>
          </a:p>
          <a:p>
            <a:r>
              <a:rPr lang="cs-CZ" sz="2000" dirty="0" err="1">
                <a:solidFill>
                  <a:srgbClr val="FFFFFF"/>
                </a:solidFill>
              </a:rPr>
              <a:t>Strong</a:t>
            </a:r>
            <a:r>
              <a:rPr lang="cs-CZ" sz="2000" dirty="0">
                <a:solidFill>
                  <a:srgbClr val="FFFFFF"/>
                </a:solidFill>
              </a:rPr>
              <a:t>, independent </a:t>
            </a:r>
            <a:r>
              <a:rPr lang="cs-CZ" sz="2000" dirty="0" err="1">
                <a:solidFill>
                  <a:srgbClr val="FFFFFF"/>
                </a:solidFill>
              </a:rPr>
              <a:t>female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figures</a:t>
            </a:r>
            <a:r>
              <a:rPr lang="cs-CZ" sz="2000" dirty="0">
                <a:solidFill>
                  <a:srgbClr val="FFFFFF"/>
                </a:solidFill>
              </a:rPr>
              <a:t> (c</a:t>
            </a:r>
            <a:r>
              <a:rPr lang="en-US" sz="2000" dirty="0">
                <a:solidFill>
                  <a:srgbClr val="FFFFFF"/>
                </a:solidFill>
              </a:rPr>
              <a:t>lever, bright, witty</a:t>
            </a:r>
            <a:r>
              <a:rPr lang="cs-CZ" sz="2000" dirty="0">
                <a:solidFill>
                  <a:srgbClr val="FFFFFF"/>
                </a:solidFill>
              </a:rPr>
              <a:t>)</a:t>
            </a:r>
            <a:endParaRPr lang="en-US" sz="2000" dirty="0">
              <a:solidFill>
                <a:srgbClr val="FFFFFF"/>
              </a:solidFill>
            </a:endParaRPr>
          </a:p>
          <a:p>
            <a:endParaRPr lang="cs-CZ" sz="2000" dirty="0">
              <a:solidFill>
                <a:srgbClr val="FFFFFF"/>
              </a:solidFill>
            </a:endParaRPr>
          </a:p>
          <a:p>
            <a:r>
              <a:rPr lang="cs-CZ" sz="2000" dirty="0">
                <a:solidFill>
                  <a:srgbClr val="FFFFFF"/>
                </a:solidFill>
              </a:rPr>
              <a:t>H</a:t>
            </a:r>
            <a:r>
              <a:rPr lang="en-US" sz="2000" dirty="0" err="1">
                <a:solidFill>
                  <a:srgbClr val="FFFFFF"/>
                </a:solidFill>
              </a:rPr>
              <a:t>ero</a:t>
            </a:r>
            <a:r>
              <a:rPr lang="en-US" sz="2000" dirty="0">
                <a:solidFill>
                  <a:srgbClr val="FFFFFF"/>
                </a:solidFill>
              </a:rPr>
              <a:t> who is not </a:t>
            </a:r>
            <a:r>
              <a:rPr lang="cs-CZ" sz="2000" dirty="0" err="1">
                <a:solidFill>
                  <a:srgbClr val="FFFFFF"/>
                </a:solidFill>
              </a:rPr>
              <a:t>high-born</a:t>
            </a:r>
            <a:r>
              <a:rPr lang="cs-CZ" sz="2000" dirty="0">
                <a:solidFill>
                  <a:srgbClr val="FFFFFF"/>
                </a:solidFill>
              </a:rPr>
              <a:t> but </a:t>
            </a:r>
            <a:r>
              <a:rPr lang="cs-CZ" sz="2000" dirty="0" err="1">
                <a:solidFill>
                  <a:srgbClr val="FFFFFF"/>
                </a:solidFill>
              </a:rPr>
              <a:t>tries</a:t>
            </a:r>
            <a:r>
              <a:rPr lang="cs-CZ" sz="2000" dirty="0">
                <a:solidFill>
                  <a:srgbClr val="FFFFFF"/>
                </a:solidFill>
              </a:rPr>
              <a:t> hard and </a:t>
            </a:r>
            <a:r>
              <a:rPr lang="cs-CZ" sz="2000" dirty="0" err="1">
                <a:solidFill>
                  <a:srgbClr val="FFFFFF"/>
                </a:solidFill>
              </a:rPr>
              <a:t>succeds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06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82804" y="1559145"/>
            <a:ext cx="509124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 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83937" y="260842"/>
            <a:ext cx="11355121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</a:t>
            </a:r>
            <a:r>
              <a:rPr lang="en-US" sz="4400" dirty="0" err="1"/>
              <a:t>upernatural</a:t>
            </a:r>
            <a:r>
              <a:rPr lang="en-US" sz="4400" dirty="0"/>
              <a:t> beings of Czech fairytales</a:t>
            </a:r>
          </a:p>
        </p:txBody>
      </p:sp>
    </p:spTree>
    <p:extLst>
      <p:ext uri="{BB962C8B-B14F-4D97-AF65-F5344CB8AC3E}">
        <p14:creationId xmlns:p14="http://schemas.microsoft.com/office/powerpoint/2010/main" val="2320869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Čerti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471" y="2607961"/>
            <a:ext cx="3705126" cy="36711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82804" y="1559145"/>
            <a:ext cx="509124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 </a:t>
            </a:r>
            <a:r>
              <a:rPr lang="cs-CZ" sz="4000" dirty="0"/>
              <a:t>     </a:t>
            </a:r>
            <a:r>
              <a:rPr lang="en-US" sz="4000" dirty="0" err="1"/>
              <a:t>Čert</a:t>
            </a:r>
            <a:r>
              <a:rPr lang="en-US" sz="4000" dirty="0"/>
              <a:t> </a:t>
            </a:r>
            <a:r>
              <a:rPr lang="en-US" sz="2400" dirty="0"/>
              <a:t>(</a:t>
            </a:r>
            <a:r>
              <a:rPr lang="cs-CZ" sz="2400" dirty="0" err="1"/>
              <a:t>translated</a:t>
            </a:r>
            <a:r>
              <a:rPr lang="cs-CZ" sz="2400" dirty="0"/>
              <a:t> as D</a:t>
            </a:r>
            <a:r>
              <a:rPr lang="en-US" sz="2400" dirty="0"/>
              <a:t>evil)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937" y="260842"/>
            <a:ext cx="11355121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</a:t>
            </a:r>
            <a:r>
              <a:rPr lang="en-US" sz="4400" dirty="0" err="1"/>
              <a:t>upernatural</a:t>
            </a:r>
            <a:r>
              <a:rPr lang="en-US" sz="4400" dirty="0"/>
              <a:t> beings of Czech fairytales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469E700-AF0C-424D-8551-D6F79E3B1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75" y="1418678"/>
            <a:ext cx="3379561" cy="299301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3FE384F-A5FB-44E7-B455-B457BBE17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2" y="2607961"/>
            <a:ext cx="2792971" cy="1983009"/>
          </a:xfrm>
          <a:prstGeom prst="rect">
            <a:avLst/>
          </a:prstGeom>
        </p:spPr>
      </p:pic>
      <p:pic>
        <p:nvPicPr>
          <p:cNvPr id="13" name="Picture 2" descr="čert-s-kozou.jpg">
            <a:extLst>
              <a:ext uri="{FF2B5EF4-FFF2-40B4-BE49-F238E27FC236}">
                <a16:creationId xmlns:a16="http://schemas.microsoft.com/office/drawing/2014/main" id="{CB1BC8DC-AA1B-4510-B277-BA3402A55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6231" y="4024088"/>
            <a:ext cx="2255148" cy="22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8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3" y="754774"/>
            <a:ext cx="3770914" cy="567964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892512" y="838986"/>
            <a:ext cx="65582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dirty="0" err="1">
                <a:latin typeface="arial" panose="020B0604020202020204" pitchFamily="34" charset="0"/>
              </a:rPr>
              <a:t>The</a:t>
            </a:r>
            <a:r>
              <a:rPr lang="cs-CZ" sz="4000" dirty="0">
                <a:latin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</a:rPr>
              <a:t>Devil´s</a:t>
            </a:r>
            <a:r>
              <a:rPr lang="cs-CZ" sz="4000" dirty="0">
                <a:latin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</a:rPr>
              <a:t>Column</a:t>
            </a:r>
            <a:r>
              <a:rPr lang="cs-CZ" sz="4000" dirty="0">
                <a:latin typeface="arial" panose="020B0604020202020204" pitchFamily="34" charset="0"/>
              </a:rPr>
              <a:t> in Vyšehrad park</a:t>
            </a:r>
          </a:p>
          <a:p>
            <a:endParaRPr lang="cs-CZ" sz="4000" dirty="0">
              <a:latin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</a:rPr>
              <a:t>- many </a:t>
            </a:r>
            <a:r>
              <a:rPr lang="cs-CZ" sz="2400" dirty="0" err="1">
                <a:latin typeface="arial" panose="020B0604020202020204" pitchFamily="34" charset="0"/>
              </a:rPr>
              <a:t>other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</a:rPr>
              <a:t>local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</a:rPr>
              <a:t>explanatory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</a:rPr>
              <a:t>tales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</a:rPr>
              <a:t>with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</a:rPr>
              <a:t>Devil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</a:rPr>
              <a:t>figure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40303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26243" y="1366709"/>
            <a:ext cx="595774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r>
              <a:rPr lang="cs-CZ" sz="4000" dirty="0"/>
              <a:t>     </a:t>
            </a:r>
            <a:r>
              <a:rPr lang="en-US" sz="4000" dirty="0" err="1"/>
              <a:t>Čert</a:t>
            </a:r>
            <a:r>
              <a:rPr lang="en-US" sz="4000" dirty="0"/>
              <a:t> </a:t>
            </a:r>
            <a:r>
              <a:rPr lang="cs-CZ" sz="4000" dirty="0"/>
              <a:t> -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cs-CZ" sz="2400" dirty="0" err="1"/>
              <a:t>really</a:t>
            </a:r>
            <a:r>
              <a:rPr lang="cs-CZ" sz="2400" dirty="0"/>
              <a:t> </a:t>
            </a:r>
            <a:r>
              <a:rPr lang="en-US" sz="2400" dirty="0"/>
              <a:t>Devil</a:t>
            </a:r>
            <a:r>
              <a:rPr lang="cs-CZ" sz="2400" dirty="0"/>
              <a:t> ?!?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1644" y="273033"/>
            <a:ext cx="11355121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</a:t>
            </a:r>
            <a:r>
              <a:rPr lang="en-US" sz="4400" dirty="0" err="1"/>
              <a:t>upernatural</a:t>
            </a:r>
            <a:r>
              <a:rPr lang="en-US" sz="4400" dirty="0"/>
              <a:t> beings of Czech fairytales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5F2B5B1-5736-4A20-97EF-763A82C28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88" y="1940070"/>
            <a:ext cx="2909694" cy="3666214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4A9F63D-BA2C-4E6A-83A4-F8ECD575A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2" y="2398830"/>
            <a:ext cx="3736840" cy="3207454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7F6A5ED5-B779-4F4F-A2E8-EE7A98FAB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02" y="3010107"/>
            <a:ext cx="3593110" cy="259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7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26243" y="1366709"/>
            <a:ext cx="595774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r>
              <a:rPr lang="cs-CZ" sz="4000" dirty="0"/>
              <a:t>     </a:t>
            </a:r>
            <a:r>
              <a:rPr lang="en-US" sz="4000" dirty="0" err="1"/>
              <a:t>Čert</a:t>
            </a:r>
            <a:r>
              <a:rPr lang="en-US" sz="4000" dirty="0"/>
              <a:t> </a:t>
            </a:r>
            <a:r>
              <a:rPr lang="cs-CZ" sz="4000" dirty="0"/>
              <a:t> -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cs-CZ" sz="2400" dirty="0" err="1"/>
              <a:t>really</a:t>
            </a:r>
            <a:r>
              <a:rPr lang="cs-CZ" sz="2400" dirty="0"/>
              <a:t> </a:t>
            </a:r>
            <a:r>
              <a:rPr lang="en-US" sz="2400" dirty="0"/>
              <a:t>Devil</a:t>
            </a:r>
            <a:r>
              <a:rPr lang="cs-CZ" sz="2400" dirty="0"/>
              <a:t> ?!?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1644" y="273033"/>
            <a:ext cx="11355121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</a:t>
            </a:r>
            <a:r>
              <a:rPr lang="en-US" sz="4400" dirty="0" err="1"/>
              <a:t>upernatural</a:t>
            </a:r>
            <a:r>
              <a:rPr lang="en-US" sz="4400" dirty="0"/>
              <a:t> beings of Czech fairytales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5F2B5B1-5736-4A20-97EF-763A82C28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88" y="1940070"/>
            <a:ext cx="2909694" cy="3666214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4A9F63D-BA2C-4E6A-83A4-F8ECD575A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2" y="2398830"/>
            <a:ext cx="3736840" cy="3207454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7F6A5ED5-B779-4F4F-A2E8-EE7A98FAB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02" y="3010107"/>
            <a:ext cx="3593110" cy="259617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C431568-E85E-4F27-BFB4-4F90EC30F3AB}"/>
              </a:ext>
            </a:extLst>
          </p:cNvPr>
          <p:cNvSpPr/>
          <p:nvPr/>
        </p:nvSpPr>
        <p:spPr>
          <a:xfrm>
            <a:off x="791994" y="6006387"/>
            <a:ext cx="7659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 err="1"/>
              <a:t>English</a:t>
            </a:r>
            <a:r>
              <a:rPr lang="cs-CZ" sz="3600" dirty="0"/>
              <a:t> „</a:t>
            </a:r>
            <a:r>
              <a:rPr lang="cs-CZ" sz="3600" dirty="0" err="1"/>
              <a:t>Devil</a:t>
            </a:r>
            <a:r>
              <a:rPr lang="cs-CZ" sz="3600" dirty="0"/>
              <a:t>“  =  1. ďábel  2. čert</a:t>
            </a:r>
          </a:p>
        </p:txBody>
      </p:sp>
    </p:spTree>
    <p:extLst>
      <p:ext uri="{BB962C8B-B14F-4D97-AF65-F5344CB8AC3E}">
        <p14:creationId xmlns:p14="http://schemas.microsoft.com/office/powerpoint/2010/main" val="33079919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384" y="2446348"/>
            <a:ext cx="2685203" cy="414803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2" y="2446348"/>
            <a:ext cx="4215151" cy="35175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04" y="2446348"/>
            <a:ext cx="4148039" cy="41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41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93537" y="562062"/>
            <a:ext cx="6034397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Straparola</a:t>
            </a:r>
            <a:r>
              <a:rPr lang="en-US" sz="2400" dirty="0"/>
              <a:t>: </a:t>
            </a:r>
            <a:r>
              <a:rPr lang="en-US" sz="2400" i="1" dirty="0"/>
              <a:t>Facetious Nights (</a:t>
            </a:r>
            <a:r>
              <a:rPr lang="en-US" sz="2400" dirty="0"/>
              <a:t>1553)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1D7BA6-184A-4AB1-8EEC-FDBB18B2C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2" y="1555019"/>
            <a:ext cx="2841554" cy="39686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A2EE24-F03A-4ABC-83BD-C5D45945E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28" y="1555019"/>
            <a:ext cx="2674870" cy="39686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F5381BE-3145-4C60-863B-DBFE3103C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28" y="1555019"/>
            <a:ext cx="2746306" cy="396865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1A50FA8-A4E4-4933-8910-25A04A483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193" y="1560013"/>
            <a:ext cx="2719068" cy="3963656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B6FF0B24-A76A-4F12-A96D-70201A0EAB08}"/>
              </a:ext>
            </a:extLst>
          </p:cNvPr>
          <p:cNvSpPr/>
          <p:nvPr/>
        </p:nvSpPr>
        <p:spPr>
          <a:xfrm>
            <a:off x="100462" y="6423763"/>
            <a:ext cx="8291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hlinkClick r:id="rId7"/>
              </a:rPr>
              <a:t>https://formysir.com/product/bk-straparola04/</a:t>
            </a:r>
            <a:endParaRPr lang="cs-CZ" sz="1000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5D1F6BBD-6705-45AC-9CFD-966F44F19794}"/>
              </a:ext>
            </a:extLst>
          </p:cNvPr>
          <p:cNvSpPr/>
          <p:nvPr/>
        </p:nvSpPr>
        <p:spPr>
          <a:xfrm>
            <a:off x="100462" y="6177542"/>
            <a:ext cx="92083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hlinkClick r:id="rId8"/>
              </a:rPr>
              <a:t>http://www.surlalunefairytales.com/facetiousnights/illustrations.html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5889787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384" y="2446348"/>
            <a:ext cx="2685203" cy="414803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00374" y="370702"/>
            <a:ext cx="6413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latin typeface="+mj-lt"/>
              </a:rPr>
              <a:t>Satyr / Faun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FE9579D-9482-4075-827A-31C624C9EE36}"/>
              </a:ext>
            </a:extLst>
          </p:cNvPr>
          <p:cNvSpPr/>
          <p:nvPr/>
        </p:nvSpPr>
        <p:spPr>
          <a:xfrm>
            <a:off x="394048" y="1124770"/>
            <a:ext cx="95173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>
                <a:latin typeface="Arial" panose="020B0604020202020204" pitchFamily="34" charset="0"/>
              </a:rPr>
              <a:t>a mythological half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human</a:t>
            </a:r>
            <a:r>
              <a:rPr lang="cs-CZ" sz="2000" dirty="0">
                <a:latin typeface="Arial" panose="020B0604020202020204" pitchFamily="34" charset="0"/>
              </a:rPr>
              <a:t> – </a:t>
            </a:r>
            <a:r>
              <a:rPr lang="cs-CZ" sz="2000" dirty="0" err="1">
                <a:latin typeface="Arial" panose="020B0604020202020204" pitchFamily="34" charset="0"/>
              </a:rPr>
              <a:t>half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goat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creature</a:t>
            </a:r>
            <a:endParaRPr lang="cs-CZ" sz="2000" dirty="0">
              <a:latin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000" dirty="0" err="1">
                <a:latin typeface="Arial" panose="020B0604020202020204" pitchFamily="34" charset="0"/>
              </a:rPr>
              <a:t>companion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god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Dionysos</a:t>
            </a:r>
            <a:r>
              <a:rPr lang="cs-CZ" sz="2000" dirty="0">
                <a:latin typeface="Arial" panose="020B0604020202020204" pitchFamily="34" charset="0"/>
              </a:rPr>
              <a:t> - </a:t>
            </a:r>
            <a:r>
              <a:rPr lang="cs-CZ" sz="2000" dirty="0" err="1">
                <a:latin typeface="Arial" panose="020B0604020202020204" pitchFamily="34" charset="0"/>
              </a:rPr>
              <a:t>associated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with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harvest</a:t>
            </a:r>
            <a:r>
              <a:rPr lang="cs-CZ" sz="2000" dirty="0">
                <a:latin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</a:rPr>
              <a:t>wine</a:t>
            </a:r>
            <a:r>
              <a:rPr lang="cs-CZ" sz="2000" dirty="0">
                <a:latin typeface="Arial" panose="020B0604020202020204" pitchFamily="34" charset="0"/>
              </a:rPr>
              <a:t>, music, </a:t>
            </a:r>
            <a:r>
              <a:rPr lang="cs-CZ" sz="2000" dirty="0" err="1">
                <a:latin typeface="Arial" panose="020B0604020202020204" pitchFamily="34" charset="0"/>
              </a:rPr>
              <a:t>ecstasy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2" y="2446348"/>
            <a:ext cx="4215151" cy="35175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04" y="2446348"/>
            <a:ext cx="4148039" cy="41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07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0374" y="370702"/>
            <a:ext cx="6413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latin typeface="+mj-lt"/>
              </a:rPr>
              <a:t>Satyr / Faun</a:t>
            </a:r>
          </a:p>
          <a:p>
            <a:r>
              <a:rPr lang="cs-CZ" sz="2000" dirty="0">
                <a:latin typeface="+mj-lt"/>
              </a:rPr>
              <a:t>- </a:t>
            </a:r>
            <a:r>
              <a:rPr lang="cs-CZ" sz="2000" dirty="0" err="1">
                <a:latin typeface="+mj-lt"/>
              </a:rPr>
              <a:t>sexual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connotations</a:t>
            </a:r>
            <a:endParaRPr lang="cs-CZ" sz="2000" dirty="0"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3B4421-7BED-4187-B1B7-2B3EC5DB9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4" y="1571469"/>
            <a:ext cx="3410220" cy="493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23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0374" y="370702"/>
            <a:ext cx="6413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latin typeface="+mj-lt"/>
              </a:rPr>
              <a:t>Satyr / Faun</a:t>
            </a:r>
          </a:p>
          <a:p>
            <a:r>
              <a:rPr lang="cs-CZ" sz="2000" dirty="0">
                <a:latin typeface="+mj-lt"/>
              </a:rPr>
              <a:t>- </a:t>
            </a:r>
            <a:r>
              <a:rPr lang="cs-CZ" sz="2000" dirty="0" err="1">
                <a:latin typeface="+mj-lt"/>
              </a:rPr>
              <a:t>sexual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connotations</a:t>
            </a:r>
            <a:endParaRPr lang="cs-CZ" sz="2000" dirty="0"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3B4421-7BED-4187-B1B7-2B3EC5DB9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4" y="1571469"/>
            <a:ext cx="3410220" cy="493478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BBA2ADC-5BBC-4A75-BDE2-D35FDA590A73}"/>
              </a:ext>
            </a:extLst>
          </p:cNvPr>
          <p:cNvSpPr txBox="1"/>
          <p:nvPr/>
        </p:nvSpPr>
        <p:spPr>
          <a:xfrm>
            <a:off x="4297593" y="370702"/>
            <a:ext cx="7257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God</a:t>
            </a:r>
            <a:r>
              <a:rPr lang="cs-CZ" sz="4000" dirty="0"/>
              <a:t> Pan</a:t>
            </a:r>
          </a:p>
          <a:p>
            <a:pPr marL="342900" indent="-342900">
              <a:buFontTx/>
              <a:buChar char="-"/>
            </a:pPr>
            <a:r>
              <a:rPr lang="cs-CZ" sz="2000" dirty="0" err="1"/>
              <a:t>ancient</a:t>
            </a:r>
            <a:r>
              <a:rPr lang="cs-CZ" sz="2000" dirty="0"/>
              <a:t> </a:t>
            </a:r>
            <a:r>
              <a:rPr lang="cs-CZ" sz="2000" dirty="0" err="1"/>
              <a:t>Greek</a:t>
            </a:r>
            <a:r>
              <a:rPr lang="cs-CZ" sz="2000" dirty="0"/>
              <a:t> </a:t>
            </a:r>
            <a:r>
              <a:rPr lang="en-US" sz="2000" dirty="0"/>
              <a:t>god of the </a:t>
            </a:r>
            <a:r>
              <a:rPr lang="cs-CZ" sz="2000" dirty="0" err="1"/>
              <a:t>nature</a:t>
            </a:r>
            <a:r>
              <a:rPr lang="cs-CZ" sz="2000" dirty="0"/>
              <a:t> and </a:t>
            </a:r>
            <a:r>
              <a:rPr lang="cs-CZ" sz="2000" dirty="0" err="1"/>
              <a:t>wild</a:t>
            </a:r>
            <a:endParaRPr lang="cs-CZ" sz="2000" dirty="0"/>
          </a:p>
          <a:p>
            <a:pPr marL="342900" indent="-342900">
              <a:buFontTx/>
              <a:buChar char="-"/>
            </a:pPr>
            <a:r>
              <a:rPr lang="cs-CZ" sz="2000" dirty="0" err="1"/>
              <a:t>associated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sexuality and fertility</a:t>
            </a:r>
          </a:p>
        </p:txBody>
      </p:sp>
    </p:spTree>
    <p:extLst>
      <p:ext uri="{BB962C8B-B14F-4D97-AF65-F5344CB8AC3E}">
        <p14:creationId xmlns:p14="http://schemas.microsoft.com/office/powerpoint/2010/main" val="34774480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0374" y="370702"/>
            <a:ext cx="6413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latin typeface="+mj-lt"/>
              </a:rPr>
              <a:t>Satyr / Faun</a:t>
            </a:r>
          </a:p>
          <a:p>
            <a:r>
              <a:rPr lang="cs-CZ" sz="2000" dirty="0">
                <a:latin typeface="+mj-lt"/>
              </a:rPr>
              <a:t>- </a:t>
            </a:r>
            <a:r>
              <a:rPr lang="cs-CZ" sz="2000" dirty="0" err="1">
                <a:latin typeface="+mj-lt"/>
              </a:rPr>
              <a:t>sexual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connotations</a:t>
            </a:r>
            <a:endParaRPr lang="cs-CZ" sz="2000" dirty="0"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3B4421-7BED-4187-B1B7-2B3EC5DB9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4" y="1571469"/>
            <a:ext cx="3410220" cy="493478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BBA2ADC-5BBC-4A75-BDE2-D35FDA590A73}"/>
              </a:ext>
            </a:extLst>
          </p:cNvPr>
          <p:cNvSpPr txBox="1"/>
          <p:nvPr/>
        </p:nvSpPr>
        <p:spPr>
          <a:xfrm>
            <a:off x="4297593" y="370702"/>
            <a:ext cx="7257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God</a:t>
            </a:r>
            <a:r>
              <a:rPr lang="cs-CZ" sz="4000" dirty="0"/>
              <a:t> Pan</a:t>
            </a:r>
          </a:p>
          <a:p>
            <a:pPr marL="342900" indent="-342900">
              <a:buFontTx/>
              <a:buChar char="-"/>
            </a:pPr>
            <a:r>
              <a:rPr lang="cs-CZ" sz="2000" dirty="0" err="1"/>
              <a:t>ancient</a:t>
            </a:r>
            <a:r>
              <a:rPr lang="cs-CZ" sz="2000" dirty="0"/>
              <a:t> </a:t>
            </a:r>
            <a:r>
              <a:rPr lang="cs-CZ" sz="2000" dirty="0" err="1"/>
              <a:t>Greek</a:t>
            </a:r>
            <a:r>
              <a:rPr lang="cs-CZ" sz="2000" dirty="0"/>
              <a:t> </a:t>
            </a:r>
            <a:r>
              <a:rPr lang="en-US" sz="2000" dirty="0"/>
              <a:t>god of the </a:t>
            </a:r>
            <a:r>
              <a:rPr lang="cs-CZ" sz="2000" dirty="0" err="1"/>
              <a:t>nature</a:t>
            </a:r>
            <a:r>
              <a:rPr lang="cs-CZ" sz="2000" dirty="0"/>
              <a:t> and </a:t>
            </a:r>
            <a:r>
              <a:rPr lang="cs-CZ" sz="2000" dirty="0" err="1"/>
              <a:t>wild</a:t>
            </a:r>
            <a:endParaRPr lang="cs-CZ" sz="2000" dirty="0"/>
          </a:p>
          <a:p>
            <a:pPr marL="342900" indent="-342900">
              <a:buFontTx/>
              <a:buChar char="-"/>
            </a:pPr>
            <a:r>
              <a:rPr lang="cs-CZ" sz="2000" dirty="0" err="1"/>
              <a:t>associated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sexuality and fertility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8C67176-DB19-438E-9CBD-E34FDE134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55" y="2399334"/>
            <a:ext cx="5206894" cy="410692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C1200F9-6DC3-425F-9243-7F2647661F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10" y="2399334"/>
            <a:ext cx="2631815" cy="37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904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k_dvanactihlavy_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865" y="266577"/>
            <a:ext cx="4512615" cy="6583589"/>
          </a:xfrm>
          <a:prstGeom prst="rect">
            <a:avLst/>
          </a:prstGeom>
        </p:spPr>
      </p:pic>
      <p:pic>
        <p:nvPicPr>
          <p:cNvPr id="3" name="Picture 2" descr="drak Lad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77" y="1869017"/>
            <a:ext cx="3264765" cy="4850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469" y="266577"/>
            <a:ext cx="6137754" cy="187743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(dragon) 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a typical Czech fairytale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monster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87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da vodní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57" y="2375607"/>
            <a:ext cx="6419868" cy="4121789"/>
          </a:xfrm>
          <a:prstGeom prst="rect">
            <a:avLst/>
          </a:prstGeom>
        </p:spPr>
      </p:pic>
      <p:pic>
        <p:nvPicPr>
          <p:cNvPr id="4" name="Picture 3" descr="11vodní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394" y="2363562"/>
            <a:ext cx="4622102" cy="3073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2555" y="542781"/>
            <a:ext cx="6748737" cy="126188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b="1" dirty="0" err="1"/>
              <a:t>Vodník</a:t>
            </a:r>
            <a:r>
              <a:rPr lang="en-US" sz="2800" b="1" dirty="0"/>
              <a:t> </a:t>
            </a:r>
            <a:r>
              <a:rPr lang="en-US" sz="2400" dirty="0"/>
              <a:t>(Waterman) </a:t>
            </a:r>
            <a:endParaRPr lang="cs-CZ" sz="2400" dirty="0"/>
          </a:p>
          <a:p>
            <a:r>
              <a:rPr lang="cs-CZ" sz="2400" dirty="0"/>
              <a:t> </a:t>
            </a:r>
          </a:p>
          <a:p>
            <a:r>
              <a:rPr lang="en-US" sz="2400" dirty="0"/>
              <a:t>- a typical Czech</a:t>
            </a:r>
            <a:r>
              <a:rPr lang="cs-CZ" sz="2400" dirty="0"/>
              <a:t> </a:t>
            </a:r>
            <a:r>
              <a:rPr lang="en-US" sz="2400" dirty="0"/>
              <a:t>supernatural being </a:t>
            </a:r>
          </a:p>
        </p:txBody>
      </p:sp>
    </p:spTree>
    <p:extLst>
      <p:ext uri="{BB962C8B-B14F-4D97-AF65-F5344CB8AC3E}">
        <p14:creationId xmlns:p14="http://schemas.microsoft.com/office/powerpoint/2010/main" val="2155608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45" y="325473"/>
            <a:ext cx="4934607" cy="61071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7" y="2490952"/>
            <a:ext cx="5168973" cy="3263462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err="1"/>
              <a:t>Otesánek</a:t>
            </a:r>
            <a:br>
              <a:rPr lang="cs-CZ" sz="3600" b="1" dirty="0"/>
            </a:br>
            <a:br>
              <a:rPr lang="cs-CZ" sz="2400" b="1" dirty="0"/>
            </a:br>
            <a:r>
              <a:rPr lang="cs-CZ" sz="2400" b="1" dirty="0"/>
              <a:t>- </a:t>
            </a:r>
            <a:r>
              <a:rPr lang="cs-CZ" sz="2400" dirty="0"/>
              <a:t> </a:t>
            </a:r>
            <a:r>
              <a:rPr lang="cs-CZ" sz="2400" dirty="0" err="1"/>
              <a:t>famous</a:t>
            </a:r>
            <a:r>
              <a:rPr lang="cs-CZ" sz="2400" dirty="0"/>
              <a:t> Czech </a:t>
            </a:r>
            <a:r>
              <a:rPr lang="cs-CZ" sz="2400" dirty="0" err="1"/>
              <a:t>fairytale</a:t>
            </a:r>
            <a:r>
              <a:rPr lang="cs-CZ" sz="2400" dirty="0"/>
              <a:t> monster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747097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cs-CZ" dirty="0" err="1"/>
              <a:t>ypsy</a:t>
            </a:r>
            <a:r>
              <a:rPr lang="en-US" dirty="0"/>
              <a:t> Fairytales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B662E4A-D176-47F8-A879-A160B7260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4" y="1323267"/>
            <a:ext cx="3940004" cy="259255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BE95EE7-A0F1-4841-8B80-01C00CDA8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9" y="4110026"/>
            <a:ext cx="3940004" cy="262317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8AC2D0E-70FE-46FE-941B-B3E9B75EB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25" y="1082050"/>
            <a:ext cx="2624488" cy="4693900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8F89F389-7FFD-4485-BD36-68CB97D784FE}"/>
              </a:ext>
            </a:extLst>
          </p:cNvPr>
          <p:cNvSpPr/>
          <p:nvPr/>
        </p:nvSpPr>
        <p:spPr>
          <a:xfrm>
            <a:off x="5373550" y="623682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</a:t>
            </a: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Gypsy and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the</a:t>
            </a:r>
            <a:r>
              <a:rPr lang="cs-CZ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Priest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842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2609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8" name="Picture 6" descr="rytíř na koni trnka sn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436" y="1243946"/>
            <a:ext cx="4018294" cy="5352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00100" y="1396308"/>
            <a:ext cx="561109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653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2609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8" name="Picture 6" descr="rytíř na koni trnka sn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436" y="1243946"/>
            <a:ext cx="4018294" cy="5352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00100" y="1396308"/>
            <a:ext cx="561109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 err="1"/>
              <a:t>old</a:t>
            </a:r>
            <a:r>
              <a:rPr lang="cs-CZ" sz="2800" dirty="0"/>
              <a:t> </a:t>
            </a:r>
            <a:r>
              <a:rPr lang="cs-CZ" sz="2800" dirty="0" err="1"/>
              <a:t>roots</a:t>
            </a:r>
            <a:r>
              <a:rPr lang="cs-CZ" sz="2800" dirty="0"/>
              <a:t>, </a:t>
            </a:r>
            <a:r>
              <a:rPr lang="cs-CZ" sz="2800" dirty="0" err="1"/>
              <a:t>ancient</a:t>
            </a:r>
            <a:r>
              <a:rPr lang="cs-CZ" sz="2800" dirty="0"/>
              <a:t> </a:t>
            </a:r>
            <a:r>
              <a:rPr lang="cs-CZ" sz="2800" dirty="0" err="1"/>
              <a:t>origin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835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parola The Pig Pri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198" y="1303745"/>
            <a:ext cx="5959702" cy="4713830"/>
          </a:xfrm>
          <a:prstGeom prst="rect">
            <a:avLst/>
          </a:prstGeom>
        </p:spPr>
      </p:pic>
      <p:pic>
        <p:nvPicPr>
          <p:cNvPr id="3" name="Picture 2" descr="Staparola Puss in Boo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85" y="506707"/>
            <a:ext cx="4382674" cy="55108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2198" y="506707"/>
            <a:ext cx="425811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 err="1"/>
              <a:t>Straparola</a:t>
            </a:r>
            <a:r>
              <a:rPr lang="en-US" dirty="0"/>
              <a:t>: </a:t>
            </a:r>
            <a:r>
              <a:rPr lang="en-US" i="1" dirty="0"/>
              <a:t>Facetious Nights (</a:t>
            </a:r>
            <a:r>
              <a:rPr lang="en-US" dirty="0"/>
              <a:t>1553)</a:t>
            </a:r>
          </a:p>
        </p:txBody>
      </p:sp>
    </p:spTree>
    <p:extLst>
      <p:ext uri="{BB962C8B-B14F-4D97-AF65-F5344CB8AC3E}">
        <p14:creationId xmlns:p14="http://schemas.microsoft.com/office/powerpoint/2010/main" val="33791097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2609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8" name="Picture 6" descr="rytíř na koni trnka sn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436" y="1243946"/>
            <a:ext cx="4018294" cy="5352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00100" y="1396308"/>
            <a:ext cx="561109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 err="1"/>
              <a:t>old</a:t>
            </a:r>
            <a:r>
              <a:rPr lang="cs-CZ" sz="2800" dirty="0"/>
              <a:t> </a:t>
            </a:r>
            <a:r>
              <a:rPr lang="cs-CZ" sz="2800" dirty="0" err="1"/>
              <a:t>roots</a:t>
            </a:r>
            <a:r>
              <a:rPr lang="cs-CZ" sz="2800" dirty="0"/>
              <a:t>, </a:t>
            </a:r>
            <a:r>
              <a:rPr lang="cs-CZ" sz="2800" dirty="0" err="1"/>
              <a:t>ancient</a:t>
            </a:r>
            <a:r>
              <a:rPr lang="cs-CZ" sz="2800" dirty="0"/>
              <a:t> </a:t>
            </a:r>
            <a:r>
              <a:rPr lang="cs-CZ" sz="2800" dirty="0" err="1"/>
              <a:t>origin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 err="1"/>
              <a:t>intercultural</a:t>
            </a:r>
            <a:r>
              <a:rPr lang="cs-CZ" sz="2800" dirty="0"/>
              <a:t> </a:t>
            </a:r>
            <a:r>
              <a:rPr lang="cs-CZ" sz="2800" dirty="0" err="1"/>
              <a:t>influences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996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2609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8" name="Picture 6" descr="rytíř na koni trnka sn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436" y="1243946"/>
            <a:ext cx="4018294" cy="5352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00100" y="1396308"/>
            <a:ext cx="56110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 err="1"/>
              <a:t>old</a:t>
            </a:r>
            <a:r>
              <a:rPr lang="cs-CZ" sz="2800" dirty="0"/>
              <a:t> </a:t>
            </a:r>
            <a:r>
              <a:rPr lang="cs-CZ" sz="2800" dirty="0" err="1"/>
              <a:t>roots</a:t>
            </a:r>
            <a:r>
              <a:rPr lang="cs-CZ" sz="2800" dirty="0"/>
              <a:t>, </a:t>
            </a:r>
            <a:r>
              <a:rPr lang="cs-CZ" sz="2800" dirty="0" err="1"/>
              <a:t>ancient</a:t>
            </a:r>
            <a:r>
              <a:rPr lang="cs-CZ" sz="2800" dirty="0"/>
              <a:t> </a:t>
            </a:r>
            <a:r>
              <a:rPr lang="cs-CZ" sz="2800" dirty="0" err="1"/>
              <a:t>origin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 err="1"/>
              <a:t>intercultural</a:t>
            </a:r>
            <a:r>
              <a:rPr lang="cs-CZ" sz="2800" dirty="0"/>
              <a:t> </a:t>
            </a:r>
            <a:r>
              <a:rPr lang="cs-CZ" sz="2800" dirty="0" err="1"/>
              <a:t>influences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 err="1"/>
              <a:t>intertextual</a:t>
            </a:r>
            <a:r>
              <a:rPr lang="cs-CZ" sz="2800" dirty="0"/>
              <a:t> </a:t>
            </a:r>
            <a:r>
              <a:rPr lang="cs-CZ" sz="2800" dirty="0" err="1"/>
              <a:t>influences</a:t>
            </a:r>
            <a:r>
              <a:rPr lang="cs-CZ" sz="2800" dirty="0"/>
              <a:t>, </a:t>
            </a:r>
            <a:r>
              <a:rPr lang="cs-CZ" sz="2800" dirty="0" err="1"/>
              <a:t>mixing</a:t>
            </a:r>
            <a:r>
              <a:rPr lang="cs-CZ" sz="2800" dirty="0"/>
              <a:t> </a:t>
            </a:r>
            <a:r>
              <a:rPr lang="cs-CZ" sz="2800" dirty="0" err="1"/>
              <a:t>genres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879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2609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8" name="Picture 6" descr="rytíř na koni trnka sn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436" y="1243946"/>
            <a:ext cx="4018294" cy="5352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00100" y="1396308"/>
            <a:ext cx="561109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 err="1"/>
              <a:t>old</a:t>
            </a:r>
            <a:r>
              <a:rPr lang="cs-CZ" sz="2800" dirty="0"/>
              <a:t> </a:t>
            </a:r>
            <a:r>
              <a:rPr lang="cs-CZ" sz="2800" dirty="0" err="1"/>
              <a:t>roots</a:t>
            </a:r>
            <a:r>
              <a:rPr lang="cs-CZ" sz="2800" dirty="0"/>
              <a:t>, </a:t>
            </a:r>
            <a:r>
              <a:rPr lang="cs-CZ" sz="2800" dirty="0" err="1"/>
              <a:t>ancient</a:t>
            </a:r>
            <a:r>
              <a:rPr lang="cs-CZ" sz="2800" dirty="0"/>
              <a:t> </a:t>
            </a:r>
            <a:r>
              <a:rPr lang="cs-CZ" sz="2800" dirty="0" err="1"/>
              <a:t>origin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 err="1"/>
              <a:t>intercultural</a:t>
            </a:r>
            <a:r>
              <a:rPr lang="cs-CZ" sz="2800" dirty="0"/>
              <a:t> </a:t>
            </a:r>
            <a:r>
              <a:rPr lang="cs-CZ" sz="2800" dirty="0" err="1"/>
              <a:t>influences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 err="1"/>
              <a:t>intertextual</a:t>
            </a:r>
            <a:r>
              <a:rPr lang="cs-CZ" sz="2800" dirty="0"/>
              <a:t> </a:t>
            </a:r>
            <a:r>
              <a:rPr lang="cs-CZ" sz="2800" dirty="0" err="1"/>
              <a:t>influences</a:t>
            </a:r>
            <a:r>
              <a:rPr lang="cs-CZ" sz="2800" dirty="0"/>
              <a:t>, </a:t>
            </a:r>
            <a:r>
              <a:rPr lang="cs-CZ" sz="2800" dirty="0" err="1"/>
              <a:t>mixing</a:t>
            </a:r>
            <a:r>
              <a:rPr lang="cs-CZ" sz="2800" dirty="0"/>
              <a:t> </a:t>
            </a:r>
            <a:r>
              <a:rPr lang="cs-CZ" sz="2800" dirty="0" err="1"/>
              <a:t>genres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/>
              <a:t>big </a:t>
            </a:r>
            <a:r>
              <a:rPr lang="cs-CZ" sz="2800" dirty="0" err="1"/>
              <a:t>similarity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991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2609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8" name="Picture 6" descr="rytíř na koni trnka sn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436" y="1243946"/>
            <a:ext cx="4018294" cy="5352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00100" y="1396308"/>
            <a:ext cx="561109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 err="1"/>
              <a:t>old</a:t>
            </a:r>
            <a:r>
              <a:rPr lang="cs-CZ" sz="2800" dirty="0"/>
              <a:t> </a:t>
            </a:r>
            <a:r>
              <a:rPr lang="cs-CZ" sz="2800" dirty="0" err="1"/>
              <a:t>roots</a:t>
            </a:r>
            <a:r>
              <a:rPr lang="cs-CZ" sz="2800" dirty="0"/>
              <a:t>, </a:t>
            </a:r>
            <a:r>
              <a:rPr lang="cs-CZ" sz="2800" dirty="0" err="1"/>
              <a:t>ancient</a:t>
            </a:r>
            <a:r>
              <a:rPr lang="cs-CZ" sz="2800" dirty="0"/>
              <a:t> </a:t>
            </a:r>
            <a:r>
              <a:rPr lang="cs-CZ" sz="2800" dirty="0" err="1"/>
              <a:t>origin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 err="1"/>
              <a:t>intercultural</a:t>
            </a:r>
            <a:r>
              <a:rPr lang="cs-CZ" sz="2800" dirty="0"/>
              <a:t> </a:t>
            </a:r>
            <a:r>
              <a:rPr lang="cs-CZ" sz="2800" dirty="0" err="1"/>
              <a:t>influences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 err="1"/>
              <a:t>intertextual</a:t>
            </a:r>
            <a:r>
              <a:rPr lang="cs-CZ" sz="2800" dirty="0"/>
              <a:t> </a:t>
            </a:r>
            <a:r>
              <a:rPr lang="cs-CZ" sz="2800" dirty="0" err="1"/>
              <a:t>influences</a:t>
            </a:r>
            <a:r>
              <a:rPr lang="cs-CZ" sz="2800" dirty="0"/>
              <a:t>, </a:t>
            </a:r>
            <a:r>
              <a:rPr lang="cs-CZ" sz="2800" dirty="0" err="1"/>
              <a:t>mixing</a:t>
            </a:r>
            <a:r>
              <a:rPr lang="cs-CZ" sz="2800" dirty="0"/>
              <a:t> </a:t>
            </a:r>
            <a:r>
              <a:rPr lang="cs-CZ" sz="2800" dirty="0" err="1"/>
              <a:t>genres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/>
              <a:t>big </a:t>
            </a:r>
            <a:r>
              <a:rPr lang="cs-CZ" sz="2800" dirty="0" err="1"/>
              <a:t>similarity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 err="1"/>
              <a:t>obvious</a:t>
            </a:r>
            <a:r>
              <a:rPr lang="cs-CZ" sz="2800" dirty="0"/>
              <a:t> </a:t>
            </a:r>
            <a:r>
              <a:rPr lang="cs-CZ" sz="2800" dirty="0" err="1"/>
              <a:t>differences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433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949" y="285346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trnka krá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8949" y="1294968"/>
            <a:ext cx="3661040" cy="5329093"/>
          </a:xfrm>
        </p:spPr>
      </p:pic>
      <p:sp>
        <p:nvSpPr>
          <p:cNvPr id="3" name="Obdélník 2"/>
          <p:cNvSpPr/>
          <p:nvPr/>
        </p:nvSpPr>
        <p:spPr>
          <a:xfrm>
            <a:off x="4062845" y="1322245"/>
            <a:ext cx="812915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/>
              <a:t>Fairytales</a:t>
            </a:r>
            <a:r>
              <a:rPr lang="cs-CZ" sz="3200" dirty="0"/>
              <a:t> </a:t>
            </a:r>
            <a:r>
              <a:rPr lang="cs-CZ" sz="3200" dirty="0" err="1"/>
              <a:t>reflect</a:t>
            </a:r>
            <a:r>
              <a:rPr lang="cs-CZ" sz="3200" dirty="0"/>
              <a:t>: </a:t>
            </a:r>
          </a:p>
          <a:p>
            <a:endParaRPr lang="cs-CZ" sz="3200" dirty="0"/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451841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949" y="285346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trnka krá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8949" y="1294968"/>
            <a:ext cx="3661040" cy="5329093"/>
          </a:xfrm>
        </p:spPr>
      </p:pic>
      <p:sp>
        <p:nvSpPr>
          <p:cNvPr id="3" name="Obdélník 2"/>
          <p:cNvSpPr/>
          <p:nvPr/>
        </p:nvSpPr>
        <p:spPr>
          <a:xfrm>
            <a:off x="4062845" y="1322245"/>
            <a:ext cx="81291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/>
              <a:t>Fairytales</a:t>
            </a:r>
            <a:r>
              <a:rPr lang="cs-CZ" sz="3200" dirty="0"/>
              <a:t> </a:t>
            </a:r>
            <a:r>
              <a:rPr lang="cs-CZ" sz="3200" dirty="0" err="1"/>
              <a:t>reflect</a:t>
            </a:r>
            <a:r>
              <a:rPr lang="cs-CZ" sz="3200" dirty="0"/>
              <a:t>: </a:t>
            </a:r>
          </a:p>
          <a:p>
            <a:endParaRPr lang="cs-CZ" sz="3200" dirty="0"/>
          </a:p>
          <a:p>
            <a:pPr marL="285750" indent="-285750">
              <a:buFontTx/>
              <a:buChar char="-"/>
            </a:pPr>
            <a:r>
              <a:rPr lang="cs-CZ" sz="2400" dirty="0"/>
              <a:t>„</a:t>
            </a:r>
            <a:r>
              <a:rPr lang="cs-CZ" sz="2000" dirty="0" err="1"/>
              <a:t>national</a:t>
            </a:r>
            <a:r>
              <a:rPr lang="cs-CZ" sz="2000" dirty="0"/>
              <a:t> mentality“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specific</a:t>
            </a:r>
            <a:r>
              <a:rPr lang="cs-CZ" sz="2000" dirty="0"/>
              <a:t> </a:t>
            </a:r>
            <a:r>
              <a:rPr lang="cs-CZ" sz="2000" dirty="0" err="1"/>
              <a:t>nation</a:t>
            </a:r>
            <a:r>
              <a:rPr lang="cs-CZ" sz="2000" dirty="0"/>
              <a:t>/</a:t>
            </a:r>
            <a:r>
              <a:rPr lang="cs-CZ" sz="2000" dirty="0" err="1"/>
              <a:t>ethnic</a:t>
            </a:r>
            <a:r>
              <a:rPr lang="cs-CZ" sz="2000" dirty="0"/>
              <a:t> (German vs. Czech vs. Gypsy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1519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949" y="285346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trnka krá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8949" y="1294968"/>
            <a:ext cx="3661040" cy="5329093"/>
          </a:xfrm>
        </p:spPr>
      </p:pic>
      <p:sp>
        <p:nvSpPr>
          <p:cNvPr id="3" name="Obdélník 2"/>
          <p:cNvSpPr/>
          <p:nvPr/>
        </p:nvSpPr>
        <p:spPr>
          <a:xfrm>
            <a:off x="4062845" y="1322245"/>
            <a:ext cx="812915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/>
              <a:t>Fairytales</a:t>
            </a:r>
            <a:r>
              <a:rPr lang="cs-CZ" sz="3200" dirty="0"/>
              <a:t> </a:t>
            </a:r>
            <a:r>
              <a:rPr lang="cs-CZ" sz="3200" dirty="0" err="1"/>
              <a:t>reflect</a:t>
            </a:r>
            <a:r>
              <a:rPr lang="cs-CZ" sz="3200" dirty="0"/>
              <a:t>: </a:t>
            </a:r>
          </a:p>
          <a:p>
            <a:endParaRPr lang="cs-CZ" sz="3200" dirty="0"/>
          </a:p>
          <a:p>
            <a:pPr marL="285750" indent="-285750">
              <a:buFontTx/>
              <a:buChar char="-"/>
            </a:pPr>
            <a:r>
              <a:rPr lang="cs-CZ" sz="2400" dirty="0"/>
              <a:t>„</a:t>
            </a:r>
            <a:r>
              <a:rPr lang="cs-CZ" sz="2000" dirty="0" err="1"/>
              <a:t>national</a:t>
            </a:r>
            <a:r>
              <a:rPr lang="cs-CZ" sz="2000" dirty="0"/>
              <a:t> mentality“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specific</a:t>
            </a:r>
            <a:r>
              <a:rPr lang="cs-CZ" sz="2000" dirty="0"/>
              <a:t> </a:t>
            </a:r>
            <a:r>
              <a:rPr lang="cs-CZ" sz="2000" dirty="0" err="1"/>
              <a:t>nation</a:t>
            </a:r>
            <a:r>
              <a:rPr lang="cs-CZ" sz="2000" dirty="0"/>
              <a:t>/</a:t>
            </a:r>
            <a:r>
              <a:rPr lang="cs-CZ" sz="2000" dirty="0" err="1"/>
              <a:t>ethnic</a:t>
            </a:r>
            <a:r>
              <a:rPr lang="cs-CZ" sz="2000" dirty="0"/>
              <a:t> (German vs. Czech vs. Gypsy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 err="1"/>
              <a:t>historical</a:t>
            </a:r>
            <a:r>
              <a:rPr lang="cs-CZ" sz="2000" dirty="0"/>
              <a:t> </a:t>
            </a:r>
            <a:r>
              <a:rPr lang="cs-CZ" sz="2000" dirty="0" err="1"/>
              <a:t>circumstances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their</a:t>
            </a:r>
            <a:r>
              <a:rPr lang="cs-CZ" sz="2000" dirty="0"/>
              <a:t> </a:t>
            </a:r>
            <a:r>
              <a:rPr lang="cs-CZ" sz="2000" dirty="0" err="1"/>
              <a:t>origin</a:t>
            </a:r>
            <a:r>
              <a:rPr lang="cs-CZ" sz="2000" dirty="0"/>
              <a:t>(Czech vs. Gypsy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79262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949" y="285346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trnka krá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8949" y="1294968"/>
            <a:ext cx="3661040" cy="5329093"/>
          </a:xfrm>
        </p:spPr>
      </p:pic>
      <p:sp>
        <p:nvSpPr>
          <p:cNvPr id="3" name="Obdélník 2"/>
          <p:cNvSpPr/>
          <p:nvPr/>
        </p:nvSpPr>
        <p:spPr>
          <a:xfrm>
            <a:off x="4062845" y="1322245"/>
            <a:ext cx="812915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/>
              <a:t>Fairytales</a:t>
            </a:r>
            <a:r>
              <a:rPr lang="cs-CZ" sz="3200" dirty="0"/>
              <a:t> </a:t>
            </a:r>
            <a:r>
              <a:rPr lang="cs-CZ" sz="3200" dirty="0" err="1"/>
              <a:t>reflect</a:t>
            </a:r>
            <a:r>
              <a:rPr lang="cs-CZ" sz="3200" dirty="0"/>
              <a:t>: </a:t>
            </a:r>
          </a:p>
          <a:p>
            <a:endParaRPr lang="cs-CZ" sz="3200" dirty="0"/>
          </a:p>
          <a:p>
            <a:pPr marL="285750" indent="-285750">
              <a:buFontTx/>
              <a:buChar char="-"/>
            </a:pPr>
            <a:r>
              <a:rPr lang="cs-CZ" sz="2400" dirty="0"/>
              <a:t>„</a:t>
            </a:r>
            <a:r>
              <a:rPr lang="cs-CZ" sz="2000" dirty="0" err="1"/>
              <a:t>national</a:t>
            </a:r>
            <a:r>
              <a:rPr lang="cs-CZ" sz="2000" dirty="0"/>
              <a:t> mentality“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specific</a:t>
            </a:r>
            <a:r>
              <a:rPr lang="cs-CZ" sz="2000" dirty="0"/>
              <a:t> </a:t>
            </a:r>
            <a:r>
              <a:rPr lang="cs-CZ" sz="2000" dirty="0" err="1"/>
              <a:t>nation</a:t>
            </a:r>
            <a:r>
              <a:rPr lang="cs-CZ" sz="2000" dirty="0"/>
              <a:t>/</a:t>
            </a:r>
            <a:r>
              <a:rPr lang="cs-CZ" sz="2000" dirty="0" err="1"/>
              <a:t>ethnic</a:t>
            </a:r>
            <a:r>
              <a:rPr lang="cs-CZ" sz="2000" dirty="0"/>
              <a:t> (German vs. Czech vs. Gypsy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 err="1"/>
              <a:t>historical</a:t>
            </a:r>
            <a:r>
              <a:rPr lang="cs-CZ" sz="2000" dirty="0"/>
              <a:t> </a:t>
            </a:r>
            <a:r>
              <a:rPr lang="cs-CZ" sz="2000" dirty="0" err="1"/>
              <a:t>circumstances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their</a:t>
            </a:r>
            <a:r>
              <a:rPr lang="cs-CZ" sz="2000" dirty="0"/>
              <a:t> </a:t>
            </a:r>
            <a:r>
              <a:rPr lang="cs-CZ" sz="2000" dirty="0" err="1"/>
              <a:t>origin</a:t>
            </a:r>
            <a:r>
              <a:rPr lang="cs-CZ" sz="2000" dirty="0"/>
              <a:t>(Czech vs. Gypsy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/>
              <a:t>natural </a:t>
            </a:r>
            <a:r>
              <a:rPr lang="cs-CZ" sz="2000" dirty="0" err="1"/>
              <a:t>conditions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place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origin</a:t>
            </a:r>
            <a:r>
              <a:rPr lang="cs-CZ" sz="2000" dirty="0"/>
              <a:t> (</a:t>
            </a:r>
            <a:r>
              <a:rPr lang="cs-CZ" sz="2000" dirty="0" err="1"/>
              <a:t>Russian</a:t>
            </a:r>
            <a:r>
              <a:rPr lang="cs-CZ" sz="2000" dirty="0"/>
              <a:t>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600936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949" y="285346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trnka krá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8949" y="1294968"/>
            <a:ext cx="3661040" cy="5329093"/>
          </a:xfrm>
        </p:spPr>
      </p:pic>
      <p:sp>
        <p:nvSpPr>
          <p:cNvPr id="3" name="Obdélník 2"/>
          <p:cNvSpPr/>
          <p:nvPr/>
        </p:nvSpPr>
        <p:spPr>
          <a:xfrm>
            <a:off x="4062845" y="1322245"/>
            <a:ext cx="8129155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/>
              <a:t>Fairytales</a:t>
            </a:r>
            <a:r>
              <a:rPr lang="cs-CZ" sz="3200" dirty="0"/>
              <a:t> </a:t>
            </a:r>
            <a:r>
              <a:rPr lang="cs-CZ" sz="3200" dirty="0" err="1"/>
              <a:t>reflect</a:t>
            </a:r>
            <a:r>
              <a:rPr lang="cs-CZ" sz="3200" dirty="0"/>
              <a:t>: </a:t>
            </a:r>
          </a:p>
          <a:p>
            <a:endParaRPr lang="cs-CZ" sz="3200" dirty="0"/>
          </a:p>
          <a:p>
            <a:pPr marL="285750" indent="-285750">
              <a:buFontTx/>
              <a:buChar char="-"/>
            </a:pPr>
            <a:r>
              <a:rPr lang="cs-CZ" sz="2400" dirty="0"/>
              <a:t>„</a:t>
            </a:r>
            <a:r>
              <a:rPr lang="cs-CZ" sz="2000" dirty="0" err="1"/>
              <a:t>national</a:t>
            </a:r>
            <a:r>
              <a:rPr lang="cs-CZ" sz="2000" dirty="0"/>
              <a:t> mentality“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specific</a:t>
            </a:r>
            <a:r>
              <a:rPr lang="cs-CZ" sz="2000" dirty="0"/>
              <a:t> </a:t>
            </a:r>
            <a:r>
              <a:rPr lang="cs-CZ" sz="2000" dirty="0" err="1"/>
              <a:t>nation</a:t>
            </a:r>
            <a:r>
              <a:rPr lang="cs-CZ" sz="2000" dirty="0"/>
              <a:t>/</a:t>
            </a:r>
            <a:r>
              <a:rPr lang="cs-CZ" sz="2000" dirty="0" err="1"/>
              <a:t>ethnic</a:t>
            </a:r>
            <a:r>
              <a:rPr lang="cs-CZ" sz="2000" dirty="0"/>
              <a:t> (German vs. Czech vs. Gypsy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 err="1"/>
              <a:t>historical</a:t>
            </a:r>
            <a:r>
              <a:rPr lang="cs-CZ" sz="2000" dirty="0"/>
              <a:t> </a:t>
            </a:r>
            <a:r>
              <a:rPr lang="cs-CZ" sz="2000" dirty="0" err="1"/>
              <a:t>circumstances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their</a:t>
            </a:r>
            <a:r>
              <a:rPr lang="cs-CZ" sz="2000" dirty="0"/>
              <a:t> </a:t>
            </a:r>
            <a:r>
              <a:rPr lang="cs-CZ" sz="2000" dirty="0" err="1"/>
              <a:t>origin</a:t>
            </a:r>
            <a:r>
              <a:rPr lang="cs-CZ" sz="2000" dirty="0"/>
              <a:t>(Czech vs. Gypsy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/>
              <a:t>natural </a:t>
            </a:r>
            <a:r>
              <a:rPr lang="cs-CZ" sz="2000" dirty="0" err="1"/>
              <a:t>conditions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place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origin</a:t>
            </a:r>
            <a:r>
              <a:rPr lang="cs-CZ" sz="2000" dirty="0"/>
              <a:t> (</a:t>
            </a:r>
            <a:r>
              <a:rPr lang="cs-CZ" sz="2000" dirty="0" err="1"/>
              <a:t>Russian</a:t>
            </a:r>
            <a:r>
              <a:rPr lang="cs-CZ" sz="2000" dirty="0"/>
              <a:t>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 err="1"/>
              <a:t>literary</a:t>
            </a:r>
            <a:r>
              <a:rPr lang="cs-CZ" sz="2000" dirty="0"/>
              <a:t> </a:t>
            </a:r>
            <a:r>
              <a:rPr lang="cs-CZ" sz="2000" dirty="0" err="1"/>
              <a:t>fashion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period (</a:t>
            </a:r>
            <a:r>
              <a:rPr lang="cs-CZ" sz="2000" dirty="0" err="1"/>
              <a:t>German</a:t>
            </a:r>
            <a:r>
              <a:rPr lang="cs-CZ" sz="2000" dirty="0"/>
              <a:t> vs. Czech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869572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949" y="285346"/>
            <a:ext cx="10703031" cy="1401762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The Birth of European Fairytale</a:t>
            </a:r>
            <a:r>
              <a:rPr lang="cs-CZ" sz="4000" dirty="0">
                <a:solidFill>
                  <a:srgbClr val="FFFFFF"/>
                </a:solidFill>
              </a:rPr>
              <a:t> - </a:t>
            </a:r>
            <a:r>
              <a:rPr lang="cs-CZ" sz="4000" dirty="0" err="1">
                <a:solidFill>
                  <a:srgbClr val="FFFFFF"/>
                </a:solidFill>
              </a:rPr>
              <a:t>Summary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trnka krá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8949" y="1294968"/>
            <a:ext cx="3661040" cy="5329093"/>
          </a:xfrm>
        </p:spPr>
      </p:pic>
      <p:sp>
        <p:nvSpPr>
          <p:cNvPr id="3" name="Obdélník 2"/>
          <p:cNvSpPr/>
          <p:nvPr/>
        </p:nvSpPr>
        <p:spPr>
          <a:xfrm>
            <a:off x="4062845" y="1322245"/>
            <a:ext cx="81291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/>
              <a:t>Fairytales</a:t>
            </a:r>
            <a:r>
              <a:rPr lang="cs-CZ" sz="3200" dirty="0"/>
              <a:t> </a:t>
            </a:r>
            <a:r>
              <a:rPr lang="cs-CZ" sz="3200" dirty="0" err="1"/>
              <a:t>reflect</a:t>
            </a:r>
            <a:r>
              <a:rPr lang="cs-CZ" sz="3200" dirty="0"/>
              <a:t>: </a:t>
            </a:r>
          </a:p>
          <a:p>
            <a:endParaRPr lang="cs-CZ" sz="3200" dirty="0"/>
          </a:p>
          <a:p>
            <a:pPr marL="285750" indent="-285750">
              <a:buFontTx/>
              <a:buChar char="-"/>
            </a:pPr>
            <a:r>
              <a:rPr lang="cs-CZ" sz="2400" dirty="0"/>
              <a:t>„</a:t>
            </a:r>
            <a:r>
              <a:rPr lang="cs-CZ" sz="2000" dirty="0" err="1"/>
              <a:t>national</a:t>
            </a:r>
            <a:r>
              <a:rPr lang="cs-CZ" sz="2000" dirty="0"/>
              <a:t> mentality“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specific</a:t>
            </a:r>
            <a:r>
              <a:rPr lang="cs-CZ" sz="2000" dirty="0"/>
              <a:t> </a:t>
            </a:r>
            <a:r>
              <a:rPr lang="cs-CZ" sz="2000" dirty="0" err="1"/>
              <a:t>nation</a:t>
            </a:r>
            <a:r>
              <a:rPr lang="cs-CZ" sz="2000" dirty="0"/>
              <a:t>/</a:t>
            </a:r>
            <a:r>
              <a:rPr lang="cs-CZ" sz="2000" dirty="0" err="1"/>
              <a:t>ethnic</a:t>
            </a:r>
            <a:r>
              <a:rPr lang="cs-CZ" sz="2000" dirty="0"/>
              <a:t> (German vs. Czech vs. Gypsy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 err="1"/>
              <a:t>historical</a:t>
            </a:r>
            <a:r>
              <a:rPr lang="cs-CZ" sz="2000" dirty="0"/>
              <a:t> </a:t>
            </a:r>
            <a:r>
              <a:rPr lang="cs-CZ" sz="2000" dirty="0" err="1"/>
              <a:t>circumstances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their</a:t>
            </a:r>
            <a:r>
              <a:rPr lang="cs-CZ" sz="2000" dirty="0"/>
              <a:t> </a:t>
            </a:r>
            <a:r>
              <a:rPr lang="cs-CZ" sz="2000" dirty="0" err="1"/>
              <a:t>origin</a:t>
            </a:r>
            <a:r>
              <a:rPr lang="cs-CZ" sz="2000" dirty="0"/>
              <a:t> (Czech vs. Gypsy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/>
              <a:t>natural </a:t>
            </a:r>
            <a:r>
              <a:rPr lang="cs-CZ" sz="2000" dirty="0" err="1"/>
              <a:t>conditions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place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origin</a:t>
            </a:r>
            <a:r>
              <a:rPr lang="cs-CZ" sz="2000" dirty="0"/>
              <a:t> (</a:t>
            </a:r>
            <a:r>
              <a:rPr lang="cs-CZ" sz="2000" dirty="0" err="1"/>
              <a:t>Russian</a:t>
            </a:r>
            <a:r>
              <a:rPr lang="cs-CZ" sz="2000" dirty="0"/>
              <a:t>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 err="1"/>
              <a:t>literary</a:t>
            </a:r>
            <a:r>
              <a:rPr lang="cs-CZ" sz="2000" dirty="0"/>
              <a:t> </a:t>
            </a:r>
            <a:r>
              <a:rPr lang="cs-CZ" sz="2000" dirty="0" err="1"/>
              <a:t>fashion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period (</a:t>
            </a:r>
            <a:r>
              <a:rPr lang="cs-CZ" sz="2000" dirty="0" err="1"/>
              <a:t>German</a:t>
            </a:r>
            <a:r>
              <a:rPr lang="cs-CZ" sz="2000" dirty="0"/>
              <a:t> vs. Czech </a:t>
            </a:r>
            <a:r>
              <a:rPr lang="cs-CZ" sz="2000" dirty="0" err="1"/>
              <a:t>fairytales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/>
              <a:t>individuality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collectors</a:t>
            </a:r>
            <a:r>
              <a:rPr lang="cs-CZ" sz="2000" dirty="0"/>
              <a:t> (Erben vs. Němcová)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0497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parola The Pig Pri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198" y="1303745"/>
            <a:ext cx="5959702" cy="4713830"/>
          </a:xfrm>
          <a:prstGeom prst="rect">
            <a:avLst/>
          </a:prstGeom>
        </p:spPr>
      </p:pic>
      <p:pic>
        <p:nvPicPr>
          <p:cNvPr id="3" name="Picture 2" descr="Staparola Puss in Boo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85" y="506707"/>
            <a:ext cx="4382674" cy="55108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2198" y="506707"/>
            <a:ext cx="425811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 err="1"/>
              <a:t>Straparola</a:t>
            </a:r>
            <a:r>
              <a:rPr lang="en-US" dirty="0"/>
              <a:t>: </a:t>
            </a:r>
            <a:r>
              <a:rPr lang="en-US" i="1" dirty="0"/>
              <a:t>Facetious Nights (</a:t>
            </a:r>
            <a:r>
              <a:rPr lang="en-US" dirty="0"/>
              <a:t>1553)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986" y="6255327"/>
            <a:ext cx="10873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Puss</a:t>
            </a:r>
            <a:r>
              <a:rPr lang="cs-CZ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in </a:t>
            </a:r>
            <a:r>
              <a:rPr lang="cs-CZ" sz="20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Boots</a:t>
            </a:r>
            <a:r>
              <a:rPr lang="cs-CZ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                                            </a:t>
            </a:r>
            <a:r>
              <a:rPr lang="cs-CZ" sz="20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Pig</a:t>
            </a:r>
            <a:r>
              <a:rPr lang="cs-CZ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King / </a:t>
            </a:r>
            <a:r>
              <a:rPr lang="cs-CZ" sz="20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Beauty</a:t>
            </a:r>
            <a:r>
              <a:rPr lang="cs-CZ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</a:t>
            </a:r>
            <a:r>
              <a:rPr lang="cs-CZ" sz="20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2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Beast</a:t>
            </a:r>
            <a:endParaRPr lang="en-US" sz="20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1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93" y="281835"/>
            <a:ext cx="10515600" cy="1325563"/>
          </a:xfrm>
        </p:spPr>
        <p:txBody>
          <a:bodyPr/>
          <a:lstStyle/>
          <a:p>
            <a:r>
              <a:rPr lang="en-US" sz="2992" b="1" dirty="0"/>
              <a:t>Italy, 17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9" y="1564805"/>
            <a:ext cx="5375508" cy="3151179"/>
          </a:xfrm>
        </p:spPr>
        <p:txBody>
          <a:bodyPr/>
          <a:lstStyle/>
          <a:p>
            <a:r>
              <a:rPr lang="en-US" sz="2400" dirty="0" err="1">
                <a:cs typeface="Calibri"/>
              </a:rPr>
              <a:t>Giambattista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Basile</a:t>
            </a:r>
            <a:endParaRPr lang="en-US" sz="24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5873" y="375627"/>
            <a:ext cx="4622718" cy="4395787"/>
          </a:xfrm>
        </p:spPr>
        <p:txBody>
          <a:bodyPr/>
          <a:lstStyle/>
          <a:p>
            <a:r>
              <a:rPr lang="en-US" dirty="0">
                <a:cs typeface="Calibri"/>
              </a:rPr>
              <a:t>1634 collection of Neapolitan fairytales ("</a:t>
            </a:r>
            <a:r>
              <a:rPr lang="en-US" i="1" dirty="0" err="1">
                <a:cs typeface="Calibri"/>
              </a:rPr>
              <a:t>Pentameron</a:t>
            </a:r>
            <a:r>
              <a:rPr lang="en-US" dirty="0">
                <a:cs typeface="Calibri"/>
              </a:rPr>
              <a:t>")</a:t>
            </a:r>
          </a:p>
          <a:p>
            <a:r>
              <a:rPr lang="en-US" dirty="0">
                <a:cs typeface="Calibri"/>
              </a:rPr>
              <a:t>early variants of</a:t>
            </a:r>
            <a:r>
              <a:rPr lang="en-US" i="1" dirty="0">
                <a:cs typeface="Calibri"/>
              </a:rPr>
              <a:t> </a:t>
            </a:r>
            <a:r>
              <a:rPr lang="en-US" i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Calibri"/>
              </a:rPr>
              <a:t>Rapunzelll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  <a:cs typeface="Calibri"/>
              </a:rPr>
              <a:t>, Cinderella, Puss in Boots, Sleeping Beauty, Hansel and </a:t>
            </a:r>
            <a:r>
              <a:rPr lang="en-US" i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Calibri"/>
              </a:rPr>
              <a:t>Grethel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  <a:cs typeface="Calibri"/>
              </a:rPr>
              <a:t> ...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 descr="BASILE portré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29" y="3140395"/>
            <a:ext cx="2485013" cy="3210283"/>
          </a:xfrm>
          <a:prstGeom prst="rect">
            <a:avLst/>
          </a:prstGeom>
        </p:spPr>
      </p:pic>
      <p:pic>
        <p:nvPicPr>
          <p:cNvPr id="7" name="Picture 6" descr="Parsley-Rapunz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50" y="2193118"/>
            <a:ext cx="3361558" cy="4445068"/>
          </a:xfrm>
          <a:prstGeom prst="rect">
            <a:avLst/>
          </a:prstGeom>
        </p:spPr>
      </p:pic>
      <p:pic>
        <p:nvPicPr>
          <p:cNvPr id="8" name="Picture 7" descr="BasileVariantHanselGrethe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82" y="2217160"/>
            <a:ext cx="3092747" cy="444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338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2228</TotalTime>
  <Words>2250</Words>
  <Application>Microsoft Office PowerPoint</Application>
  <PresentationFormat>Širokoúhlá obrazovka</PresentationFormat>
  <Paragraphs>476</Paragraphs>
  <Slides>79</Slides>
  <Notes>66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5" baseType="lpstr">
      <vt:lpstr>arial</vt:lpstr>
      <vt:lpstr>arial</vt:lpstr>
      <vt:lpstr>Calibri</vt:lpstr>
      <vt:lpstr>Century Gothic</vt:lpstr>
      <vt:lpstr>Wingdings 3</vt:lpstr>
      <vt:lpstr>Ion</vt:lpstr>
      <vt:lpstr>Week 2   Theme: Birth of European Fairytale.  Czech Fairytales in European Context. Similarity vs. Diversity</vt:lpstr>
      <vt:lpstr>Prezentace aplikace PowerPoint</vt:lpstr>
      <vt:lpstr>Ancient Age of Fairytales</vt:lpstr>
      <vt:lpstr>Prezentace aplikace PowerPoint</vt:lpstr>
      <vt:lpstr>First European fairytale collections Italy, 16 century</vt:lpstr>
      <vt:lpstr>Prezentace aplikace PowerPoint</vt:lpstr>
      <vt:lpstr>Prezentace aplikace PowerPoint</vt:lpstr>
      <vt:lpstr>Prezentace aplikace PowerPoint</vt:lpstr>
      <vt:lpstr>Italy, 17 century</vt:lpstr>
      <vt:lpstr>Prezentace aplikace PowerPoint</vt:lpstr>
      <vt:lpstr>France, late 17 century</vt:lpstr>
      <vt:lpstr>Prezentace aplikace PowerPoint</vt:lpstr>
      <vt:lpstr>Germany, 19th century</vt:lpstr>
      <vt:lpstr>Germany, 19th century</vt:lpstr>
      <vt:lpstr>Germany, 19th century</vt:lpstr>
      <vt:lpstr>Germany, 19th century</vt:lpstr>
      <vt:lpstr>Germany, 19th century</vt:lpstr>
      <vt:lpstr>Germany, 19th century</vt:lpstr>
      <vt:lpstr>Germany, 19th century</vt:lpstr>
      <vt:lpstr>Germany, 19th century</vt:lpstr>
      <vt:lpstr>Germany, 19th century</vt:lpstr>
      <vt:lpstr>Germany, 19th century</vt:lpstr>
      <vt:lpstr>Germany, 19th century</vt:lpstr>
      <vt:lpstr>Germany, 19th century</vt:lpstr>
      <vt:lpstr>Germany, 19th century</vt:lpstr>
      <vt:lpstr>Germany, 19th century</vt:lpstr>
      <vt:lpstr>Germany, 19th century</vt:lpstr>
      <vt:lpstr>Grimms Fairytales</vt:lpstr>
      <vt:lpstr>Grimms Fairytales</vt:lpstr>
      <vt:lpstr>Grimms Fairytales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Russian Fairytales,19th century  A. Afanasyev</vt:lpstr>
      <vt:lpstr>Russian Fairytales,19th century  A. Afanasyev</vt:lpstr>
      <vt:lpstr>Outset of Czech Fairytales Czech Lands, 19th century</vt:lpstr>
      <vt:lpstr>Outset of Czech Fairytales Czech Lands, 19th century</vt:lpstr>
      <vt:lpstr>Outset of Czech Fairytales Czech Lands, 19th century</vt:lpstr>
      <vt:lpstr>Karel Jaromír Erben </vt:lpstr>
      <vt:lpstr>Božena Němcová</vt:lpstr>
      <vt:lpstr>Erben´s Fairytales</vt:lpstr>
      <vt:lpstr>Erben´s Fairytales</vt:lpstr>
      <vt:lpstr>Fairytales of Němcová</vt:lpstr>
      <vt:lpstr>Fairytales of Němcová</vt:lpstr>
      <vt:lpstr>Erben vs. Němcová</vt:lpstr>
      <vt:lpstr>Erben vs. Němcová</vt:lpstr>
      <vt:lpstr>Erben vs. Němcová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Otesánek  -  famous Czech fairytale monster</vt:lpstr>
      <vt:lpstr>Gypsy Fairytales</vt:lpstr>
      <vt:lpstr>The Birth of European Fairytale - Summary</vt:lpstr>
      <vt:lpstr>The Birth of European Fairytale - Summary</vt:lpstr>
      <vt:lpstr>The Birth of European Fairytale - Summary</vt:lpstr>
      <vt:lpstr>The Birth of European Fairytale - Summary</vt:lpstr>
      <vt:lpstr>The Birth of European Fairytale - Summary</vt:lpstr>
      <vt:lpstr>The Birth of European Fairytale - Summary</vt:lpstr>
      <vt:lpstr>The Birth of European Fairytale - Summary</vt:lpstr>
      <vt:lpstr>The Birth of European Fairytale - Summary</vt:lpstr>
      <vt:lpstr>The Birth of European Fairytale - Summary</vt:lpstr>
      <vt:lpstr>The Birth of European Fairytale - Summary</vt:lpstr>
      <vt:lpstr>The Birth of European Fairytale - Summary</vt:lpstr>
      <vt:lpstr>The Birth of European Fairytale -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Fairy Tale</dc:title>
  <dc:creator>Admin</dc:creator>
  <cp:lastModifiedBy>Barbara Storchova</cp:lastModifiedBy>
  <cp:revision>178</cp:revision>
  <dcterms:created xsi:type="dcterms:W3CDTF">2012-07-27T01:16:44Z</dcterms:created>
  <dcterms:modified xsi:type="dcterms:W3CDTF">2021-03-05T12:36:36Z</dcterms:modified>
</cp:coreProperties>
</file>