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59" r:id="rId5"/>
    <p:sldId id="261" r:id="rId6"/>
    <p:sldId id="262" r:id="rId7"/>
    <p:sldId id="263" r:id="rId8"/>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06" autoAdjust="0"/>
    <p:restoredTop sz="94660"/>
  </p:normalViewPr>
  <p:slideViewPr>
    <p:cSldViewPr snapToGrid="0">
      <p:cViewPr varScale="1">
        <p:scale>
          <a:sx n="86" d="100"/>
          <a:sy n="86" d="100"/>
        </p:scale>
        <p:origin x="270" y="4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47DFC-37B9-4501-AD0D-080F259206E0}" type="datetimeFigureOut">
              <a:rPr lang="cs-CZ" smtClean="0"/>
              <a:t>11.02.2026</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1ACF3B-53EB-400D-A035-7AADDCA2634D}" type="slidenum">
              <a:rPr lang="cs-CZ" smtClean="0"/>
              <a:t>‹#›</a:t>
            </a:fld>
            <a:endParaRPr lang="cs-CZ"/>
          </a:p>
        </p:txBody>
      </p:sp>
    </p:spTree>
    <p:extLst>
      <p:ext uri="{BB962C8B-B14F-4D97-AF65-F5344CB8AC3E}">
        <p14:creationId xmlns:p14="http://schemas.microsoft.com/office/powerpoint/2010/main" val="1568634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D81ACF3B-53EB-400D-A035-7AADDCA2634D}" type="slidenum">
              <a:rPr lang="cs-CZ" smtClean="0"/>
              <a:t>2</a:t>
            </a:fld>
            <a:endParaRPr lang="cs-CZ"/>
          </a:p>
        </p:txBody>
      </p:sp>
    </p:spTree>
    <p:extLst>
      <p:ext uri="{BB962C8B-B14F-4D97-AF65-F5344CB8AC3E}">
        <p14:creationId xmlns:p14="http://schemas.microsoft.com/office/powerpoint/2010/main" val="41166391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EBF1A0-5370-1585-2A1C-B1D85B30BCA6}"/>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DA1BDE56-A4EF-FE74-D982-455E170386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EC35D329-97A4-9610-1ED2-EE7A195707E7}"/>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0D278F61-7569-9C6D-AC01-E21F58E7E1F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703799B-2C4C-7297-D73C-43A01CCB9113}"/>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2729961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441CB5-A53D-D4B3-2E7E-B6CB98613B93}"/>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FCC49B5C-4ADC-C7A5-919A-BCF2983BED45}"/>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52252F5-FE4C-338C-23FC-BB8D2CABE833}"/>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AF6C5DDD-C6FA-A099-D334-E6F2D37B3EA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64FC92E-3786-0783-EB34-B6B672D9C569}"/>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20483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6500B31F-7EDE-C0D2-4301-051648AB9B65}"/>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D28C47C0-22AE-5964-5390-13F8EC78733A}"/>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2629286-A3D5-F5F1-D2DC-F3AF17AC110C}"/>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3AF9CCA6-42B2-C5DF-D6DF-3782541470E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4729057-CFD4-2CBF-BCD7-1F350D3B464E}"/>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714513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327489-E959-D1CF-5229-D9E1C1BB2925}"/>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54D7B77F-82D1-E6AF-9282-57449ACC8D34}"/>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B5C7A1C-ADF4-2077-19BC-A675B0F0383E}"/>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873E5E78-97F4-9410-4871-3E8BD9E5912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EA9619C-84D0-E194-F21D-3BE6A3C6D14D}"/>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523425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B1194AD-1809-8DC6-7441-53E41C6EC7DB}"/>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6C621BEB-DCBB-8BAD-DF73-406E2E0B59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DDE58722-73B6-06C8-4EDE-CF7ADFFB9B67}"/>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7734DEDC-8DF9-1CF1-71DF-46263D25642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AD7B14B-331C-596E-5558-653D96061F6D}"/>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3054558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B399D9-1729-85B3-F300-FD9ABD7A5CA9}"/>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7F22B9A1-9764-5389-6CC2-F1322D6AF156}"/>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96A5B099-BBB7-1D94-8FCF-85B37A7544EA}"/>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96FF0055-EF89-003C-82C0-4F257F10DBB7}"/>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6" name="Zástupný symbol pro zápatí 5">
            <a:extLst>
              <a:ext uri="{FF2B5EF4-FFF2-40B4-BE49-F238E27FC236}">
                <a16:creationId xmlns:a16="http://schemas.microsoft.com/office/drawing/2014/main" id="{BA8350FF-964C-A1FD-8097-6358400F6D7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5731285-BDD2-77F3-BF32-B386BB226AE3}"/>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520538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943D4E-6823-9F15-1389-E68D6CBE72B3}"/>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3FFE0889-CFE3-C06D-3320-C9E6A3B79A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967904C0-03DE-DC41-3453-F41B7EF21DBC}"/>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4A633F0E-974F-06F0-1BC5-DADC748D64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7AF52639-A4DE-9402-A65F-8F70F592ED6F}"/>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EC0BB2FC-1184-EC7A-B41B-D74A54DB0D3E}"/>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8" name="Zástupný symbol pro zápatí 7">
            <a:extLst>
              <a:ext uri="{FF2B5EF4-FFF2-40B4-BE49-F238E27FC236}">
                <a16:creationId xmlns:a16="http://schemas.microsoft.com/office/drawing/2014/main" id="{FD4CC24E-E81D-D570-CB61-196E43FAEE11}"/>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80CA3DF1-2A35-D5E1-685E-6599E81EF3F3}"/>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181745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59C63F-E937-0AB3-0B98-DD34E27ED221}"/>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7815E6AC-99FE-C9A6-754C-038EE2CB899A}"/>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4" name="Zástupný symbol pro zápatí 3">
            <a:extLst>
              <a:ext uri="{FF2B5EF4-FFF2-40B4-BE49-F238E27FC236}">
                <a16:creationId xmlns:a16="http://schemas.microsoft.com/office/drawing/2014/main" id="{A5057E81-0725-8B6E-2E91-5A7BF0205630}"/>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82C5FACE-8CF5-DB7F-99AA-875B6880F4C4}"/>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98430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8DFE7096-E804-9538-ABE1-717A310D96AA}"/>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3" name="Zástupný symbol pro zápatí 2">
            <a:extLst>
              <a:ext uri="{FF2B5EF4-FFF2-40B4-BE49-F238E27FC236}">
                <a16:creationId xmlns:a16="http://schemas.microsoft.com/office/drawing/2014/main" id="{BE73BE1C-23B1-0AE5-0DED-7F2768FE2D89}"/>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B08B06CF-08C9-9C08-862B-BF980213FACC}"/>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911685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B08ADF-BFD8-6C15-A461-33B8CDDD01A6}"/>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33EF605A-9761-CB20-5739-B9D427DD39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EDE1E7BA-BB91-B564-86F8-6DD8D97303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C960E3C9-A3F7-E83A-D1C8-B5A8D567FE52}"/>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6" name="Zástupný symbol pro zápatí 5">
            <a:extLst>
              <a:ext uri="{FF2B5EF4-FFF2-40B4-BE49-F238E27FC236}">
                <a16:creationId xmlns:a16="http://schemas.microsoft.com/office/drawing/2014/main" id="{D64329C8-929C-163E-7E73-153B8390726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A8CEBA96-2DF7-5802-543E-CE54195C3974}"/>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2074435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474FC6-351E-611B-48E7-6EAF6E50A5C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EAB2A488-7808-A1EB-D250-95731E0280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EDCA7A1E-5238-82BE-C8E6-E3491A6DCA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60F7AD9-0EFA-CF6D-4039-B5439A24A832}"/>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6" name="Zástupný symbol pro zápatí 5">
            <a:extLst>
              <a:ext uri="{FF2B5EF4-FFF2-40B4-BE49-F238E27FC236}">
                <a16:creationId xmlns:a16="http://schemas.microsoft.com/office/drawing/2014/main" id="{686F463D-7C56-5DB0-B0BA-085D778FF49D}"/>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F3FAB7B8-EA72-4B38-0851-96E46FA6384C}"/>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992389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ADAF97CC-A07B-D095-948C-3060068485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F5670753-451D-B581-44E2-4F109BD4AA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BBD0841-19C9-D655-96D6-C62B498F5D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FB7CFC9D-A958-BD1E-1440-0086A2FDFB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900F4E34-1017-F696-1859-964CACEFAE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49AA9A-6A0F-4ABF-92B7-C8DE36222905}" type="slidenum">
              <a:rPr lang="cs-CZ" smtClean="0"/>
              <a:t>‹#›</a:t>
            </a:fld>
            <a:endParaRPr lang="cs-CZ"/>
          </a:p>
        </p:txBody>
      </p:sp>
    </p:spTree>
    <p:extLst>
      <p:ext uri="{BB962C8B-B14F-4D97-AF65-F5344CB8AC3E}">
        <p14:creationId xmlns:p14="http://schemas.microsoft.com/office/powerpoint/2010/main" val="4121017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aFKPz8l3YAI" TargetMode="External"/><Relationship Id="rId2" Type="http://schemas.openxmlformats.org/officeDocument/2006/relationships/hyperlink" Target="https://www.youtube.com/watch?v=uT8tYQeuxf8"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594917-E666-1935-F261-61569ACD0C4A}"/>
              </a:ext>
            </a:extLst>
          </p:cNvPr>
          <p:cNvSpPr>
            <a:spLocks noGrp="1"/>
          </p:cNvSpPr>
          <p:nvPr>
            <p:ph type="ctrTitle"/>
          </p:nvPr>
        </p:nvSpPr>
        <p:spPr>
          <a:xfrm>
            <a:off x="1113905" y="767686"/>
            <a:ext cx="9144000" cy="2387600"/>
          </a:xfrm>
        </p:spPr>
        <p:txBody>
          <a:bodyPr/>
          <a:lstStyle/>
          <a:p>
            <a:r>
              <a:rPr lang="cs-CZ" dirty="0"/>
              <a:t>JC IV</a:t>
            </a:r>
          </a:p>
        </p:txBody>
      </p:sp>
      <p:sp>
        <p:nvSpPr>
          <p:cNvPr id="3" name="Podnadpis 2">
            <a:extLst>
              <a:ext uri="{FF2B5EF4-FFF2-40B4-BE49-F238E27FC236}">
                <a16:creationId xmlns:a16="http://schemas.microsoft.com/office/drawing/2014/main" id="{CA107634-696E-4D7A-6906-495A4FBB3BBD}"/>
              </a:ext>
            </a:extLst>
          </p:cNvPr>
          <p:cNvSpPr>
            <a:spLocks noGrp="1"/>
          </p:cNvSpPr>
          <p:nvPr>
            <p:ph type="subTitle" idx="1"/>
          </p:nvPr>
        </p:nvSpPr>
        <p:spPr>
          <a:xfrm>
            <a:off x="1163781" y="3155286"/>
            <a:ext cx="9144000" cy="1655762"/>
          </a:xfrm>
        </p:spPr>
        <p:txBody>
          <a:bodyPr>
            <a:normAutofit/>
          </a:bodyPr>
          <a:lstStyle/>
          <a:p>
            <a:r>
              <a:rPr lang="ru-RU" sz="3600" dirty="0"/>
              <a:t>Рестораны России</a:t>
            </a:r>
            <a:endParaRPr lang="cs-CZ" sz="3600" dirty="0"/>
          </a:p>
        </p:txBody>
      </p:sp>
    </p:spTree>
    <p:extLst>
      <p:ext uri="{BB962C8B-B14F-4D97-AF65-F5344CB8AC3E}">
        <p14:creationId xmlns:p14="http://schemas.microsoft.com/office/powerpoint/2010/main" val="3218565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6A80CE2E-90A3-6BFB-C496-F6681EC7F9AE}"/>
              </a:ext>
            </a:extLst>
          </p:cNvPr>
          <p:cNvPicPr>
            <a:picLocks noChangeAspect="1"/>
          </p:cNvPicPr>
          <p:nvPr/>
        </p:nvPicPr>
        <p:blipFill>
          <a:blip r:embed="rId3"/>
          <a:stretch>
            <a:fillRect/>
          </a:stretch>
        </p:blipFill>
        <p:spPr>
          <a:xfrm>
            <a:off x="6000750" y="3762375"/>
            <a:ext cx="6191250" cy="3095625"/>
          </a:xfrm>
          <a:prstGeom prst="rect">
            <a:avLst/>
          </a:prstGeom>
        </p:spPr>
      </p:pic>
      <p:pic>
        <p:nvPicPr>
          <p:cNvPr id="4" name="Obrázek 3">
            <a:extLst>
              <a:ext uri="{FF2B5EF4-FFF2-40B4-BE49-F238E27FC236}">
                <a16:creationId xmlns:a16="http://schemas.microsoft.com/office/drawing/2014/main" id="{E38A3769-404D-5CBB-03B8-A3CE5626CB0F}"/>
              </a:ext>
            </a:extLst>
          </p:cNvPr>
          <p:cNvPicPr>
            <a:picLocks noChangeAspect="1"/>
          </p:cNvPicPr>
          <p:nvPr/>
        </p:nvPicPr>
        <p:blipFill>
          <a:blip r:embed="rId4"/>
          <a:stretch>
            <a:fillRect/>
          </a:stretch>
        </p:blipFill>
        <p:spPr>
          <a:xfrm>
            <a:off x="-11429" y="0"/>
            <a:ext cx="4433455" cy="3325092"/>
          </a:xfrm>
          <a:prstGeom prst="rect">
            <a:avLst/>
          </a:prstGeom>
        </p:spPr>
      </p:pic>
      <p:pic>
        <p:nvPicPr>
          <p:cNvPr id="5" name="Obrázek 4">
            <a:extLst>
              <a:ext uri="{FF2B5EF4-FFF2-40B4-BE49-F238E27FC236}">
                <a16:creationId xmlns:a16="http://schemas.microsoft.com/office/drawing/2014/main" id="{F1A61CC5-038B-436D-7CD6-A24B49787B32}"/>
              </a:ext>
            </a:extLst>
          </p:cNvPr>
          <p:cNvPicPr>
            <a:picLocks noChangeAspect="1"/>
          </p:cNvPicPr>
          <p:nvPr/>
        </p:nvPicPr>
        <p:blipFill>
          <a:blip r:embed="rId5"/>
          <a:stretch>
            <a:fillRect/>
          </a:stretch>
        </p:blipFill>
        <p:spPr>
          <a:xfrm>
            <a:off x="7647709" y="0"/>
            <a:ext cx="4544291" cy="3026569"/>
          </a:xfrm>
          <a:prstGeom prst="rect">
            <a:avLst/>
          </a:prstGeom>
        </p:spPr>
      </p:pic>
      <p:pic>
        <p:nvPicPr>
          <p:cNvPr id="6" name="Obrázek 5">
            <a:extLst>
              <a:ext uri="{FF2B5EF4-FFF2-40B4-BE49-F238E27FC236}">
                <a16:creationId xmlns:a16="http://schemas.microsoft.com/office/drawing/2014/main" id="{74C9AB64-7C57-4C73-9C19-9067471290F7}"/>
              </a:ext>
            </a:extLst>
          </p:cNvPr>
          <p:cNvPicPr>
            <a:picLocks noChangeAspect="1"/>
          </p:cNvPicPr>
          <p:nvPr/>
        </p:nvPicPr>
        <p:blipFill>
          <a:blip r:embed="rId6"/>
          <a:stretch>
            <a:fillRect/>
          </a:stretch>
        </p:blipFill>
        <p:spPr>
          <a:xfrm>
            <a:off x="3899708" y="0"/>
            <a:ext cx="4202084" cy="2801389"/>
          </a:xfrm>
          <a:prstGeom prst="rect">
            <a:avLst/>
          </a:prstGeom>
        </p:spPr>
      </p:pic>
      <p:pic>
        <p:nvPicPr>
          <p:cNvPr id="7" name="Obrázek 6">
            <a:extLst>
              <a:ext uri="{FF2B5EF4-FFF2-40B4-BE49-F238E27FC236}">
                <a16:creationId xmlns:a16="http://schemas.microsoft.com/office/drawing/2014/main" id="{CE85FBD3-3180-AE58-51CC-11FEED30C02B}"/>
              </a:ext>
            </a:extLst>
          </p:cNvPr>
          <p:cNvPicPr>
            <a:picLocks noChangeAspect="1"/>
          </p:cNvPicPr>
          <p:nvPr/>
        </p:nvPicPr>
        <p:blipFill>
          <a:blip r:embed="rId7"/>
          <a:stretch>
            <a:fillRect/>
          </a:stretch>
        </p:blipFill>
        <p:spPr>
          <a:xfrm>
            <a:off x="2635655" y="1454752"/>
            <a:ext cx="4033405" cy="2693274"/>
          </a:xfrm>
          <a:prstGeom prst="rect">
            <a:avLst/>
          </a:prstGeom>
        </p:spPr>
      </p:pic>
      <p:pic>
        <p:nvPicPr>
          <p:cNvPr id="8" name="Obrázek 7">
            <a:extLst>
              <a:ext uri="{FF2B5EF4-FFF2-40B4-BE49-F238E27FC236}">
                <a16:creationId xmlns:a16="http://schemas.microsoft.com/office/drawing/2014/main" id="{4C5B26DE-5D7B-F1E9-5DBA-B3FBC609AAC1}"/>
              </a:ext>
            </a:extLst>
          </p:cNvPr>
          <p:cNvPicPr>
            <a:picLocks noChangeAspect="1"/>
          </p:cNvPicPr>
          <p:nvPr/>
        </p:nvPicPr>
        <p:blipFill>
          <a:blip r:embed="rId8"/>
          <a:stretch>
            <a:fillRect/>
          </a:stretch>
        </p:blipFill>
        <p:spPr>
          <a:xfrm>
            <a:off x="0" y="3877674"/>
            <a:ext cx="5770418" cy="2980326"/>
          </a:xfrm>
          <a:prstGeom prst="rect">
            <a:avLst/>
          </a:prstGeom>
        </p:spPr>
      </p:pic>
      <p:pic>
        <p:nvPicPr>
          <p:cNvPr id="9" name="Obrázek 8">
            <a:extLst>
              <a:ext uri="{FF2B5EF4-FFF2-40B4-BE49-F238E27FC236}">
                <a16:creationId xmlns:a16="http://schemas.microsoft.com/office/drawing/2014/main" id="{D15D4095-8E53-FACC-7614-B32179BB4C0A}"/>
              </a:ext>
            </a:extLst>
          </p:cNvPr>
          <p:cNvPicPr>
            <a:picLocks noChangeAspect="1"/>
          </p:cNvPicPr>
          <p:nvPr/>
        </p:nvPicPr>
        <p:blipFill>
          <a:blip r:embed="rId9"/>
          <a:stretch>
            <a:fillRect/>
          </a:stretch>
        </p:blipFill>
        <p:spPr>
          <a:xfrm>
            <a:off x="6595669" y="2161310"/>
            <a:ext cx="2876850" cy="1601066"/>
          </a:xfrm>
          <a:prstGeom prst="rect">
            <a:avLst/>
          </a:prstGeom>
        </p:spPr>
      </p:pic>
      <p:sp>
        <p:nvSpPr>
          <p:cNvPr id="10" name="TextovéPole 9">
            <a:extLst>
              <a:ext uri="{FF2B5EF4-FFF2-40B4-BE49-F238E27FC236}">
                <a16:creationId xmlns:a16="http://schemas.microsoft.com/office/drawing/2014/main" id="{F75A14F0-08B2-82B1-13B2-67414F908309}"/>
              </a:ext>
            </a:extLst>
          </p:cNvPr>
          <p:cNvSpPr txBox="1"/>
          <p:nvPr/>
        </p:nvSpPr>
        <p:spPr>
          <a:xfrm>
            <a:off x="3369425" y="748145"/>
            <a:ext cx="393470" cy="523220"/>
          </a:xfrm>
          <a:prstGeom prst="rect">
            <a:avLst/>
          </a:prstGeom>
          <a:solidFill>
            <a:schemeClr val="tx1"/>
          </a:solidFill>
        </p:spPr>
        <p:txBody>
          <a:bodyPr wrap="square" rtlCol="0">
            <a:spAutoFit/>
          </a:bodyPr>
          <a:lstStyle/>
          <a:p>
            <a:r>
              <a:rPr lang="ru-RU" sz="2800" b="1" dirty="0">
                <a:solidFill>
                  <a:schemeClr val="bg1"/>
                </a:solidFill>
              </a:rPr>
              <a:t>1</a:t>
            </a:r>
            <a:endParaRPr lang="cs-CZ" sz="2800" b="1" dirty="0">
              <a:solidFill>
                <a:schemeClr val="bg1"/>
              </a:solidFill>
            </a:endParaRPr>
          </a:p>
        </p:txBody>
      </p:sp>
      <p:sp>
        <p:nvSpPr>
          <p:cNvPr id="11" name="TextovéPole 10">
            <a:extLst>
              <a:ext uri="{FF2B5EF4-FFF2-40B4-BE49-F238E27FC236}">
                <a16:creationId xmlns:a16="http://schemas.microsoft.com/office/drawing/2014/main" id="{00F11C40-999E-36A2-8417-44D6449EE00A}"/>
              </a:ext>
            </a:extLst>
          </p:cNvPr>
          <p:cNvSpPr txBox="1"/>
          <p:nvPr/>
        </p:nvSpPr>
        <p:spPr>
          <a:xfrm>
            <a:off x="4096443" y="739870"/>
            <a:ext cx="393470" cy="523220"/>
          </a:xfrm>
          <a:prstGeom prst="rect">
            <a:avLst/>
          </a:prstGeom>
          <a:solidFill>
            <a:schemeClr val="tx1"/>
          </a:solidFill>
        </p:spPr>
        <p:txBody>
          <a:bodyPr wrap="square" rtlCol="0">
            <a:spAutoFit/>
          </a:bodyPr>
          <a:lstStyle/>
          <a:p>
            <a:r>
              <a:rPr lang="ru-RU" sz="2800" b="1" dirty="0">
                <a:solidFill>
                  <a:schemeClr val="bg1"/>
                </a:solidFill>
              </a:rPr>
              <a:t>2</a:t>
            </a:r>
            <a:endParaRPr lang="cs-CZ" sz="2800" b="1" dirty="0">
              <a:solidFill>
                <a:schemeClr val="bg1"/>
              </a:solidFill>
            </a:endParaRPr>
          </a:p>
        </p:txBody>
      </p:sp>
      <p:sp>
        <p:nvSpPr>
          <p:cNvPr id="12" name="TextovéPole 11">
            <a:extLst>
              <a:ext uri="{FF2B5EF4-FFF2-40B4-BE49-F238E27FC236}">
                <a16:creationId xmlns:a16="http://schemas.microsoft.com/office/drawing/2014/main" id="{D9EFE5F1-106C-6B13-D3B9-68ABC331F0F6}"/>
              </a:ext>
            </a:extLst>
          </p:cNvPr>
          <p:cNvSpPr txBox="1"/>
          <p:nvPr/>
        </p:nvSpPr>
        <p:spPr>
          <a:xfrm>
            <a:off x="8136428" y="85898"/>
            <a:ext cx="393470" cy="523220"/>
          </a:xfrm>
          <a:prstGeom prst="rect">
            <a:avLst/>
          </a:prstGeom>
          <a:solidFill>
            <a:schemeClr val="tx1"/>
          </a:solidFill>
        </p:spPr>
        <p:txBody>
          <a:bodyPr wrap="square" rtlCol="0">
            <a:spAutoFit/>
          </a:bodyPr>
          <a:lstStyle/>
          <a:p>
            <a:r>
              <a:rPr lang="ru-RU" sz="2800" b="1" dirty="0">
                <a:solidFill>
                  <a:schemeClr val="bg1"/>
                </a:solidFill>
              </a:rPr>
              <a:t>3</a:t>
            </a:r>
            <a:endParaRPr lang="cs-CZ" sz="2800" b="1" dirty="0">
              <a:solidFill>
                <a:schemeClr val="bg1"/>
              </a:solidFill>
            </a:endParaRPr>
          </a:p>
        </p:txBody>
      </p:sp>
      <p:sp>
        <p:nvSpPr>
          <p:cNvPr id="13" name="TextovéPole 12">
            <a:extLst>
              <a:ext uri="{FF2B5EF4-FFF2-40B4-BE49-F238E27FC236}">
                <a16:creationId xmlns:a16="http://schemas.microsoft.com/office/drawing/2014/main" id="{305FF8AE-E53A-7F83-F9DA-AC1CB134E735}"/>
              </a:ext>
            </a:extLst>
          </p:cNvPr>
          <p:cNvSpPr txBox="1"/>
          <p:nvPr/>
        </p:nvSpPr>
        <p:spPr>
          <a:xfrm>
            <a:off x="2620588" y="1831570"/>
            <a:ext cx="393470" cy="523220"/>
          </a:xfrm>
          <a:prstGeom prst="rect">
            <a:avLst/>
          </a:prstGeom>
          <a:solidFill>
            <a:schemeClr val="tx1"/>
          </a:solidFill>
        </p:spPr>
        <p:txBody>
          <a:bodyPr wrap="square" rtlCol="0">
            <a:spAutoFit/>
          </a:bodyPr>
          <a:lstStyle/>
          <a:p>
            <a:r>
              <a:rPr lang="ru-RU" sz="2800" b="1" dirty="0">
                <a:solidFill>
                  <a:schemeClr val="bg1"/>
                </a:solidFill>
              </a:rPr>
              <a:t>4</a:t>
            </a:r>
            <a:endParaRPr lang="cs-CZ" sz="2800" b="1" dirty="0">
              <a:solidFill>
                <a:schemeClr val="bg1"/>
              </a:solidFill>
            </a:endParaRPr>
          </a:p>
        </p:txBody>
      </p:sp>
      <p:sp>
        <p:nvSpPr>
          <p:cNvPr id="14" name="TextovéPole 13">
            <a:extLst>
              <a:ext uri="{FF2B5EF4-FFF2-40B4-BE49-F238E27FC236}">
                <a16:creationId xmlns:a16="http://schemas.microsoft.com/office/drawing/2014/main" id="{86423387-FCE7-92CF-E991-5E499EE8207B}"/>
              </a:ext>
            </a:extLst>
          </p:cNvPr>
          <p:cNvSpPr txBox="1"/>
          <p:nvPr/>
        </p:nvSpPr>
        <p:spPr>
          <a:xfrm>
            <a:off x="9472519" y="3095625"/>
            <a:ext cx="393470" cy="523220"/>
          </a:xfrm>
          <a:prstGeom prst="rect">
            <a:avLst/>
          </a:prstGeom>
          <a:solidFill>
            <a:schemeClr val="tx1"/>
          </a:solidFill>
        </p:spPr>
        <p:txBody>
          <a:bodyPr wrap="square" rtlCol="0">
            <a:spAutoFit/>
          </a:bodyPr>
          <a:lstStyle/>
          <a:p>
            <a:r>
              <a:rPr lang="ru-RU" sz="2800" b="1" dirty="0">
                <a:solidFill>
                  <a:schemeClr val="bg1"/>
                </a:solidFill>
              </a:rPr>
              <a:t>5</a:t>
            </a:r>
            <a:endParaRPr lang="cs-CZ" sz="2800" b="1" dirty="0">
              <a:solidFill>
                <a:schemeClr val="bg1"/>
              </a:solidFill>
            </a:endParaRPr>
          </a:p>
        </p:txBody>
      </p:sp>
      <p:sp>
        <p:nvSpPr>
          <p:cNvPr id="15" name="TextovéPole 14">
            <a:extLst>
              <a:ext uri="{FF2B5EF4-FFF2-40B4-BE49-F238E27FC236}">
                <a16:creationId xmlns:a16="http://schemas.microsoft.com/office/drawing/2014/main" id="{70955E1A-E357-89DA-70D4-4BC9FB35E44D}"/>
              </a:ext>
            </a:extLst>
          </p:cNvPr>
          <p:cNvSpPr txBox="1"/>
          <p:nvPr/>
        </p:nvSpPr>
        <p:spPr>
          <a:xfrm>
            <a:off x="1263536" y="3886416"/>
            <a:ext cx="393470" cy="523220"/>
          </a:xfrm>
          <a:prstGeom prst="rect">
            <a:avLst/>
          </a:prstGeom>
          <a:solidFill>
            <a:schemeClr val="tx1"/>
          </a:solidFill>
        </p:spPr>
        <p:txBody>
          <a:bodyPr wrap="square" rtlCol="0">
            <a:spAutoFit/>
          </a:bodyPr>
          <a:lstStyle/>
          <a:p>
            <a:r>
              <a:rPr lang="ru-RU" sz="2800" b="1" dirty="0">
                <a:solidFill>
                  <a:schemeClr val="bg1"/>
                </a:solidFill>
              </a:rPr>
              <a:t>6</a:t>
            </a:r>
            <a:endParaRPr lang="cs-CZ" sz="2800" b="1" dirty="0">
              <a:solidFill>
                <a:schemeClr val="bg1"/>
              </a:solidFill>
            </a:endParaRPr>
          </a:p>
        </p:txBody>
      </p:sp>
      <p:sp>
        <p:nvSpPr>
          <p:cNvPr id="16" name="TextovéPole 15">
            <a:extLst>
              <a:ext uri="{FF2B5EF4-FFF2-40B4-BE49-F238E27FC236}">
                <a16:creationId xmlns:a16="http://schemas.microsoft.com/office/drawing/2014/main" id="{355555B1-4030-845F-03A3-B38BFDCE64BB}"/>
              </a:ext>
            </a:extLst>
          </p:cNvPr>
          <p:cNvSpPr txBox="1"/>
          <p:nvPr/>
        </p:nvSpPr>
        <p:spPr>
          <a:xfrm>
            <a:off x="11798530" y="3569822"/>
            <a:ext cx="393470" cy="523220"/>
          </a:xfrm>
          <a:prstGeom prst="rect">
            <a:avLst/>
          </a:prstGeom>
          <a:solidFill>
            <a:schemeClr val="tx1"/>
          </a:solidFill>
        </p:spPr>
        <p:txBody>
          <a:bodyPr wrap="square" rtlCol="0">
            <a:spAutoFit/>
          </a:bodyPr>
          <a:lstStyle/>
          <a:p>
            <a:r>
              <a:rPr lang="ru-RU" sz="2800" b="1" dirty="0">
                <a:solidFill>
                  <a:schemeClr val="bg1"/>
                </a:solidFill>
              </a:rPr>
              <a:t>7</a:t>
            </a:r>
            <a:endParaRPr lang="cs-CZ" sz="2800" b="1" dirty="0">
              <a:solidFill>
                <a:schemeClr val="bg1"/>
              </a:solidFill>
            </a:endParaRPr>
          </a:p>
        </p:txBody>
      </p:sp>
    </p:spTree>
    <p:extLst>
      <p:ext uri="{BB962C8B-B14F-4D97-AF65-F5344CB8AC3E}">
        <p14:creationId xmlns:p14="http://schemas.microsoft.com/office/powerpoint/2010/main" val="1673820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BADD43-CC7D-A803-A673-9F56F1C20660}"/>
              </a:ext>
            </a:extLst>
          </p:cNvPr>
          <p:cNvSpPr>
            <a:spLocks noChangeArrowheads="1"/>
          </p:cNvSpPr>
          <p:nvPr/>
        </p:nvSpPr>
        <p:spPr bwMode="auto">
          <a:xfrm>
            <a:off x="936566" y="561684"/>
            <a:ext cx="10318867" cy="53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ct val="0"/>
              </a:spcAft>
              <a:buClrTx/>
              <a:buSzTx/>
              <a:tabLst/>
            </a:pPr>
            <a:r>
              <a:rPr kumimoji="0" lang="ru-RU" sz="2000" b="1" i="0" u="none" strike="noStrike" cap="none" normalizeH="0" baseline="0" noProof="0" dirty="0">
                <a:ln>
                  <a:noFill/>
                </a:ln>
                <a:solidFill>
                  <a:schemeClr val="tx1"/>
                </a:solidFill>
                <a:effectLst/>
                <a:latin typeface="Arial" panose="020B0604020202020204" pitchFamily="34" charset="0"/>
              </a:rPr>
              <a:t>Темы для беседы:</a:t>
            </a:r>
          </a:p>
          <a:p>
            <a:pPr marL="0" marR="0" lvl="0" indent="0" algn="l" defTabSz="914400" rtl="0" eaLnBrk="0" fontAlgn="base" latinLnBrk="0" hangingPunct="0">
              <a:spcBef>
                <a:spcPct val="0"/>
              </a:spcBef>
              <a:spcAft>
                <a:spcPct val="0"/>
              </a:spcAft>
              <a:buClrTx/>
              <a:buSzTx/>
              <a:tabLst/>
            </a:pPr>
            <a:endParaRPr lang="ru-RU" sz="2000" noProof="0" dirty="0">
              <a:latin typeface="Arial" panose="020B0604020202020204" pitchFamily="34" charset="0"/>
            </a:endParaRPr>
          </a:p>
          <a:p>
            <a:pPr marL="342900" marR="0" lvl="0" indent="-342900" algn="l" defTabSz="914400" rtl="0" eaLnBrk="0" fontAlgn="base" latinLnBrk="0" hangingPunct="0">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Расскажите о своем любимом ресторане.</a:t>
            </a:r>
          </a:p>
          <a:p>
            <a:pPr marL="342900" marR="0" lvl="0" indent="-342900" algn="l" defTabSz="914400" rtl="0" eaLnBrk="0" fontAlgn="base" latinLnBrk="0" hangingPunct="0">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Являются ли рестораны и кафе сегодня больше частью культуры или просто бизнесом?</a:t>
            </a:r>
          </a:p>
          <a:p>
            <a:pPr marL="342900" marR="0" lvl="0" indent="-342900" algn="l" defTabSz="914400" rtl="0" eaLnBrk="0" fontAlgn="base" latinLnBrk="0" hangingPunct="0">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Как отличаются пищевые привычки общества в разных странах?</a:t>
            </a:r>
          </a:p>
          <a:p>
            <a:pPr marL="342900" marR="0" lvl="0" indent="-342900" algn="l" defTabSz="914400" rtl="0" eaLnBrk="0" fontAlgn="base" latinLnBrk="0" hangingPunct="0">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Можно ли считать фастфуд угрозой гастрономической культуре?</a:t>
            </a:r>
          </a:p>
          <a:p>
            <a:pPr marL="342900" marR="0" lvl="0" indent="-342900" algn="l" defTabSz="914400" rtl="0" eaLnBrk="0" fontAlgn="base" latinLnBrk="0" hangingPunct="0">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Должно ли государство регулировать качество общественного питания строже?</a:t>
            </a:r>
          </a:p>
          <a:p>
            <a:pPr marL="342900" marR="0" lvl="0" indent="-342900" algn="l" defTabSz="914400" rtl="0" eaLnBrk="0" fontAlgn="base" latinLnBrk="0" hangingPunct="0">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Почему для многих людей посещение ресторана — это форма проявления социального статуса?</a:t>
            </a:r>
          </a:p>
          <a:p>
            <a:pPr marL="342900" marR="0" lvl="0" indent="-342900" algn="l" defTabSz="914400" rtl="0" eaLnBrk="0" fontAlgn="base" latinLnBrk="0" hangingPunct="0">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Меняет ли ресторанная культура традиции домашней еды?</a:t>
            </a:r>
          </a:p>
          <a:p>
            <a:pPr marL="342900" marR="0" lvl="0" indent="-342900" algn="l" defTabSz="914400" rtl="0" eaLnBrk="0" fontAlgn="base" latinLnBrk="0" hangingPunct="0">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Можно ли доверять концепции «здорового питания» в ресторанах?</a:t>
            </a:r>
          </a:p>
          <a:p>
            <a:pPr marL="342900" marR="0" lvl="0" indent="-342900" algn="l" defTabSz="914400" rtl="0" eaLnBrk="0" fontAlgn="base" latinLnBrk="0" hangingPunct="0">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Поддерживают ли рестораны живое общение?</a:t>
            </a:r>
          </a:p>
          <a:p>
            <a:pPr marL="342900" marR="0" lvl="0" indent="-342900" algn="l" defTabSz="914400" rtl="0" eaLnBrk="0" fontAlgn="base" latinLnBrk="0" hangingPunct="0">
              <a:spcBef>
                <a:spcPct val="0"/>
              </a:spcBef>
              <a:spcAft>
                <a:spcPct val="0"/>
              </a:spcAft>
              <a:buClrTx/>
              <a:buSzTx/>
              <a:buFont typeface="+mj-lt"/>
              <a:buAutoNum type="arabicPeriod"/>
              <a:tabLst/>
            </a:pPr>
            <a:r>
              <a:rPr kumimoji="0" lang="cs-CZ" sz="2000" b="0" i="0" u="none" strike="noStrike" cap="none" normalizeH="0" baseline="0" noProof="0" dirty="0">
                <a:ln>
                  <a:noFill/>
                </a:ln>
                <a:solidFill>
                  <a:schemeClr val="tx1"/>
                </a:solidFill>
                <a:effectLst/>
                <a:latin typeface="Arial" panose="020B0604020202020204" pitchFamily="34" charset="0"/>
              </a:rPr>
              <a:t> </a:t>
            </a:r>
            <a:r>
              <a:rPr kumimoji="0" lang="ru-RU" sz="2000" b="0" i="0" u="none" strike="noStrike" cap="none" normalizeH="0" baseline="0" noProof="0" dirty="0">
                <a:ln>
                  <a:noFill/>
                </a:ln>
                <a:solidFill>
                  <a:schemeClr val="tx1"/>
                </a:solidFill>
                <a:effectLst/>
                <a:latin typeface="Arial" panose="020B0604020202020204" pitchFamily="34" charset="0"/>
              </a:rPr>
              <a:t>Почему одни рестораны становятся культовыми, а другие быстро исчезают?</a:t>
            </a:r>
            <a:r>
              <a:rPr lang="ru-RU" sz="2000" dirty="0">
                <a:latin typeface="Arial" panose="020B0604020202020204" pitchFamily="34" charset="0"/>
              </a:rPr>
              <a:t> Должен ли сервис быть важнее качества еды?</a:t>
            </a:r>
            <a:endParaRPr kumimoji="0" lang="ru-RU" sz="2000" b="0" i="0" u="none" strike="noStrike" cap="none" normalizeH="0" baseline="0" noProof="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 Можно ли считать общественное питание показателем уровня жизни страны?</a:t>
            </a:r>
          </a:p>
          <a:p>
            <a:pPr marL="342900" marR="0" lvl="0" indent="-342900" algn="l" defTabSz="914400" rtl="0" eaLnBrk="0" fontAlgn="base" latinLnBrk="0" hangingPunct="0">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Теряет ли еда свою ценность, когда становится массовым продуктом?</a:t>
            </a:r>
          </a:p>
        </p:txBody>
      </p:sp>
    </p:spTree>
    <p:extLst>
      <p:ext uri="{BB962C8B-B14F-4D97-AF65-F5344CB8AC3E}">
        <p14:creationId xmlns:p14="http://schemas.microsoft.com/office/powerpoint/2010/main" val="674706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5549E260-1E29-5E3A-29FA-C30B9A09B8AC}"/>
              </a:ext>
            </a:extLst>
          </p:cNvPr>
          <p:cNvPicPr>
            <a:picLocks noChangeAspect="1"/>
          </p:cNvPicPr>
          <p:nvPr/>
        </p:nvPicPr>
        <p:blipFill>
          <a:blip r:embed="rId2"/>
          <a:srcRect l="27099" t="48889" r="24660" b="9818"/>
          <a:stretch>
            <a:fillRect/>
          </a:stretch>
        </p:blipFill>
        <p:spPr>
          <a:xfrm>
            <a:off x="1022270" y="0"/>
            <a:ext cx="8570617" cy="4117296"/>
          </a:xfrm>
          <a:prstGeom prst="rect">
            <a:avLst/>
          </a:prstGeom>
        </p:spPr>
      </p:pic>
      <p:pic>
        <p:nvPicPr>
          <p:cNvPr id="5" name="Obrázek 4">
            <a:extLst>
              <a:ext uri="{FF2B5EF4-FFF2-40B4-BE49-F238E27FC236}">
                <a16:creationId xmlns:a16="http://schemas.microsoft.com/office/drawing/2014/main" id="{5030DB0B-F111-D894-8BC0-98C6BB17A887}"/>
              </a:ext>
            </a:extLst>
          </p:cNvPr>
          <p:cNvPicPr>
            <a:picLocks noChangeAspect="1"/>
          </p:cNvPicPr>
          <p:nvPr/>
        </p:nvPicPr>
        <p:blipFill>
          <a:blip r:embed="rId3"/>
          <a:srcRect l="24947" t="15514" r="27717" b="58304"/>
          <a:stretch>
            <a:fillRect/>
          </a:stretch>
        </p:blipFill>
        <p:spPr>
          <a:xfrm>
            <a:off x="1022270" y="4117296"/>
            <a:ext cx="8570617" cy="2660348"/>
          </a:xfrm>
          <a:prstGeom prst="rect">
            <a:avLst/>
          </a:prstGeom>
        </p:spPr>
      </p:pic>
    </p:spTree>
    <p:extLst>
      <p:ext uri="{BB962C8B-B14F-4D97-AF65-F5344CB8AC3E}">
        <p14:creationId xmlns:p14="http://schemas.microsoft.com/office/powerpoint/2010/main" val="2524733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C0767C2-492A-B005-7380-DE7FB4D9FDAE}"/>
              </a:ext>
            </a:extLst>
          </p:cNvPr>
          <p:cNvSpPr txBox="1"/>
          <p:nvPr/>
        </p:nvSpPr>
        <p:spPr>
          <a:xfrm>
            <a:off x="881149" y="4002864"/>
            <a:ext cx="7708669" cy="400110"/>
          </a:xfrm>
          <a:prstGeom prst="rect">
            <a:avLst/>
          </a:prstGeom>
          <a:noFill/>
        </p:spPr>
        <p:txBody>
          <a:bodyPr wrap="square">
            <a:spAutoFit/>
          </a:bodyPr>
          <a:lstStyle/>
          <a:p>
            <a:r>
              <a:rPr lang="ru-RU" sz="2000" dirty="0">
                <a:hlinkClick r:id="rId2"/>
              </a:rPr>
              <a:t>Russian Audio Text 18 Ресторанный бизнес (ресторан в России)</a:t>
            </a:r>
            <a:endParaRPr lang="cs-CZ" sz="2000" dirty="0"/>
          </a:p>
        </p:txBody>
      </p:sp>
      <p:sp>
        <p:nvSpPr>
          <p:cNvPr id="4" name="TextovéPole 3">
            <a:extLst>
              <a:ext uri="{FF2B5EF4-FFF2-40B4-BE49-F238E27FC236}">
                <a16:creationId xmlns:a16="http://schemas.microsoft.com/office/drawing/2014/main" id="{36B824A6-17DE-CB32-FA71-F20EB5A9697A}"/>
              </a:ext>
            </a:extLst>
          </p:cNvPr>
          <p:cNvSpPr txBox="1"/>
          <p:nvPr/>
        </p:nvSpPr>
        <p:spPr>
          <a:xfrm>
            <a:off x="786938" y="3350029"/>
            <a:ext cx="9371215" cy="400110"/>
          </a:xfrm>
          <a:prstGeom prst="rect">
            <a:avLst/>
          </a:prstGeom>
          <a:noFill/>
        </p:spPr>
        <p:txBody>
          <a:bodyPr wrap="square" rtlCol="0">
            <a:spAutoFit/>
          </a:bodyPr>
          <a:lstStyle/>
          <a:p>
            <a:pPr marL="342900" indent="-342900">
              <a:buFont typeface="Wingdings" panose="05000000000000000000" pitchFamily="2" charset="2"/>
              <a:buChar char="Ø"/>
            </a:pPr>
            <a:r>
              <a:rPr lang="ru-RU" sz="2000" b="1" dirty="0"/>
              <a:t>Какое место занимают рестораны в системе общественного питания?</a:t>
            </a:r>
            <a:endParaRPr lang="cs-CZ" sz="2000" b="1" dirty="0"/>
          </a:p>
        </p:txBody>
      </p:sp>
      <p:sp>
        <p:nvSpPr>
          <p:cNvPr id="6" name="TextovéPole 5">
            <a:extLst>
              <a:ext uri="{FF2B5EF4-FFF2-40B4-BE49-F238E27FC236}">
                <a16:creationId xmlns:a16="http://schemas.microsoft.com/office/drawing/2014/main" id="{3293AC28-429F-329D-D937-4FF9EAA3C5CA}"/>
              </a:ext>
            </a:extLst>
          </p:cNvPr>
          <p:cNvSpPr txBox="1"/>
          <p:nvPr/>
        </p:nvSpPr>
        <p:spPr>
          <a:xfrm>
            <a:off x="786938" y="2065311"/>
            <a:ext cx="6096000" cy="400110"/>
          </a:xfrm>
          <a:prstGeom prst="rect">
            <a:avLst/>
          </a:prstGeom>
          <a:noFill/>
        </p:spPr>
        <p:txBody>
          <a:bodyPr wrap="square">
            <a:spAutoFit/>
          </a:bodyPr>
          <a:lstStyle/>
          <a:p>
            <a:r>
              <a:rPr lang="ru-RU" sz="2000" dirty="0">
                <a:hlinkClick r:id="rId3"/>
              </a:rPr>
              <a:t>Аудирование . Еда . Заказ блюд в ресторане .</a:t>
            </a:r>
            <a:endParaRPr lang="cs-CZ" sz="2000" dirty="0"/>
          </a:p>
        </p:txBody>
      </p:sp>
      <p:sp>
        <p:nvSpPr>
          <p:cNvPr id="7" name="TextovéPole 6">
            <a:extLst>
              <a:ext uri="{FF2B5EF4-FFF2-40B4-BE49-F238E27FC236}">
                <a16:creationId xmlns:a16="http://schemas.microsoft.com/office/drawing/2014/main" id="{6533CCE1-9BBB-3137-CAA7-253744CF6B61}"/>
              </a:ext>
            </a:extLst>
          </p:cNvPr>
          <p:cNvSpPr txBox="1"/>
          <p:nvPr/>
        </p:nvSpPr>
        <p:spPr>
          <a:xfrm>
            <a:off x="786938" y="1313411"/>
            <a:ext cx="4433455" cy="400110"/>
          </a:xfrm>
          <a:prstGeom prst="rect">
            <a:avLst/>
          </a:prstGeom>
          <a:noFill/>
        </p:spPr>
        <p:txBody>
          <a:bodyPr wrap="square" rtlCol="0">
            <a:spAutoFit/>
          </a:bodyPr>
          <a:lstStyle/>
          <a:p>
            <a:pPr marL="285750" indent="-285750">
              <a:buFont typeface="Wingdings" panose="05000000000000000000" pitchFamily="2" charset="2"/>
              <a:buChar char="Ø"/>
            </a:pPr>
            <a:r>
              <a:rPr lang="ru-RU" sz="2000" b="1" dirty="0"/>
              <a:t>Кто из коллег что заказал?</a:t>
            </a:r>
            <a:endParaRPr lang="cs-CZ" sz="2000" b="1" dirty="0"/>
          </a:p>
        </p:txBody>
      </p:sp>
      <p:sp>
        <p:nvSpPr>
          <p:cNvPr id="2" name="TextovéPole 1">
            <a:extLst>
              <a:ext uri="{FF2B5EF4-FFF2-40B4-BE49-F238E27FC236}">
                <a16:creationId xmlns:a16="http://schemas.microsoft.com/office/drawing/2014/main" id="{A09ED6A5-E98B-04DA-297E-68C66A6B7169}"/>
              </a:ext>
            </a:extLst>
          </p:cNvPr>
          <p:cNvSpPr txBox="1"/>
          <p:nvPr/>
        </p:nvSpPr>
        <p:spPr>
          <a:xfrm>
            <a:off x="502574" y="303268"/>
            <a:ext cx="2674620" cy="552450"/>
          </a:xfrm>
          <a:prstGeom prst="rect">
            <a:avLst/>
          </a:prstGeom>
          <a:noFill/>
        </p:spPr>
        <p:txBody>
          <a:bodyPr wrap="square" rtlCol="0">
            <a:spAutoFit/>
          </a:bodyPr>
          <a:lstStyle/>
          <a:p>
            <a:pPr>
              <a:lnSpc>
                <a:spcPct val="115000"/>
              </a:lnSpc>
              <a:spcAft>
                <a:spcPts val="800"/>
              </a:spcAft>
              <a:buNone/>
            </a:pPr>
            <a:r>
              <a:rPr lang="ru-RU" sz="2000" b="1" kern="1200">
                <a:solidFill>
                  <a:srgbClr val="000000"/>
                </a:solidFill>
                <a:effectLst/>
                <a:latin typeface="Aptos" panose="020B0004020202020204" pitchFamily="34" charset="0"/>
                <a:ea typeface="Aptos" panose="020B0004020202020204" pitchFamily="34" charset="0"/>
                <a:cs typeface="Times New Roman" panose="02020603050405020304" pitchFamily="18" charset="0"/>
              </a:rPr>
              <a:t>АУДИРОВАНИЕ</a:t>
            </a:r>
            <a:endParaRPr lang="cs-CZ" sz="1200" kern="10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698901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D7294158-CA17-6144-874F-991B04A55D45}"/>
              </a:ext>
            </a:extLst>
          </p:cNvPr>
          <p:cNvSpPr txBox="1"/>
          <p:nvPr/>
        </p:nvSpPr>
        <p:spPr>
          <a:xfrm>
            <a:off x="1512917" y="1817716"/>
            <a:ext cx="10047316" cy="2677656"/>
          </a:xfrm>
          <a:prstGeom prst="rect">
            <a:avLst/>
          </a:prstGeom>
          <a:noFill/>
        </p:spPr>
        <p:txBody>
          <a:bodyPr wrap="square" rtlCol="0">
            <a:spAutoFit/>
          </a:bodyPr>
          <a:lstStyle/>
          <a:p>
            <a:r>
              <a:rPr lang="ru-RU" sz="2400" b="1" dirty="0"/>
              <a:t>Темы для эссе (письменное домашнее задание)</a:t>
            </a:r>
          </a:p>
          <a:p>
            <a:pPr marL="342900" indent="-342900">
              <a:buFont typeface="Arial" panose="020B0604020202020204" pitchFamily="34" charset="0"/>
              <a:buChar char="•"/>
            </a:pPr>
            <a:r>
              <a:rPr lang="ru-RU" sz="2400" dirty="0"/>
              <a:t>Роль ресторанов в современной городской культуре</a:t>
            </a:r>
          </a:p>
          <a:p>
            <a:pPr marL="342900" indent="-342900">
              <a:buFont typeface="Arial" panose="020B0604020202020204" pitchFamily="34" charset="0"/>
              <a:buChar char="•"/>
            </a:pPr>
            <a:r>
              <a:rPr lang="ru-RU" sz="2400" dirty="0"/>
              <a:t>Эволюция ресторанного сервиса и ожиданий клиентов</a:t>
            </a:r>
          </a:p>
          <a:p>
            <a:pPr marL="342900" indent="-342900">
              <a:buFont typeface="Arial" panose="020B0604020202020204" pitchFamily="34" charset="0"/>
              <a:buChar char="•"/>
            </a:pPr>
            <a:r>
              <a:rPr lang="ru-RU" sz="2400" dirty="0"/>
              <a:t>Образ жизни человека и общественное питание</a:t>
            </a:r>
          </a:p>
          <a:p>
            <a:pPr marL="342900" indent="-342900">
              <a:buFont typeface="Arial" panose="020B0604020202020204" pitchFamily="34" charset="0"/>
              <a:buChar char="•"/>
            </a:pPr>
            <a:r>
              <a:rPr lang="ru-RU" sz="2400" dirty="0"/>
              <a:t>Баланс между качеством, доступностью и прибылью в общественном питании</a:t>
            </a:r>
          </a:p>
          <a:p>
            <a:pPr marL="457200" indent="-457200">
              <a:buFont typeface="+mj-lt"/>
              <a:buAutoNum type="arabicPeriod"/>
            </a:pPr>
            <a:endParaRPr lang="cs-CZ" sz="2400" b="1" dirty="0"/>
          </a:p>
        </p:txBody>
      </p:sp>
    </p:spTree>
    <p:extLst>
      <p:ext uri="{BB962C8B-B14F-4D97-AF65-F5344CB8AC3E}">
        <p14:creationId xmlns:p14="http://schemas.microsoft.com/office/powerpoint/2010/main" val="1054587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7E770ED9-7EDD-26CF-BF32-ADEAD0C8AF85}"/>
              </a:ext>
            </a:extLst>
          </p:cNvPr>
          <p:cNvSpPr txBox="1"/>
          <p:nvPr/>
        </p:nvSpPr>
        <p:spPr>
          <a:xfrm>
            <a:off x="310342" y="260466"/>
            <a:ext cx="11488189" cy="6247864"/>
          </a:xfrm>
          <a:prstGeom prst="rect">
            <a:avLst/>
          </a:prstGeom>
          <a:noFill/>
        </p:spPr>
        <p:txBody>
          <a:bodyPr wrap="square" rtlCol="0">
            <a:spAutoFit/>
          </a:bodyPr>
          <a:lstStyle/>
          <a:p>
            <a:r>
              <a:rPr lang="ru-RU" sz="2000" b="1" dirty="0">
                <a:latin typeface="Arial" panose="020B0604020202020204" pitchFamily="34" charset="0"/>
                <a:cs typeface="Arial" panose="020B0604020202020204" pitchFamily="34" charset="0"/>
              </a:rPr>
              <a:t>Лексический минимум по теме: Рестораны и общепит</a:t>
            </a:r>
          </a:p>
          <a:p>
            <a:endParaRPr lang="ru-RU" sz="2000" b="1"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Понятия:</a:t>
            </a:r>
            <a:r>
              <a:rPr lang="ru-RU" sz="2000" dirty="0">
                <a:latin typeface="Arial" panose="020B0604020202020204" pitchFamily="34" charset="0"/>
                <a:cs typeface="Arial" panose="020B0604020202020204" pitchFamily="34" charset="0"/>
              </a:rPr>
              <a:t> ресторан, кафе, столовая, закусочная, бар, общественное питание, заведение, кухня, меню, блюдо, напиток, обслуживание, сервис, персонал, официант, повар, администратор, гость, клиент, посетитель, заказ, счёт, чаевые, атмосфера, интерьер, концепция, формат, качество, цена, доступность, ассортимент, порция, подача, санитарные нормы, лицензия, репутация, отзыв, бронирование, очередь</a:t>
            </a:r>
          </a:p>
          <a:p>
            <a:endParaRPr lang="ru-RU" sz="2000"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Качества:</a:t>
            </a:r>
            <a:r>
              <a:rPr lang="ru-RU" sz="2000" dirty="0">
                <a:latin typeface="Arial" panose="020B0604020202020204" pitchFamily="34" charset="0"/>
                <a:cs typeface="Arial" panose="020B0604020202020204" pitchFamily="34" charset="0"/>
              </a:rPr>
              <a:t> ресторанный, общественный, городской, популярный, престижный, доступный, дорогой, бюджетный, качественный, свежий, вкусный, сытный, разнообразный, ограниченный, традиционный, современный, авторский, тематический, уютный, шумный, формальный, неформальный, обслуживающий, профессиональный, вежливый, клиентоориентированный, массовый, коммерческий</a:t>
            </a:r>
          </a:p>
          <a:p>
            <a:endParaRPr lang="ru-RU" sz="2000"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Действия: </a:t>
            </a:r>
            <a:r>
              <a:rPr lang="ru-RU" sz="2000" dirty="0">
                <a:latin typeface="Arial" panose="020B0604020202020204" pitchFamily="34" charset="0"/>
                <a:cs typeface="Arial" panose="020B0604020202020204" pitchFamily="34" charset="0"/>
              </a:rPr>
              <a:t>посещать, выбирать заведение, заказывать, обслуживать, готовить, подавать, предлагать, рекомендовать, ожидать заказ, оплачивать счёт, оставлять чаевые, бронировать столик, принимать гостей, работать в сфере питания, контролировать качество, соблюдать нормы, нарушать правила, оценивать сервис, жаловаться, оставлять отзыв, возвращаться в ресторан, открывать заведение, развивать бизнес, привлекать клиентов, конкурировать, формировать меню</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05914943"/>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TotalTime>
  <Words>432</Words>
  <Application>Microsoft Office PowerPoint</Application>
  <PresentationFormat>Širokoúhlá obrazovka</PresentationFormat>
  <Paragraphs>41</Paragraphs>
  <Slides>7</Slides>
  <Notes>1</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7</vt:i4>
      </vt:variant>
    </vt:vector>
  </HeadingPairs>
  <TitlesOfParts>
    <vt:vector size="13" baseType="lpstr">
      <vt:lpstr>Aptos</vt:lpstr>
      <vt:lpstr>Arial</vt:lpstr>
      <vt:lpstr>Calibri</vt:lpstr>
      <vt:lpstr>Calibri Light</vt:lpstr>
      <vt:lpstr>Wingdings</vt:lpstr>
      <vt:lpstr>Motiv Office</vt:lpstr>
      <vt:lpstr>JC IV</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Veronika SN</dc:creator>
  <cp:lastModifiedBy>Veronika SN</cp:lastModifiedBy>
  <cp:revision>12</cp:revision>
  <dcterms:created xsi:type="dcterms:W3CDTF">2026-02-04T12:29:06Z</dcterms:created>
  <dcterms:modified xsi:type="dcterms:W3CDTF">2026-02-11T09:38:26Z</dcterms:modified>
</cp:coreProperties>
</file>