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89" autoAdjust="0"/>
    <p:restoredTop sz="94660"/>
  </p:normalViewPr>
  <p:slideViewPr>
    <p:cSldViewPr snapToGrid="0">
      <p:cViewPr varScale="1">
        <p:scale>
          <a:sx n="69" d="100"/>
          <a:sy n="69" d="100"/>
        </p:scale>
        <p:origin x="8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675F1-7734-464C-8DA2-F5E3616197FA}" type="datetimeFigureOut">
              <a:rPr lang="cs-CZ" smtClean="0"/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129D-0B41-4148-8301-2A97F5FBE4FA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675F1-7734-464C-8DA2-F5E3616197FA}" type="datetimeFigureOut">
              <a:rPr lang="cs-CZ" smtClean="0"/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129D-0B41-4148-8301-2A97F5FBE4FA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675F1-7734-464C-8DA2-F5E3616197FA}" type="datetimeFigureOut">
              <a:rPr lang="cs-CZ" smtClean="0"/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129D-0B41-4148-8301-2A97F5FBE4FA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675F1-7734-464C-8DA2-F5E3616197FA}" type="datetimeFigureOut">
              <a:rPr lang="cs-CZ" smtClean="0"/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129D-0B41-4148-8301-2A97F5FBE4FA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675F1-7734-464C-8DA2-F5E3616197FA}" type="datetimeFigureOut">
              <a:rPr lang="cs-CZ" smtClean="0"/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129D-0B41-4148-8301-2A97F5FBE4FA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675F1-7734-464C-8DA2-F5E3616197FA}" type="datetimeFigureOut">
              <a:rPr lang="cs-CZ" smtClean="0"/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129D-0B41-4148-8301-2A97F5FBE4FA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675F1-7734-464C-8DA2-F5E3616197FA}" type="datetimeFigureOut">
              <a:rPr lang="cs-CZ" smtClean="0"/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129D-0B41-4148-8301-2A97F5FBE4FA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675F1-7734-464C-8DA2-F5E3616197FA}" type="datetimeFigureOut">
              <a:rPr lang="cs-CZ" smtClean="0"/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129D-0B41-4148-8301-2A97F5FBE4FA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675F1-7734-464C-8DA2-F5E3616197FA}" type="datetimeFigureOut">
              <a:rPr lang="cs-CZ" smtClean="0"/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129D-0B41-4148-8301-2A97F5FBE4FA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675F1-7734-464C-8DA2-F5E3616197FA}" type="datetimeFigureOut">
              <a:rPr lang="cs-CZ" smtClean="0"/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129D-0B41-4148-8301-2A97F5FBE4FA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675F1-7734-464C-8DA2-F5E3616197FA}" type="datetimeFigureOut">
              <a:rPr lang="cs-CZ" smtClean="0"/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129D-0B41-4148-8301-2A97F5FBE4FA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675F1-7734-464C-8DA2-F5E3616197FA}" type="datetimeFigureOut">
              <a:rPr lang="cs-CZ" smtClean="0"/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E129D-0B41-4148-8301-2A97F5FBE4FA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74822" y="512763"/>
            <a:ext cx="9144000" cy="2387600"/>
          </a:xfrm>
        </p:spPr>
        <p:txBody>
          <a:bodyPr/>
          <a:lstStyle/>
          <a:p>
            <a:r>
              <a:rPr lang="cs-CZ" b="1" dirty="0" smtClean="0">
                <a:latin typeface="+mn-lt"/>
              </a:rPr>
              <a:t>ZÁJMENA - 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VOORNAAMWOORDEN</a:t>
            </a:r>
            <a:endParaRPr lang="cs-CZ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Obrázek 4" descr="personal pronouns | Proyecto Educere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255" y="3509963"/>
            <a:ext cx="4249135" cy="3004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6875" y="116205"/>
            <a:ext cx="8858250" cy="588010"/>
          </a:xfrm>
        </p:spPr>
        <p:txBody>
          <a:bodyPr>
            <a:normAutofit fontScale="90000"/>
          </a:bodyPr>
          <a:p>
            <a:r>
              <a:rPr lang="cs-CZ" altLang="en-US"/>
              <a:t>oefening: persoonlijke voornaamwoorden</a:t>
            </a:r>
            <a:endParaRPr lang="cs-CZ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4405"/>
            <a:ext cx="10515600" cy="5682615"/>
          </a:xfrm>
        </p:spPr>
        <p:txBody>
          <a:bodyPr>
            <a:normAutofit fontScale="80000"/>
          </a:bodyPr>
          <a:p>
            <a:r>
              <a:rPr lang="en-US" altLang="en-US"/>
              <a:t>1. Het huiswerk is moeilijk voor Jean. Hij maakt _______ niet.</a:t>
            </a:r>
            <a:endParaRPr lang="en-US" altLang="en-US"/>
          </a:p>
          <a:p>
            <a:r>
              <a:rPr lang="en-US" altLang="en-US"/>
              <a:t>2. Ken je die jongen? Ja, ik zit met _______ op cursus.</a:t>
            </a:r>
            <a:endParaRPr lang="en-US" altLang="en-US"/>
          </a:p>
          <a:p>
            <a:r>
              <a:rPr lang="en-US" altLang="en-US"/>
              <a:t>3. HeT huis staat te koop. - Ik wil _____ kopen. </a:t>
            </a:r>
            <a:endParaRPr lang="en-US" altLang="en-US"/>
          </a:p>
          <a:p>
            <a:r>
              <a:rPr lang="en-US" altLang="en-US"/>
              <a:t>4. De klok staat stil; ik hoor _______ niet.</a:t>
            </a:r>
            <a:endParaRPr lang="en-US" altLang="en-US"/>
          </a:p>
          <a:p>
            <a:r>
              <a:rPr lang="en-US" altLang="en-US"/>
              <a:t>5. Mijn sleutels liggen boven. Wie haalt _______ even op?</a:t>
            </a:r>
            <a:endParaRPr lang="en-US" altLang="en-US"/>
          </a:p>
          <a:p>
            <a:r>
              <a:rPr lang="en-US" altLang="en-US"/>
              <a:t>6. De studenten staan n de gang. Ik hoor _____ wel. </a:t>
            </a:r>
            <a:endParaRPr lang="en-US" altLang="en-US"/>
          </a:p>
          <a:p>
            <a:r>
              <a:rPr lang="en-US" altLang="en-US"/>
              <a:t>7. Je vriend staat buiten. Hij wacht op _______.</a:t>
            </a:r>
            <a:endParaRPr lang="en-US" altLang="en-US"/>
          </a:p>
          <a:p>
            <a:r>
              <a:rPr lang="en-US" altLang="en-US"/>
              <a:t>8. Mijn moeder is jarig. Ik geef _______ een bos bloemen. </a:t>
            </a:r>
            <a:endParaRPr lang="en-US" altLang="en-US"/>
          </a:p>
          <a:p>
            <a:r>
              <a:rPr lang="en-US" altLang="en-US"/>
              <a:t>9. Heb je de boeken bij je? Ik heb _______ nodig.</a:t>
            </a:r>
            <a:endParaRPr lang="en-US" altLang="en-US"/>
          </a:p>
          <a:p>
            <a:r>
              <a:rPr lang="en-US" altLang="en-US"/>
              <a:t>10. Ken je al de mensen in de klas? - Nee, ik ken ____ niet. </a:t>
            </a:r>
            <a:endParaRPr lang="en-US" altLang="en-US"/>
          </a:p>
          <a:p>
            <a:r>
              <a:rPr lang="en-US" altLang="en-US"/>
              <a:t>11. Meneer Jansens, ik wil graag met ____ spreken.</a:t>
            </a:r>
            <a:endParaRPr lang="en-US" altLang="en-US"/>
          </a:p>
          <a:p>
            <a:r>
              <a:rPr lang="en-US" altLang="en-US"/>
              <a:t>12. Meneer en mevrouw Jansens, ik wil graag met ____ spreken.</a:t>
            </a:r>
            <a:endParaRPr lang="en-US" altLang="en-US"/>
          </a:p>
          <a:p>
            <a:r>
              <a:rPr lang="en-US" altLang="en-US"/>
              <a:t>13. Beste vrienden , ik wil ______ graag uitnodigen voor een Sinterklaasfeest.</a:t>
            </a:r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784"/>
          </a:xfrm>
        </p:spPr>
        <p:txBody>
          <a:bodyPr/>
          <a:lstStyle/>
          <a:p>
            <a:r>
              <a:rPr lang="cs-CZ" dirty="0" smtClean="0"/>
              <a:t>		</a:t>
            </a:r>
            <a:r>
              <a:rPr lang="cs-CZ" b="1" dirty="0" smtClean="0"/>
              <a:t>ZÁJMENA OSOBNÍ – 1. PÁD</a:t>
            </a:r>
            <a:endParaRPr lang="cs-CZ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265382" y="1690687"/>
          <a:ext cx="9784419" cy="44293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3289"/>
                <a:gridCol w="1954488"/>
                <a:gridCol w="2938321"/>
                <a:gridCol w="2938321"/>
              </a:tblGrid>
              <a:tr h="657276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kern="50" dirty="0">
                          <a:effectLst/>
                        </a:rPr>
                        <a:t>jednotné </a:t>
                      </a:r>
                      <a:r>
                        <a:rPr lang="cs-CZ" sz="2000" kern="50" dirty="0" smtClean="0">
                          <a:effectLst/>
                        </a:rPr>
                        <a:t>číslo / ENKELVOUD</a:t>
                      </a:r>
                      <a:endParaRPr lang="cs-CZ" sz="20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000" kern="5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množné </a:t>
                      </a:r>
                      <a:r>
                        <a:rPr lang="cs-CZ" sz="2000" kern="5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číslo / MEERVOUD</a:t>
                      </a:r>
                      <a:endParaRPr lang="cs-CZ" sz="2000" kern="5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</a:tr>
              <a:tr h="360044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já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ty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vy</a:t>
                      </a:r>
                      <a:r>
                        <a:rPr lang="cs-CZ" sz="2800" kern="50" baseline="0" dirty="0" smtClean="0">
                          <a:effectLst/>
                        </a:rPr>
                        <a:t> (vykání)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on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ona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Ono</a:t>
                      </a: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my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vy    (</a:t>
                      </a:r>
                      <a:r>
                        <a:rPr lang="cs-CZ" sz="2800" kern="50" dirty="0" err="1" smtClean="0">
                          <a:effectLst/>
                        </a:rPr>
                        <a:t>pl</a:t>
                      </a:r>
                      <a:r>
                        <a:rPr lang="cs-CZ" sz="2800" kern="50" dirty="0" smtClean="0">
                          <a:effectLst/>
                        </a:rPr>
                        <a:t>)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vy    (vykání, </a:t>
                      </a:r>
                      <a:r>
                        <a:rPr lang="cs-CZ" sz="2800" kern="50" dirty="0" err="1" smtClean="0">
                          <a:effectLst/>
                        </a:rPr>
                        <a:t>pl</a:t>
                      </a:r>
                      <a:r>
                        <a:rPr lang="cs-CZ" sz="2800" kern="50" dirty="0" smtClean="0">
                          <a:effectLst/>
                        </a:rPr>
                        <a:t>.)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Oni</a:t>
                      </a: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5263199" y="-156100"/>
            <a:ext cx="2300806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4870" algn="l"/>
              </a:tabLst>
            </a:pPr>
            <a:r>
              <a:rPr kumimoji="0" lang="cs-CZ" altLang="cs-CZ" sz="1200" b="1" i="0" u="none" strike="noStrike" cap="none" normalizeH="0" baseline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Osobní zájmena</a:t>
            </a:r>
            <a:endParaRPr kumimoji="0" lang="cs-CZ" altLang="cs-C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4870" algn="l"/>
              </a:tabLst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784"/>
          </a:xfrm>
        </p:spPr>
        <p:txBody>
          <a:bodyPr/>
          <a:lstStyle/>
          <a:p>
            <a:r>
              <a:rPr lang="cs-CZ" dirty="0" smtClean="0"/>
              <a:t>		</a:t>
            </a:r>
            <a:r>
              <a:rPr lang="cs-CZ" b="1" dirty="0" smtClean="0"/>
              <a:t>ZÁJMENA OSOBNÍ – 1. PÁD</a:t>
            </a:r>
            <a:endParaRPr lang="cs-CZ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265382" y="1690687"/>
          <a:ext cx="9784419" cy="5137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3289"/>
                <a:gridCol w="1954488"/>
                <a:gridCol w="2938321"/>
                <a:gridCol w="2938321"/>
              </a:tblGrid>
              <a:tr h="657276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kern="50" dirty="0">
                          <a:effectLst/>
                        </a:rPr>
                        <a:t>jednotné </a:t>
                      </a:r>
                      <a:r>
                        <a:rPr lang="cs-CZ" sz="2000" kern="50" dirty="0" smtClean="0">
                          <a:effectLst/>
                        </a:rPr>
                        <a:t>číslo / ENKELVOUD</a:t>
                      </a:r>
                      <a:endParaRPr lang="cs-CZ" sz="20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000" kern="5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množné </a:t>
                      </a:r>
                      <a:r>
                        <a:rPr lang="cs-CZ" sz="2000" kern="5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číslo / MEERVOUD</a:t>
                      </a:r>
                      <a:endParaRPr lang="cs-CZ" sz="2000" kern="5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</a:tr>
              <a:tr h="360044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</a:rPr>
                        <a:t>ik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</a:rPr>
                        <a:t>jij</a:t>
                      </a: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</a:rPr>
                        <a:t> / je 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</a:rPr>
                        <a:t>U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</a:rPr>
                        <a:t>hij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</a:rPr>
                        <a:t>zij</a:t>
                      </a: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</a:rPr>
                        <a:t> / ze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</a:rPr>
                        <a:t>het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já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ty 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Vy (vykání)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on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ona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Ono</a:t>
                      </a: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 </a:t>
                      </a: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</a:rPr>
                        <a:t>wij</a:t>
                      </a: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</a:rPr>
                        <a:t> / </a:t>
                      </a: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</a:rPr>
                        <a:t>we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</a:rPr>
                        <a:t>jullie</a:t>
                      </a: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</a:rPr>
                        <a:t>U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</a:rPr>
                        <a:t>zij</a:t>
                      </a: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</a:rPr>
                        <a:t> / ze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my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vy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Vy</a:t>
                      </a:r>
                      <a:r>
                        <a:rPr lang="cs-CZ" sz="2800" kern="50" baseline="0" dirty="0" smtClean="0">
                          <a:effectLst/>
                        </a:rPr>
                        <a:t> (vykání)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Oni</a:t>
                      </a: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5263199" y="-156100"/>
            <a:ext cx="2300806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4870" algn="l"/>
              </a:tabLst>
            </a:pPr>
            <a:r>
              <a:rPr kumimoji="0" lang="cs-CZ" altLang="cs-CZ" sz="1200" b="1" i="0" u="none" strike="noStrike" cap="none" normalizeH="0" baseline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Osobní zájmena</a:t>
            </a:r>
            <a:endParaRPr kumimoji="0" lang="cs-CZ" altLang="cs-C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4870" algn="l"/>
              </a:tabLst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784"/>
          </a:xfrm>
        </p:spPr>
        <p:txBody>
          <a:bodyPr/>
          <a:lstStyle/>
          <a:p>
            <a:r>
              <a:rPr lang="cs-CZ" dirty="0" smtClean="0"/>
              <a:t>	</a:t>
            </a:r>
            <a:r>
              <a:rPr lang="cs-CZ" b="1" dirty="0" smtClean="0"/>
              <a:t>ZÁJMENA OSOBNÍ – DRUHÝ TVAR</a:t>
            </a:r>
            <a:endParaRPr lang="cs-CZ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265382" y="1260910"/>
          <a:ext cx="9784419" cy="5149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3289"/>
                <a:gridCol w="1954488"/>
                <a:gridCol w="2938321"/>
                <a:gridCol w="2938321"/>
              </a:tblGrid>
              <a:tr h="496761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50" dirty="0" smtClean="0">
                          <a:effectLst/>
                        </a:rPr>
                        <a:t>SG</a:t>
                      </a:r>
                      <a:endParaRPr lang="cs-CZ" sz="1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1800" kern="50" dirty="0" smtClean="0">
                          <a:effectLst/>
                        </a:rPr>
                        <a:t>PL</a:t>
                      </a:r>
                      <a:endParaRPr lang="cs-CZ" sz="1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</a:tr>
              <a:tr h="46527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ik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jij</a:t>
                      </a:r>
                      <a:r>
                        <a:rPr lang="cs-CZ" sz="2800" kern="50" dirty="0">
                          <a:effectLst/>
                        </a:rPr>
                        <a:t> / je 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U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hij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zij</a:t>
                      </a:r>
                      <a:r>
                        <a:rPr lang="cs-CZ" sz="2800" kern="50" dirty="0">
                          <a:effectLst/>
                        </a:rPr>
                        <a:t> / ze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het</a:t>
                      </a: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wij</a:t>
                      </a:r>
                      <a:r>
                        <a:rPr lang="cs-CZ" sz="2800" kern="50" dirty="0">
                          <a:effectLst/>
                        </a:rPr>
                        <a:t> / </a:t>
                      </a:r>
                      <a:r>
                        <a:rPr lang="cs-CZ" sz="2800" kern="50" dirty="0" err="1">
                          <a:effectLst/>
                        </a:rPr>
                        <a:t>we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jullie</a:t>
                      </a:r>
                      <a:r>
                        <a:rPr lang="cs-CZ" sz="2800" kern="50" dirty="0">
                          <a:effectLst/>
                        </a:rPr>
                        <a:t> 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U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err="1" smtClean="0">
                          <a:effectLst/>
                        </a:rPr>
                        <a:t>zij</a:t>
                      </a:r>
                      <a:r>
                        <a:rPr lang="cs-CZ" sz="2800" kern="50" dirty="0" smtClean="0">
                          <a:effectLst/>
                        </a:rPr>
                        <a:t> </a:t>
                      </a:r>
                      <a:r>
                        <a:rPr lang="cs-CZ" sz="2800" kern="50" dirty="0">
                          <a:effectLst/>
                        </a:rPr>
                        <a:t>/ ze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 </a:t>
                      </a: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endParaRPr lang="cs-CZ" sz="2800" b="1" kern="5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5263199" y="-156100"/>
            <a:ext cx="2300806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4870" algn="l"/>
              </a:tabLst>
            </a:pPr>
            <a:r>
              <a:rPr kumimoji="0" lang="cs-CZ" altLang="cs-CZ" sz="1200" b="1" i="0" u="none" strike="noStrike" cap="none" normalizeH="0" baseline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Osobní zájmena</a:t>
            </a:r>
            <a:endParaRPr kumimoji="0" lang="cs-CZ" altLang="cs-C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4870" algn="l"/>
              </a:tabLst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784"/>
          </a:xfrm>
        </p:spPr>
        <p:txBody>
          <a:bodyPr/>
          <a:lstStyle/>
          <a:p>
            <a:r>
              <a:rPr lang="cs-CZ" dirty="0" smtClean="0"/>
              <a:t>	</a:t>
            </a:r>
            <a:r>
              <a:rPr lang="cs-CZ" b="1" dirty="0" smtClean="0"/>
              <a:t>ZÁJMENA OSOBNÍ – DRUHÝ TVAR</a:t>
            </a:r>
            <a:endParaRPr lang="cs-CZ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265382" y="1260910"/>
          <a:ext cx="9784419" cy="5149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3289"/>
                <a:gridCol w="1954488"/>
                <a:gridCol w="2938321"/>
                <a:gridCol w="2938321"/>
              </a:tblGrid>
              <a:tr h="496761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50" dirty="0" smtClean="0">
                          <a:effectLst/>
                        </a:rPr>
                        <a:t>SG</a:t>
                      </a:r>
                      <a:endParaRPr lang="cs-CZ" sz="1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1800" kern="50" dirty="0" smtClean="0">
                          <a:effectLst/>
                        </a:rPr>
                        <a:t>PL</a:t>
                      </a:r>
                      <a:endParaRPr lang="cs-CZ" sz="1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</a:tr>
              <a:tr h="46527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ik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jij</a:t>
                      </a:r>
                      <a:r>
                        <a:rPr lang="cs-CZ" sz="2800" kern="50" dirty="0">
                          <a:effectLst/>
                        </a:rPr>
                        <a:t> / je 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U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hij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zij</a:t>
                      </a:r>
                      <a:r>
                        <a:rPr lang="cs-CZ" sz="2800" kern="50" dirty="0">
                          <a:effectLst/>
                        </a:rPr>
                        <a:t> / ze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het</a:t>
                      </a: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Mij</a:t>
                      </a: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/</a:t>
                      </a: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me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Jou</a:t>
                      </a: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/je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U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Hem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Haar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Hem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wij</a:t>
                      </a:r>
                      <a:r>
                        <a:rPr lang="cs-CZ" sz="2800" kern="50" dirty="0">
                          <a:effectLst/>
                        </a:rPr>
                        <a:t> / </a:t>
                      </a:r>
                      <a:r>
                        <a:rPr lang="cs-CZ" sz="2800" kern="50" dirty="0" err="1">
                          <a:effectLst/>
                        </a:rPr>
                        <a:t>we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jullie</a:t>
                      </a:r>
                      <a:r>
                        <a:rPr lang="cs-CZ" sz="2800" kern="50" dirty="0">
                          <a:effectLst/>
                        </a:rPr>
                        <a:t> 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U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err="1" smtClean="0">
                          <a:effectLst/>
                        </a:rPr>
                        <a:t>zij</a:t>
                      </a:r>
                      <a:r>
                        <a:rPr lang="cs-CZ" sz="2800" kern="50" dirty="0" smtClean="0">
                          <a:effectLst/>
                        </a:rPr>
                        <a:t> </a:t>
                      </a:r>
                      <a:r>
                        <a:rPr lang="cs-CZ" sz="2800" kern="50" dirty="0">
                          <a:effectLst/>
                        </a:rPr>
                        <a:t>/ ze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 </a:t>
                      </a: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Ons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Jullie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U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Hen / ze</a:t>
                      </a:r>
                      <a:endParaRPr lang="cs-CZ" sz="2800" b="1" kern="5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5263199" y="-156100"/>
            <a:ext cx="2300806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4870" algn="l"/>
              </a:tabLst>
            </a:pPr>
            <a:r>
              <a:rPr kumimoji="0" lang="cs-CZ" altLang="cs-CZ" sz="1200" b="1" i="0" u="none" strike="noStrike" cap="none" normalizeH="0" baseline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Osobní zájmena</a:t>
            </a:r>
            <a:endParaRPr kumimoji="0" lang="cs-CZ" altLang="cs-C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4870" algn="l"/>
              </a:tabLst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784"/>
          </a:xfrm>
        </p:spPr>
        <p:txBody>
          <a:bodyPr/>
          <a:lstStyle/>
          <a:p>
            <a:r>
              <a:rPr lang="cs-CZ" dirty="0" smtClean="0"/>
              <a:t>	       </a:t>
            </a:r>
            <a:r>
              <a:rPr lang="cs-CZ" b="1" dirty="0" smtClean="0"/>
              <a:t>ZÁJMENA PŘIVLASTŇOVACÍ </a:t>
            </a:r>
            <a:endParaRPr lang="cs-CZ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265382" y="1260910"/>
          <a:ext cx="9784419" cy="5149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3289"/>
                <a:gridCol w="1954488"/>
                <a:gridCol w="2938321"/>
                <a:gridCol w="2938321"/>
              </a:tblGrid>
              <a:tr h="496761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50" dirty="0" smtClean="0">
                          <a:effectLst/>
                        </a:rPr>
                        <a:t>SG</a:t>
                      </a:r>
                      <a:endParaRPr lang="cs-CZ" sz="1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1800" kern="50" dirty="0" smtClean="0">
                          <a:effectLst/>
                        </a:rPr>
                        <a:t>PL</a:t>
                      </a:r>
                      <a:endParaRPr lang="cs-CZ" sz="1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</a:tr>
              <a:tr h="46527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ik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jij</a:t>
                      </a:r>
                      <a:r>
                        <a:rPr lang="cs-CZ" sz="2800" kern="50" dirty="0">
                          <a:effectLst/>
                        </a:rPr>
                        <a:t> / je 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U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hij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zij</a:t>
                      </a:r>
                      <a:r>
                        <a:rPr lang="cs-CZ" sz="2800" kern="50" dirty="0">
                          <a:effectLst/>
                        </a:rPr>
                        <a:t> / ze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het</a:t>
                      </a: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wij</a:t>
                      </a:r>
                      <a:r>
                        <a:rPr lang="cs-CZ" sz="2800" kern="50" dirty="0">
                          <a:effectLst/>
                        </a:rPr>
                        <a:t> / </a:t>
                      </a:r>
                      <a:r>
                        <a:rPr lang="cs-CZ" sz="2800" kern="50" dirty="0" err="1">
                          <a:effectLst/>
                        </a:rPr>
                        <a:t>we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jullie</a:t>
                      </a:r>
                      <a:r>
                        <a:rPr lang="cs-CZ" sz="2800" kern="50" dirty="0">
                          <a:effectLst/>
                        </a:rPr>
                        <a:t> 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U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err="1" smtClean="0">
                          <a:effectLst/>
                        </a:rPr>
                        <a:t>zij</a:t>
                      </a:r>
                      <a:r>
                        <a:rPr lang="cs-CZ" sz="2800" kern="50" dirty="0" smtClean="0">
                          <a:effectLst/>
                        </a:rPr>
                        <a:t> </a:t>
                      </a:r>
                      <a:r>
                        <a:rPr lang="cs-CZ" sz="2800" kern="50" dirty="0">
                          <a:effectLst/>
                        </a:rPr>
                        <a:t>/ ze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 </a:t>
                      </a: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endParaRPr lang="cs-CZ" sz="2800" b="1" kern="5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5263199" y="-156100"/>
            <a:ext cx="2300806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4870" algn="l"/>
              </a:tabLst>
            </a:pPr>
            <a:r>
              <a:rPr kumimoji="0" lang="cs-CZ" altLang="cs-CZ" sz="1200" b="1" i="0" u="none" strike="noStrike" cap="none" normalizeH="0" baseline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Osobní zájmena</a:t>
            </a:r>
            <a:endParaRPr kumimoji="0" lang="cs-CZ" altLang="cs-C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4870" algn="l"/>
              </a:tabLst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784"/>
          </a:xfrm>
        </p:spPr>
        <p:txBody>
          <a:bodyPr/>
          <a:lstStyle/>
          <a:p>
            <a:r>
              <a:rPr lang="cs-CZ" dirty="0" smtClean="0"/>
              <a:t>	       </a:t>
            </a:r>
            <a:r>
              <a:rPr lang="cs-CZ" b="1" dirty="0" smtClean="0"/>
              <a:t>ZÁJMENA PŘIVLASTŇOVACÍ </a:t>
            </a:r>
            <a:endParaRPr lang="cs-CZ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265382" y="1260910"/>
          <a:ext cx="9784419" cy="5149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3289"/>
                <a:gridCol w="1954488"/>
                <a:gridCol w="2938321"/>
                <a:gridCol w="2938321"/>
              </a:tblGrid>
              <a:tr h="496761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50" dirty="0" smtClean="0">
                          <a:effectLst/>
                        </a:rPr>
                        <a:t>SG</a:t>
                      </a:r>
                      <a:endParaRPr lang="cs-CZ" sz="1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1800" kern="50" dirty="0" smtClean="0">
                          <a:effectLst/>
                        </a:rPr>
                        <a:t>PL</a:t>
                      </a:r>
                      <a:endParaRPr lang="cs-CZ" sz="1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</a:tr>
              <a:tr h="46527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 smtClean="0">
                          <a:effectLst/>
                        </a:rPr>
                        <a:t>ik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 smtClean="0">
                          <a:effectLst/>
                        </a:rPr>
                        <a:t>jij</a:t>
                      </a:r>
                      <a:r>
                        <a:rPr lang="cs-CZ" sz="2800" kern="50" dirty="0" smtClean="0">
                          <a:effectLst/>
                        </a:rPr>
                        <a:t> / je 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U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 smtClean="0">
                          <a:effectLst/>
                        </a:rPr>
                        <a:t>hij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 smtClean="0">
                          <a:effectLst/>
                        </a:rPr>
                        <a:t>zij</a:t>
                      </a:r>
                      <a:r>
                        <a:rPr lang="cs-CZ" sz="2800" kern="50" dirty="0" smtClean="0">
                          <a:effectLst/>
                        </a:rPr>
                        <a:t> / ze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kern="50" dirty="0" err="1" smtClean="0">
                          <a:effectLst/>
                        </a:rPr>
                        <a:t>het</a:t>
                      </a: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mijn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jouw/je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Uw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zijn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haar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5505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zijn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wij</a:t>
                      </a:r>
                      <a:r>
                        <a:rPr lang="cs-CZ" sz="2800" kern="50" dirty="0">
                          <a:effectLst/>
                        </a:rPr>
                        <a:t> / </a:t>
                      </a:r>
                      <a:r>
                        <a:rPr lang="cs-CZ" sz="2800" kern="50" dirty="0" err="1">
                          <a:effectLst/>
                        </a:rPr>
                        <a:t>we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err="1">
                          <a:effectLst/>
                        </a:rPr>
                        <a:t>jullie</a:t>
                      </a:r>
                      <a:r>
                        <a:rPr lang="cs-CZ" sz="2800" kern="50" dirty="0">
                          <a:effectLst/>
                        </a:rPr>
                        <a:t> 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smtClean="0">
                          <a:effectLst/>
                        </a:rPr>
                        <a:t>U</a:t>
                      </a:r>
                      <a:endParaRPr lang="cs-CZ" sz="2800" kern="5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 err="1" smtClean="0">
                          <a:effectLst/>
                        </a:rPr>
                        <a:t>zij</a:t>
                      </a:r>
                      <a:r>
                        <a:rPr lang="cs-CZ" sz="2800" kern="50" dirty="0" smtClean="0">
                          <a:effectLst/>
                        </a:rPr>
                        <a:t> </a:t>
                      </a:r>
                      <a:r>
                        <a:rPr lang="cs-CZ" sz="2800" kern="50" dirty="0">
                          <a:effectLst/>
                        </a:rPr>
                        <a:t>/ ze</a:t>
                      </a:r>
                      <a:endParaRPr lang="cs-CZ" sz="2800" kern="5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kern="50" dirty="0">
                          <a:effectLst/>
                        </a:rPr>
                        <a:t> </a:t>
                      </a:r>
                      <a:endParaRPr lang="cs-CZ" sz="28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ons</a:t>
                      </a:r>
                      <a:r>
                        <a:rPr lang="cs-CZ" sz="2800" b="1" kern="5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 / </a:t>
                      </a: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onze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j</a:t>
                      </a:r>
                      <a:r>
                        <a:rPr lang="cs-CZ" sz="2800" b="1" kern="5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ullie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Uw</a:t>
                      </a:r>
                      <a:endParaRPr lang="cs-CZ" sz="2800" b="1" kern="5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64870" algn="l"/>
                        </a:tabLst>
                      </a:pPr>
                      <a:r>
                        <a:rPr lang="cs-CZ" sz="2800" b="1" kern="5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hun</a:t>
                      </a:r>
                      <a:endParaRPr lang="cs-CZ" sz="2800" b="1" kern="5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5263199" y="-156100"/>
            <a:ext cx="2300806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6487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4870" algn="l"/>
              </a:tabLst>
            </a:pPr>
            <a:r>
              <a:rPr kumimoji="0" lang="cs-CZ" altLang="cs-CZ" sz="1200" b="1" i="0" u="none" strike="noStrike" cap="none" normalizeH="0" baseline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Osobní zájmena</a:t>
            </a:r>
            <a:endParaRPr kumimoji="0" lang="cs-CZ" altLang="cs-C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4870" algn="l"/>
              </a:tabLst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OEFENEN - VERTALING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96291"/>
            <a:ext cx="5181600" cy="4876800"/>
          </a:xfrm>
          <a:solidFill>
            <a:srgbClr val="92D050"/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cs-CZ" sz="3200" dirty="0" smtClean="0"/>
              <a:t>Rád(a) ho vidím.</a:t>
            </a:r>
            <a:endParaRPr lang="cs-CZ" sz="3200" dirty="0" smtClean="0"/>
          </a:p>
          <a:p>
            <a:r>
              <a:rPr lang="cs-CZ" sz="3200" dirty="0" smtClean="0"/>
              <a:t>Mám rád tebe a tvou sestru.</a:t>
            </a:r>
            <a:endParaRPr lang="cs-CZ" sz="3200" dirty="0" smtClean="0"/>
          </a:p>
          <a:p>
            <a:r>
              <a:rPr lang="cs-CZ" sz="3200" dirty="0" smtClean="0"/>
              <a:t>Slyšíš ji? </a:t>
            </a:r>
            <a:endParaRPr lang="cs-CZ" sz="3200" dirty="0" smtClean="0"/>
          </a:p>
          <a:p>
            <a:r>
              <a:rPr lang="cs-CZ" sz="3200" dirty="0" smtClean="0"/>
              <a:t>Tohle není moje, to je vaše.</a:t>
            </a:r>
            <a:endParaRPr lang="cs-CZ" sz="3200" dirty="0" smtClean="0"/>
          </a:p>
          <a:p>
            <a:r>
              <a:rPr lang="cs-CZ" sz="3200" dirty="0" smtClean="0"/>
              <a:t>Můžete nám pomoci? </a:t>
            </a:r>
            <a:endParaRPr lang="cs-CZ" sz="3200" dirty="0" smtClean="0"/>
          </a:p>
          <a:p>
            <a:r>
              <a:rPr lang="cs-CZ" sz="3200" dirty="0" smtClean="0"/>
              <a:t>Posílám vám instrukce. </a:t>
            </a:r>
            <a:endParaRPr lang="cs-CZ" sz="3200" dirty="0" smtClean="0"/>
          </a:p>
          <a:p>
            <a:r>
              <a:rPr lang="cs-CZ" sz="3200" dirty="0" smtClean="0"/>
              <a:t>Vidíš mě a slyšíš mě dobře?</a:t>
            </a:r>
            <a:endParaRPr lang="cs-CZ" sz="3200" dirty="0" smtClean="0"/>
          </a:p>
          <a:p>
            <a:r>
              <a:rPr lang="cs-CZ" sz="3200" dirty="0" smtClean="0"/>
              <a:t>Vidím tě, ale neslyším tě. </a:t>
            </a:r>
            <a:endParaRPr lang="cs-CZ" sz="3200" dirty="0" smtClean="0"/>
          </a:p>
          <a:p>
            <a:r>
              <a:rPr lang="cs-CZ" sz="3200" dirty="0" smtClean="0"/>
              <a:t>On jim vůbec nerozumí. </a:t>
            </a:r>
            <a:endParaRPr lang="cs-CZ" sz="3200" dirty="0" smtClean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496291"/>
            <a:ext cx="5181600" cy="487680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cs-CZ" dirty="0" smtClean="0"/>
              <a:t>Tohle je náš nový učitel.</a:t>
            </a:r>
            <a:endParaRPr lang="cs-CZ" dirty="0" smtClean="0"/>
          </a:p>
          <a:p>
            <a:r>
              <a:rPr lang="cs-CZ" dirty="0" smtClean="0"/>
              <a:t>Váš syn je velmi milý.</a:t>
            </a:r>
            <a:endParaRPr lang="cs-CZ" dirty="0" smtClean="0"/>
          </a:p>
          <a:p>
            <a:r>
              <a:rPr lang="cs-CZ" dirty="0" smtClean="0"/>
              <a:t>Máš rád svoje učitele?</a:t>
            </a:r>
            <a:endParaRPr lang="cs-CZ" dirty="0" smtClean="0"/>
          </a:p>
          <a:p>
            <a:r>
              <a:rPr lang="cs-CZ" dirty="0" smtClean="0"/>
              <a:t>Jeho otec je doktor. </a:t>
            </a:r>
            <a:endParaRPr lang="cs-CZ" dirty="0" smtClean="0"/>
          </a:p>
          <a:p>
            <a:r>
              <a:rPr lang="cs-CZ" dirty="0" smtClean="0"/>
              <a:t>Její matka je policajtka. </a:t>
            </a:r>
            <a:endParaRPr lang="cs-CZ" dirty="0" smtClean="0"/>
          </a:p>
          <a:p>
            <a:r>
              <a:rPr lang="cs-CZ" dirty="0" smtClean="0"/>
              <a:t>Náš dům je </a:t>
            </a:r>
            <a:r>
              <a:rPr lang="cs-CZ" dirty="0" err="1" smtClean="0"/>
              <a:t>malý,ale</a:t>
            </a:r>
            <a:r>
              <a:rPr lang="cs-CZ" dirty="0" smtClean="0"/>
              <a:t> útulný.</a:t>
            </a:r>
            <a:endParaRPr lang="cs-CZ" dirty="0" smtClean="0"/>
          </a:p>
          <a:p>
            <a:r>
              <a:rPr lang="cs-CZ" dirty="0" smtClean="0"/>
              <a:t>Vaši kolegové tady ještě nejsou. </a:t>
            </a:r>
            <a:endParaRPr lang="cs-CZ" dirty="0" smtClean="0"/>
          </a:p>
          <a:p>
            <a:r>
              <a:rPr lang="cs-CZ" dirty="0" smtClean="0"/>
              <a:t>Můj projekt je náročný, jeho projekt je snadnější. </a:t>
            </a:r>
            <a:endParaRPr lang="cs-CZ" dirty="0" smtClean="0"/>
          </a:p>
          <a:p>
            <a:r>
              <a:rPr lang="cs-CZ" dirty="0" smtClean="0"/>
              <a:t>To je </a:t>
            </a:r>
            <a:r>
              <a:rPr lang="cs-CZ" smtClean="0"/>
              <a:t>jejich úkol. 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12010" y="231140"/>
            <a:ext cx="8618855" cy="741680"/>
          </a:xfrm>
        </p:spPr>
        <p:txBody>
          <a:bodyPr>
            <a:normAutofit fontScale="90000"/>
          </a:bodyPr>
          <a:p>
            <a:r>
              <a:rPr lang="cs-CZ" altLang="en-US"/>
              <a:t>derde persoon enkelvoud en meervoud</a:t>
            </a:r>
            <a:endParaRPr lang="cs-CZ" alt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040765"/>
            <a:ext cx="10515600" cy="5136515"/>
          </a:xfrm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cs-CZ" altLang="en-US" sz="4000" b="1">
                <a:solidFill>
                  <a:srgbClr val="FF0000"/>
                </a:solidFill>
              </a:rPr>
              <a:t>LET OP!</a:t>
            </a:r>
            <a:endParaRPr lang="en-US" altLang="en-US" sz="4000" b="1">
              <a:solidFill>
                <a:srgbClr val="FF0000"/>
              </a:solidFill>
            </a:endParaRPr>
          </a:p>
          <a:p>
            <a:endParaRPr lang="en-US" altLang="en-US"/>
          </a:p>
          <a:p>
            <a:r>
              <a:rPr lang="en-US" altLang="en-US" sz="4000"/>
              <a:t>Ik zie mijn man. - Ik zie ______.</a:t>
            </a:r>
            <a:endParaRPr lang="en-US" altLang="en-US" sz="4000"/>
          </a:p>
          <a:p>
            <a:r>
              <a:rPr lang="en-US" altLang="en-US" sz="4000"/>
              <a:t>Hij ziet mijn dochter. - Hij ziet ______.</a:t>
            </a:r>
            <a:endParaRPr lang="en-US" altLang="en-US" sz="4000"/>
          </a:p>
          <a:p>
            <a:r>
              <a:rPr lang="en-US" altLang="en-US" sz="4000"/>
              <a:t>We kopen dit huis. - We kopen ____. </a:t>
            </a:r>
            <a:endParaRPr lang="en-US" altLang="en-US" sz="4000"/>
          </a:p>
          <a:p>
            <a:r>
              <a:rPr lang="en-US" altLang="en-US" sz="4000"/>
              <a:t>Ik wil deze computer kopen. - Ik wil ____kopen.</a:t>
            </a:r>
            <a:endParaRPr lang="en-US" altLang="en-US" sz="4000"/>
          </a:p>
          <a:p>
            <a:r>
              <a:rPr lang="en-US" altLang="en-US" sz="4000"/>
              <a:t>Wij horen de studenten. - We horen _____.</a:t>
            </a:r>
            <a:endParaRPr lang="en-US" altLang="en-US" sz="4000"/>
          </a:p>
          <a:p>
            <a:r>
              <a:rPr lang="en-US" altLang="en-US" sz="4000"/>
              <a:t>We zien de stoelen. - We zien _____. </a:t>
            </a:r>
            <a:endParaRPr lang="en-US" altLang="en-US" sz="4000"/>
          </a:p>
        </p:txBody>
      </p:sp>
      <p:pic>
        <p:nvPicPr>
          <p:cNvPr id="7" name="Obrázek 2" descr="Download Text Symbol Question Mark Computer Graphics 3D HQ PNG Image ..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0" y="759460"/>
            <a:ext cx="2564765" cy="25647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2451</Words>
  <Application>WPS Presentation</Application>
  <PresentationFormat>Širokoúhlá obrazovka</PresentationFormat>
  <Paragraphs>244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Arial</vt:lpstr>
      <vt:lpstr>SimSun</vt:lpstr>
      <vt:lpstr>Wingdings</vt:lpstr>
      <vt:lpstr>Times New Roman</vt:lpstr>
      <vt:lpstr>Tahoma</vt:lpstr>
      <vt:lpstr>Calibri</vt:lpstr>
      <vt:lpstr>Microsoft YaHei</vt:lpstr>
      <vt:lpstr>Arial Unicode MS</vt:lpstr>
      <vt:lpstr>Calibri Light</vt:lpstr>
      <vt:lpstr>Motiv Office</vt:lpstr>
      <vt:lpstr>ZÁJMENA - VOORNAAMWOORDEN</vt:lpstr>
      <vt:lpstr>		ZÁJMENA OSOBNÍ – 1. PÁD</vt:lpstr>
      <vt:lpstr>		ZÁJMENA OSOBNÍ – 1. PÁD</vt:lpstr>
      <vt:lpstr>	ZÁJMENA OSOBNÍ – DRUHÝ TVAR</vt:lpstr>
      <vt:lpstr>	ZÁJMENA OSOBNÍ – DRUHÝ TVAR</vt:lpstr>
      <vt:lpstr>	       ZÁJMENA PŘIVLASTŇOVACÍ </vt:lpstr>
      <vt:lpstr>	       ZÁJMENA PŘIVLASTŇOVACÍ </vt:lpstr>
      <vt:lpstr>OEFENEN - VERTALING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Rezková, Iva</dc:creator>
  <cp:lastModifiedBy>Iva Rezkova</cp:lastModifiedBy>
  <cp:revision>7</cp:revision>
  <dcterms:created xsi:type="dcterms:W3CDTF">2022-10-12T09:38:00Z</dcterms:created>
  <dcterms:modified xsi:type="dcterms:W3CDTF">2025-12-03T15:13:06Z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7EC84ECFCC4B4F3A86B80D2008A645BD_13</vt:lpwstr>
  </property>
  <property fmtid="{D5CDD505-2E9C-101B-9397-08002B2CF9AE}" pid="3" name="KSOProductBuildVer">
    <vt:lpwstr>1033-12.2.0.22549</vt:lpwstr>
  </property>
</Properties>
</file>