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939E5-CF12-4635-9C45-DBCCD82BDB2C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31185-73CB-49F2-8DD6-EFC128638F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0178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31185-73CB-49F2-8DD6-EFC128638F4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1822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033B22-63D9-4994-88F5-A49CB5E1E9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3B4810E-FEB3-458C-9981-4BD984EBD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DA3F59-4EC6-4261-A633-89BE442E6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86A282B-A274-4E52-8FE1-E8F7481A9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EFE10C-538C-41B8-8FDA-E7A64CD70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11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21C49-FE1F-466B-B003-B7FFD0F25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A5E07EF-6AE9-4C53-B983-3AD6CA53FB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C7F205-CC8D-4171-B0EA-BCE50F9A8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F35CD89-FA5C-4912-A1EC-6D1466FBA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132547-6114-4B2B-92C7-3D04638C3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2434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6A0E0DF-A0A3-4C5A-99A0-9402AC0310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DFCA818-F244-488B-9C27-E677EF2F47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2DB6BC-799A-40E6-9EE8-EF7A1A29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775125C-DB6D-4F1A-96E2-82E987E9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114230-49F7-4B94-A5B0-7D22FCB2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36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4D52F2-5DDE-4B4E-B4E4-FD3507B11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189F67E-927B-4EAC-AC17-083A55B3B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2A0403-C006-4429-827D-E763D10C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BD4BEF-CB6B-4A3A-B747-B1E608506D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658DE0-68CA-4F33-9379-60807721B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08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3D06C-67E4-414F-9814-66F4D0374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EE5974A-1469-424D-8EF7-2B7D6B91F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3BC1AD7-A314-4ADD-94B9-1CB1DDD2F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5AAC94D-1999-4B5D-AE13-CBE6E17AD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8967A3-4A5C-47A2-B1DD-9E593688E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76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158AAD-EB17-4D5B-909B-612FB5B51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E40F821-F4C9-434C-AB0F-D9EABA3E27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EB601C3-9022-4004-A802-8EB987D004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822BD5A-2ED4-4B78-9071-0692CE1E3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1B49D3-FE04-4FF1-9984-AB750BC6A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AA6B08A-B025-4E6D-875A-AADF8BBB1D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6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0F790F-90FD-4D78-A1C1-B0D843FD3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AEE769-84EF-4B9F-8029-D6906C944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4ECCC78-29FE-4698-9ABC-95A8A1E70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56A5823-9848-4900-B1F2-70B6B43D4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F394D29-E024-4631-8317-0D4271E11C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01FA67-7BAA-4D62-9012-41D5F4E07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C248B63-E016-4452-B6CC-1CD9D5EA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4E0F911-1BFA-4C79-BF86-DD604CE6D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028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DFA01B-C2BC-45BF-A6D9-54B70F034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3B06BD0-CD3A-418C-8947-20C1A91E0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115427A-0CBB-48E6-AE10-BD5763C85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D9BBCEF-250D-42D8-B75C-CEB8492E3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539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E92340-3049-4880-A131-E6B42C06B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5DC845B-1D3A-43ED-89B0-1DE1CAF10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BE7478-2CBE-4FB5-A911-FEEA7E769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492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9DD4E5-EDD2-4E41-A8D0-F54B98ACA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0E0805A-BCF1-491F-9239-EB4E9F934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56C1B11-9F3A-4CA0-8DFD-1D942AD30C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02A3BC2-F5E7-48A9-B5B2-508662F90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59D71FD-C205-4251-B890-A48077C2D7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5E8488A-B58B-4780-B0EE-8EF220C54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600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D46D9C-A4EC-49BF-95D1-41DA85D99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4328459-6D6F-4F25-B867-DF11C36F43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67E23B9-1640-4A20-B278-3DA36F87D7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2C03A8B-2081-407F-93B3-3411D061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491E5F-C486-426C-8A8D-34B2319D5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5CAFE7D-DF06-4975-BA65-666D046590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6859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C6565F4-F330-45D7-BA5E-DDBE62157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3012C34-2FD7-4035-8819-D0F833F61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CB60024-9820-4895-962D-E6D3C4317F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CC111-8452-4732-99E8-47338693A6FE}" type="datetimeFigureOut">
              <a:rPr lang="cs-CZ" smtClean="0"/>
              <a:t>18.05.2026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D44C24-CF1E-47BE-8DE7-39C8DDAFB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687E9D6-A2C4-4F87-AFFA-80A39340C2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D69E0-2D6D-4D2C-9073-417196E409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136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E6AE7-0616-409E-B158-453F66445B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HAS 1 LS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03FDAB-352F-493B-95DA-F88AF733FD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Cvičný závěrečný</a:t>
            </a:r>
          </a:p>
        </p:txBody>
      </p:sp>
    </p:spTree>
    <p:extLst>
      <p:ext uri="{BB962C8B-B14F-4D97-AF65-F5344CB8AC3E}">
        <p14:creationId xmlns:p14="http://schemas.microsoft.com/office/powerpoint/2010/main" val="2697736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CD750-04BF-425F-83D5-B275DAABD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SLOVESA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8A46A8FC-3BC0-4683-AE17-CEBADDCC4A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1805420"/>
              </p:ext>
            </p:extLst>
          </p:nvPr>
        </p:nvGraphicFramePr>
        <p:xfrm>
          <a:off x="838200" y="1690688"/>
          <a:ext cx="6369996" cy="4206240"/>
        </p:xfrm>
        <a:graphic>
          <a:graphicData uri="http://schemas.openxmlformats.org/drawingml/2006/table">
            <a:tbl>
              <a:tblPr/>
              <a:tblGrid>
                <a:gridCol w="6369996">
                  <a:extLst>
                    <a:ext uri="{9D8B030D-6E8A-4147-A177-3AD203B41FA5}">
                      <a16:colId xmlns:a16="http://schemas.microsoft.com/office/drawing/2014/main" val="431017311"/>
                    </a:ext>
                  </a:extLst>
                </a:gridCol>
              </a:tblGrid>
              <a:tr h="606081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0. (já) … (Číst) jídelní lístek. → </a:t>
                      </a:r>
                      <a:r>
                        <a:rPr lang="cs-CZ" sz="2000" b="1" i="1" u="sng">
                          <a:effectLst/>
                          <a:latin typeface="Segoe Script" panose="030B0504020000000003" pitchFamily="66" charset="0"/>
                        </a:rPr>
                        <a:t>Čtu</a:t>
                      </a:r>
                      <a:r>
                        <a:rPr lang="cs-CZ" sz="2000" b="1" i="1">
                          <a:effectLst/>
                          <a:latin typeface="Segoe Script" panose="030B0504020000000003" pitchFamily="66" charset="0"/>
                        </a:rPr>
                        <a:t> </a:t>
                      </a:r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jídelní lístek.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9626423"/>
                  </a:ext>
                </a:extLst>
              </a:tr>
              <a:tr h="606081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1. 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Kdo ve vaší rodině obvykle …………………………(vařit)?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71962"/>
                  </a:ext>
                </a:extLst>
              </a:tr>
              <a:tr h="606081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2. 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Zítra</a:t>
                      </a:r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(my) …..................... (jet) k babičce.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5069614"/>
                  </a:ext>
                </a:extLst>
              </a:tr>
              <a:tr h="606081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3. 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Můj bratr (najít) ……………………. novou práci, je šťastný!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0064323"/>
                  </a:ext>
                </a:extLst>
              </a:tr>
              <a:tr h="606081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4. 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Na co (ty) ….................... (dívat se) o víkendu? </a:t>
                      </a:r>
                      <a:endParaRPr lang="pl-PL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346051"/>
                  </a:ext>
                </a:extLst>
              </a:tr>
              <a:tr h="487383">
                <a:tc>
                  <a:txBody>
                    <a:bodyPr/>
                    <a:lstStyle/>
                    <a:p>
                      <a:pPr algn="l" rtl="0" fontAlgn="base"/>
                      <a:r>
                        <a:rPr lang="pt-BR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pt-BR" sz="2000" b="1" i="0" dirty="0">
                          <a:effectLst/>
                          <a:latin typeface="Calibri" panose="020F0502020204030204" pitchFamily="34" charset="0"/>
                        </a:rPr>
                        <a:t>5. 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Honza a Pavel neradi</a:t>
                      </a:r>
                      <a:r>
                        <a:rPr lang="pt-BR" sz="2000" b="0" i="0" dirty="0">
                          <a:effectLst/>
                          <a:latin typeface="Calibri" panose="020F0502020204030204" pitchFamily="34" charset="0"/>
                        </a:rPr>
                        <a:t>  …............... (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uklízet)</a:t>
                      </a:r>
                      <a:r>
                        <a:rPr lang="pt-BR" sz="2000" b="0" i="0" dirty="0">
                          <a:effectLst/>
                          <a:latin typeface="Calibri" panose="020F0502020204030204" pitchFamily="34" charset="0"/>
                        </a:rPr>
                        <a:t>. </a:t>
                      </a:r>
                      <a:endParaRPr lang="pt-BR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318219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E642EDC-99D4-433A-981B-CD1CC2A921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7235980" y="-245399"/>
            <a:ext cx="19427981" cy="76944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Úloha</a:t>
            </a: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kumimoji="0" lang="cs-CZ" altLang="cs-CZ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100" b="1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úkolu 1–5 doplňte sloveso ve správné formě. Číslo 0 je příklad. </a:t>
            </a:r>
            <a:r>
              <a:rPr kumimoji="0" lang="cs-CZ" altLang="cs-CZ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max. 5 bodů </a:t>
            </a:r>
            <a:endParaRPr kumimoji="0" lang="cs-CZ" altLang="cs-CZ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E3176F8-6E98-4ABE-B4CA-CCEBB7B3DC0C}"/>
              </a:ext>
            </a:extLst>
          </p:cNvPr>
          <p:cNvSpPr txBox="1"/>
          <p:nvPr/>
        </p:nvSpPr>
        <p:spPr>
          <a:xfrm>
            <a:off x="7714034" y="2480552"/>
            <a:ext cx="21595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1 vaří</a:t>
            </a:r>
          </a:p>
          <a:p>
            <a:endParaRPr lang="cs-CZ" sz="2400" dirty="0"/>
          </a:p>
          <a:p>
            <a:r>
              <a:rPr lang="cs-CZ" sz="2400" dirty="0"/>
              <a:t>2. Pojedeme</a:t>
            </a:r>
          </a:p>
          <a:p>
            <a:endParaRPr lang="cs-CZ" sz="2400" dirty="0"/>
          </a:p>
          <a:p>
            <a:r>
              <a:rPr lang="cs-CZ" sz="2400" dirty="0"/>
              <a:t>3. Našel</a:t>
            </a:r>
          </a:p>
          <a:p>
            <a:endParaRPr lang="cs-CZ" sz="2400" dirty="0"/>
          </a:p>
          <a:p>
            <a:r>
              <a:rPr lang="cs-CZ" sz="2400" dirty="0"/>
              <a:t>4. Ses díval/a</a:t>
            </a:r>
          </a:p>
          <a:p>
            <a:endParaRPr lang="cs-CZ" sz="2400" dirty="0"/>
          </a:p>
          <a:p>
            <a:r>
              <a:rPr lang="cs-CZ" sz="2400" dirty="0"/>
              <a:t>5. uklízejí</a:t>
            </a:r>
          </a:p>
        </p:txBody>
      </p:sp>
    </p:spTree>
    <p:extLst>
      <p:ext uri="{BB962C8B-B14F-4D97-AF65-F5344CB8AC3E}">
        <p14:creationId xmlns:p14="http://schemas.microsoft.com/office/powerpoint/2010/main" val="217286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74D1CA-4DD9-47D9-8B38-CB8E77DCC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745" y="365126"/>
            <a:ext cx="10916055" cy="335266"/>
          </a:xfrm>
        </p:spPr>
        <p:txBody>
          <a:bodyPr>
            <a:normAutofit fontScale="90000"/>
          </a:bodyPr>
          <a:lstStyle/>
          <a:p>
            <a:r>
              <a:rPr lang="cs-CZ" dirty="0"/>
              <a:t>Substantiva - výběr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92C3C52F-181E-4DD6-B45F-EBB9016745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155088"/>
              </p:ext>
            </p:extLst>
          </p:nvPr>
        </p:nvGraphicFramePr>
        <p:xfrm>
          <a:off x="302369" y="782334"/>
          <a:ext cx="11186805" cy="5903819"/>
        </p:xfrm>
        <a:graphic>
          <a:graphicData uri="http://schemas.openxmlformats.org/drawingml/2006/table">
            <a:tbl>
              <a:tblPr/>
              <a:tblGrid>
                <a:gridCol w="1082712">
                  <a:extLst>
                    <a:ext uri="{9D8B030D-6E8A-4147-A177-3AD203B41FA5}">
                      <a16:colId xmlns:a16="http://schemas.microsoft.com/office/drawing/2014/main" val="1542082007"/>
                    </a:ext>
                  </a:extLst>
                </a:gridCol>
                <a:gridCol w="1046013">
                  <a:extLst>
                    <a:ext uri="{9D8B030D-6E8A-4147-A177-3AD203B41FA5}">
                      <a16:colId xmlns:a16="http://schemas.microsoft.com/office/drawing/2014/main" val="125368098"/>
                    </a:ext>
                  </a:extLst>
                </a:gridCol>
                <a:gridCol w="1782311">
                  <a:extLst>
                    <a:ext uri="{9D8B030D-6E8A-4147-A177-3AD203B41FA5}">
                      <a16:colId xmlns:a16="http://schemas.microsoft.com/office/drawing/2014/main" val="1790145284"/>
                    </a:ext>
                  </a:extLst>
                </a:gridCol>
                <a:gridCol w="483056">
                  <a:extLst>
                    <a:ext uri="{9D8B030D-6E8A-4147-A177-3AD203B41FA5}">
                      <a16:colId xmlns:a16="http://schemas.microsoft.com/office/drawing/2014/main" val="180636991"/>
                    </a:ext>
                  </a:extLst>
                </a:gridCol>
                <a:gridCol w="1732339">
                  <a:extLst>
                    <a:ext uri="{9D8B030D-6E8A-4147-A177-3AD203B41FA5}">
                      <a16:colId xmlns:a16="http://schemas.microsoft.com/office/drawing/2014/main" val="980901606"/>
                    </a:ext>
                  </a:extLst>
                </a:gridCol>
                <a:gridCol w="1046013">
                  <a:extLst>
                    <a:ext uri="{9D8B030D-6E8A-4147-A177-3AD203B41FA5}">
                      <a16:colId xmlns:a16="http://schemas.microsoft.com/office/drawing/2014/main" val="329288761"/>
                    </a:ext>
                  </a:extLst>
                </a:gridCol>
                <a:gridCol w="1798966">
                  <a:extLst>
                    <a:ext uri="{9D8B030D-6E8A-4147-A177-3AD203B41FA5}">
                      <a16:colId xmlns:a16="http://schemas.microsoft.com/office/drawing/2014/main" val="820896620"/>
                    </a:ext>
                  </a:extLst>
                </a:gridCol>
                <a:gridCol w="499713">
                  <a:extLst>
                    <a:ext uri="{9D8B030D-6E8A-4147-A177-3AD203B41FA5}">
                      <a16:colId xmlns:a16="http://schemas.microsoft.com/office/drawing/2014/main" val="3241902993"/>
                    </a:ext>
                  </a:extLst>
                </a:gridCol>
                <a:gridCol w="1715682">
                  <a:extLst>
                    <a:ext uri="{9D8B030D-6E8A-4147-A177-3AD203B41FA5}">
                      <a16:colId xmlns:a16="http://schemas.microsoft.com/office/drawing/2014/main" val="1851298714"/>
                    </a:ext>
                  </a:extLst>
                </a:gridCol>
              </a:tblGrid>
              <a:tr h="370959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1600" b="1" i="1" dirty="0"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r>
                        <a:rPr lang="cs-CZ" sz="2000" b="0" i="1" dirty="0">
                          <a:effectLst/>
                          <a:latin typeface="Calibri" panose="020F0502020204030204" pitchFamily="34" charset="0"/>
                        </a:rPr>
                        <a:t> Známe toho ….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7248843"/>
                  </a:ext>
                </a:extLst>
              </a:tr>
              <a:tr h="41512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1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u="sng" dirty="0">
                          <a:effectLst/>
                          <a:latin typeface="Calibri" panose="020F0502020204030204" pitchFamily="34" charset="0"/>
                        </a:rPr>
                        <a:t>studenta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studente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studentovi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student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935744"/>
                  </a:ext>
                </a:extLst>
              </a:tr>
              <a:tr h="463860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1.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Gratulujeme … k narozeninám. 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352382"/>
                  </a:ext>
                </a:extLst>
              </a:tr>
              <a:tr h="522772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bratra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bratrovi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bratrem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bratru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865230"/>
                  </a:ext>
                </a:extLst>
              </a:tr>
              <a:tr h="463860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Povídáme si o ….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026623"/>
                  </a:ext>
                </a:extLst>
              </a:tr>
              <a:tr h="41512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divadlo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divadle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divadlem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divadlu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644847"/>
                  </a:ext>
                </a:extLst>
              </a:tr>
              <a:tr h="463860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pl-PL" sz="2400" b="1" i="0" dirty="0">
                          <a:effectLst/>
                          <a:latin typeface="Calibri" panose="020F0502020204030204" pitchFamily="34" charset="0"/>
                        </a:rPr>
                        <a:t>3. </a:t>
                      </a:r>
                      <a:r>
                        <a:rPr lang="pl-PL" sz="2400" b="0" i="0" dirty="0">
                          <a:effectLst/>
                          <a:latin typeface="Calibri" panose="020F0502020204030204" pitchFamily="34" charset="0"/>
                        </a:rPr>
                        <a:t> Moje kamarádka bydlí se …. </a:t>
                      </a:r>
                      <a:endParaRPr lang="pl-PL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821235"/>
                  </a:ext>
                </a:extLst>
              </a:tr>
              <a:tr h="458959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synem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syna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synovi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synu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795497"/>
                  </a:ext>
                </a:extLst>
              </a:tr>
              <a:tr h="463860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pl-PL" sz="2400" b="1" i="0" dirty="0"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r>
                        <a:rPr lang="pl-PL" sz="2400" b="0" i="0" dirty="0">
                          <a:effectLst/>
                          <a:latin typeface="Calibri" panose="020F0502020204030204" pitchFamily="34" charset="0"/>
                        </a:rPr>
                        <a:t>  Udělali jsme to kvůli….  </a:t>
                      </a:r>
                      <a:endParaRPr lang="pl-PL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650999"/>
                  </a:ext>
                </a:extLst>
              </a:tr>
              <a:tr h="41512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tě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tebe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tobě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tebou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05379"/>
                  </a:ext>
                </a:extLst>
              </a:tr>
              <a:tr h="463860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Přinesl taky láhev….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2163465"/>
                  </a:ext>
                </a:extLst>
              </a:tr>
              <a:tr h="834948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voda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4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vody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vod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1" i="0" dirty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400" b="0" i="0" dirty="0">
                          <a:effectLst/>
                          <a:latin typeface="Calibri" panose="020F0502020204030204" pitchFamily="34" charset="0"/>
                        </a:rPr>
                        <a:t> vodou</a:t>
                      </a:r>
                      <a:endParaRPr lang="cs-CZ" sz="24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8699558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DFC4EEFC-FDC0-48ED-B94C-D3235F1D3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7915" y="230213"/>
            <a:ext cx="11011035" cy="8925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U úkolu 1–5 vyberte jedno správné řešení. Číslo 0 je příklad. 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max. 5 bodů 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</a:t>
            </a:r>
            <a:r>
              <a:rPr kumimoji="0" lang="cs-CZ" altLang="cs-CZ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      </a:t>
            </a:r>
          </a:p>
        </p:txBody>
      </p:sp>
    </p:spTree>
    <p:extLst>
      <p:ext uri="{BB962C8B-B14F-4D97-AF65-F5344CB8AC3E}">
        <p14:creationId xmlns:p14="http://schemas.microsoft.com/office/powerpoint/2010/main" val="2531256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B47C84-157F-406C-A933-96176428D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Prepozice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CB2C83B3-74B0-4AD5-930F-C4C37795EF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9768132"/>
              </p:ext>
            </p:extLst>
          </p:nvPr>
        </p:nvGraphicFramePr>
        <p:xfrm>
          <a:off x="292230" y="1808917"/>
          <a:ext cx="6476215" cy="4346728"/>
        </p:xfrm>
        <a:graphic>
          <a:graphicData uri="http://schemas.openxmlformats.org/drawingml/2006/table">
            <a:tbl>
              <a:tblPr/>
              <a:tblGrid>
                <a:gridCol w="6476215">
                  <a:extLst>
                    <a:ext uri="{9D8B030D-6E8A-4147-A177-3AD203B41FA5}">
                      <a16:colId xmlns:a16="http://schemas.microsoft.com/office/drawing/2014/main" val="3292182419"/>
                    </a:ext>
                  </a:extLst>
                </a:gridCol>
              </a:tblGrid>
              <a:tr h="567259">
                <a:tc>
                  <a:txBody>
                    <a:bodyPr/>
                    <a:lstStyle/>
                    <a:p>
                      <a:pPr algn="l" rtl="0" fontAlgn="base"/>
                      <a:r>
                        <a:rPr lang="pt-BR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pt-BR" sz="2000" b="1" i="1" dirty="0">
                          <a:effectLst/>
                          <a:latin typeface="Calibri" panose="020F0502020204030204" pitchFamily="34" charset="0"/>
                        </a:rPr>
                        <a:t>0. Dívám se … televizi. → Dívám se </a:t>
                      </a:r>
                      <a:r>
                        <a:rPr lang="pt-BR" sz="2000" b="1" i="1" u="sng" dirty="0">
                          <a:effectLst/>
                          <a:latin typeface="Segoe Script" panose="030B0504020000000003" pitchFamily="66" charset="0"/>
                        </a:rPr>
                        <a:t>na</a:t>
                      </a:r>
                      <a:r>
                        <a:rPr lang="pt-BR" sz="2000" b="1" i="1" dirty="0">
                          <a:effectLst/>
                          <a:latin typeface="Calibri" panose="020F0502020204030204" pitchFamily="34" charset="0"/>
                        </a:rPr>
                        <a:t>  televizi.</a:t>
                      </a:r>
                      <a:r>
                        <a:rPr lang="pt-BR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pt-BR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183809"/>
                  </a:ext>
                </a:extLst>
              </a:tr>
              <a:tr h="567259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1. 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Já piju kávu …….. cukru.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9211540"/>
                  </a:ext>
                </a:extLst>
              </a:tr>
              <a:tr h="567259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2. 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Na hřiště půjdeme až …….. obědě.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6191977"/>
                  </a:ext>
                </a:extLst>
              </a:tr>
              <a:tr h="567259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3. 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Rád si povídám …………. tvojí sestrou.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8089684"/>
                  </a:ext>
                </a:extLst>
              </a:tr>
              <a:tr h="77128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…………… březnu začíná jaro.</a:t>
                      </a:r>
                      <a:endParaRPr lang="pl-PL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015228"/>
                  </a:ext>
                </a:extLst>
              </a:tr>
              <a:tr h="771284">
                <a:tc>
                  <a:txBody>
                    <a:bodyPr/>
                    <a:lstStyle/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5. 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Tu hezkou sukni jsem dostala .............. maminky k svátku. </a:t>
                      </a:r>
                      <a:endParaRPr lang="pl-PL" sz="2000" b="0" i="0" dirty="0">
                        <a:effectLst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31162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8EFB19C2-8F77-408F-8BA9-9BB65718A7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4928" y="246896"/>
            <a:ext cx="7997072" cy="7386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 úkolu 1–5 doplňte vhodné prepozice. Číslo 0 je příklad.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max. 5 bodů</a:t>
            </a:r>
            <a:r>
              <a:rPr kumimoji="0" lang="cs-CZ" altLang="cs-CZ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kumimoji="0" lang="cs-CZ" altLang="cs-CZ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CF153ED-C2B3-4EA8-A84F-0CA2E76731AA}"/>
              </a:ext>
            </a:extLst>
          </p:cNvPr>
          <p:cNvSpPr txBox="1"/>
          <p:nvPr/>
        </p:nvSpPr>
        <p:spPr>
          <a:xfrm>
            <a:off x="7626285" y="1690688"/>
            <a:ext cx="397811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400" dirty="0"/>
              <a:t>Bez</a:t>
            </a:r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r>
              <a:rPr lang="cs-CZ" sz="2400" dirty="0"/>
              <a:t>Po</a:t>
            </a:r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r>
              <a:rPr lang="cs-CZ" sz="2400" dirty="0"/>
              <a:t>S</a:t>
            </a:r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r>
              <a:rPr lang="cs-CZ" sz="2400" dirty="0"/>
              <a:t>V</a:t>
            </a:r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endParaRPr lang="cs-CZ" sz="2400" dirty="0"/>
          </a:p>
          <a:p>
            <a:pPr marL="342900" indent="-342900">
              <a:buFont typeface="+mj-lt"/>
              <a:buAutoNum type="arabicPeriod"/>
            </a:pPr>
            <a:r>
              <a:rPr lang="cs-CZ" sz="2400" dirty="0"/>
              <a:t>od</a:t>
            </a:r>
          </a:p>
        </p:txBody>
      </p:sp>
    </p:spTree>
    <p:extLst>
      <p:ext uri="{BB962C8B-B14F-4D97-AF65-F5344CB8AC3E}">
        <p14:creationId xmlns:p14="http://schemas.microsoft.com/office/powerpoint/2010/main" val="170509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55F70E-B5EB-4114-B60D-682964022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328" y="365125"/>
            <a:ext cx="10816472" cy="671823"/>
          </a:xfrm>
        </p:spPr>
        <p:txBody>
          <a:bodyPr>
            <a:normAutofit fontScale="90000"/>
          </a:bodyPr>
          <a:lstStyle/>
          <a:p>
            <a:r>
              <a:rPr lang="cs-CZ" dirty="0"/>
              <a:t>Mix výběr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F76F3E7-C424-4988-AE28-1C8923DB56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7151726"/>
              </p:ext>
            </p:extLst>
          </p:nvPr>
        </p:nvGraphicFramePr>
        <p:xfrm>
          <a:off x="377072" y="1036948"/>
          <a:ext cx="10492030" cy="5334229"/>
        </p:xfrm>
        <a:graphic>
          <a:graphicData uri="http://schemas.openxmlformats.org/drawingml/2006/table">
            <a:tbl>
              <a:tblPr/>
              <a:tblGrid>
                <a:gridCol w="1013080">
                  <a:extLst>
                    <a:ext uri="{9D8B030D-6E8A-4147-A177-3AD203B41FA5}">
                      <a16:colId xmlns:a16="http://schemas.microsoft.com/office/drawing/2014/main" val="2866838787"/>
                    </a:ext>
                  </a:extLst>
                </a:gridCol>
                <a:gridCol w="975494">
                  <a:extLst>
                    <a:ext uri="{9D8B030D-6E8A-4147-A177-3AD203B41FA5}">
                      <a16:colId xmlns:a16="http://schemas.microsoft.com/office/drawing/2014/main" val="974022731"/>
                    </a:ext>
                  </a:extLst>
                </a:gridCol>
                <a:gridCol w="1683271">
                  <a:extLst>
                    <a:ext uri="{9D8B030D-6E8A-4147-A177-3AD203B41FA5}">
                      <a16:colId xmlns:a16="http://schemas.microsoft.com/office/drawing/2014/main" val="2553706034"/>
                    </a:ext>
                  </a:extLst>
                </a:gridCol>
                <a:gridCol w="451989">
                  <a:extLst>
                    <a:ext uri="{9D8B030D-6E8A-4147-A177-3AD203B41FA5}">
                      <a16:colId xmlns:a16="http://schemas.microsoft.com/office/drawing/2014/main" val="3981985287"/>
                    </a:ext>
                  </a:extLst>
                </a:gridCol>
                <a:gridCol w="1620928">
                  <a:extLst>
                    <a:ext uri="{9D8B030D-6E8A-4147-A177-3AD203B41FA5}">
                      <a16:colId xmlns:a16="http://schemas.microsoft.com/office/drawing/2014/main" val="3737757295"/>
                    </a:ext>
                  </a:extLst>
                </a:gridCol>
                <a:gridCol w="975494">
                  <a:extLst>
                    <a:ext uri="{9D8B030D-6E8A-4147-A177-3AD203B41FA5}">
                      <a16:colId xmlns:a16="http://schemas.microsoft.com/office/drawing/2014/main" val="2954172906"/>
                    </a:ext>
                  </a:extLst>
                </a:gridCol>
                <a:gridCol w="1683271">
                  <a:extLst>
                    <a:ext uri="{9D8B030D-6E8A-4147-A177-3AD203B41FA5}">
                      <a16:colId xmlns:a16="http://schemas.microsoft.com/office/drawing/2014/main" val="1987003874"/>
                    </a:ext>
                  </a:extLst>
                </a:gridCol>
                <a:gridCol w="467575">
                  <a:extLst>
                    <a:ext uri="{9D8B030D-6E8A-4147-A177-3AD203B41FA5}">
                      <a16:colId xmlns:a16="http://schemas.microsoft.com/office/drawing/2014/main" val="725465256"/>
                    </a:ext>
                  </a:extLst>
                </a:gridCol>
                <a:gridCol w="1620928">
                  <a:extLst>
                    <a:ext uri="{9D8B030D-6E8A-4147-A177-3AD203B41FA5}">
                      <a16:colId xmlns:a16="http://schemas.microsoft.com/office/drawing/2014/main" val="2907180163"/>
                    </a:ext>
                  </a:extLst>
                </a:gridCol>
              </a:tblGrid>
              <a:tr h="304939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1100" b="1" i="1">
                          <a:effectLst/>
                          <a:latin typeface="Calibri" panose="020F0502020204030204" pitchFamily="34" charset="0"/>
                        </a:rPr>
                        <a:t>0.</a:t>
                      </a:r>
                      <a:r>
                        <a:rPr lang="cs-CZ" sz="1100" b="0" i="1">
                          <a:effectLst/>
                          <a:latin typeface="Calibri" panose="020F0502020204030204" pitchFamily="34" charset="0"/>
                        </a:rPr>
                        <a:t> … se jmenuješ? Petr.</a:t>
                      </a:r>
                      <a:r>
                        <a:rPr lang="cs-CZ" sz="11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286587"/>
                  </a:ext>
                </a:extLst>
              </a:tr>
              <a:tr h="449206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u="sng" dirty="0">
                          <a:effectLst/>
                          <a:latin typeface="Calibri" panose="020F0502020204030204" pitchFamily="34" charset="0"/>
                        </a:rPr>
                        <a:t>Jak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Kdo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Co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1" dirty="0">
                          <a:effectLst/>
                          <a:latin typeface="Calibri" panose="020F0502020204030204" pitchFamily="34" charset="0"/>
                        </a:rPr>
                        <a:t>Jaký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070920"/>
                  </a:ext>
                </a:extLst>
              </a:tr>
              <a:tr h="421626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it-IT" sz="2000" b="1" i="0" dirty="0">
                          <a:effectLst/>
                          <a:latin typeface="Calibri" panose="020F0502020204030204" pitchFamily="34" charset="0"/>
                        </a:rPr>
                        <a:t>1. 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Letošní dovolená byla </a:t>
                      </a:r>
                      <a:r>
                        <a:rPr lang="it-IT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o moc</a:t>
                      </a:r>
                      <a:r>
                        <a:rPr lang="it-IT" sz="2000" b="0" i="0" dirty="0">
                          <a:effectLst/>
                          <a:latin typeface="Calibri" panose="020F0502020204030204" pitchFamily="34" charset="0"/>
                        </a:rPr>
                        <a:t>............ 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než loňská. Užili jsme si to.</a:t>
                      </a:r>
                      <a:endParaRPr lang="it-IT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438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nejlepší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lepší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nejlépe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lépe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6675337"/>
                  </a:ext>
                </a:extLst>
              </a:tr>
              <a:tr h="421626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2.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 V červenci je ve městě strašně ......</a:t>
                      </a:r>
                      <a:endParaRPr lang="pl-PL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5331622"/>
                  </a:ext>
                </a:extLst>
              </a:tr>
              <a:tr h="457333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horký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teplejší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horko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tepleji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1137764"/>
                  </a:ext>
                </a:extLst>
              </a:tr>
              <a:tr h="421626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3. 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....chodí Petr? – S Alenou.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930352"/>
                  </a:ext>
                </a:extLst>
              </a:tr>
              <a:tr h="464493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čím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čem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kým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kom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313537"/>
                  </a:ext>
                </a:extLst>
              </a:tr>
              <a:tr h="421626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 dirty="0">
                          <a:effectLst/>
                          <a:latin typeface="Calibri" panose="020F0502020204030204" pitchFamily="34" charset="0"/>
                        </a:rPr>
                        <a:t>4.</a:t>
                      </a:r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 Nemám  …   pro maminku, musím jít do obchodu.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248298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něco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něčeho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nic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žádného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6176789"/>
                  </a:ext>
                </a:extLst>
              </a:tr>
              <a:tr h="421626">
                <a:tc gridSpan="9">
                  <a:txBody>
                    <a:bodyPr/>
                    <a:lstStyle/>
                    <a:p>
                      <a:pPr algn="l" rtl="0" fontAlgn="base"/>
                      <a:r>
                        <a:rPr lang="pl-PL" sz="2000" b="1" i="0" dirty="0">
                          <a:effectLst/>
                          <a:latin typeface="Calibri" panose="020F0502020204030204" pitchFamily="34" charset="0"/>
                        </a:rPr>
                        <a:t>5.</a:t>
                      </a:r>
                      <a:r>
                        <a:rPr lang="pl-PL" sz="2000" b="0" i="0" dirty="0">
                          <a:effectLst/>
                          <a:latin typeface="Calibri" panose="020F0502020204030204" pitchFamily="34" charset="0"/>
                        </a:rPr>
                        <a:t>  …čekáš rodiče? – Přijedou příští týden.</a:t>
                      </a:r>
                      <a:endParaRPr lang="pl-PL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18553"/>
                  </a:ext>
                </a:extLst>
              </a:tr>
              <a:tr h="745955"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A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Jak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Čím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C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Kdy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1" i="0">
                          <a:effectLst/>
                          <a:latin typeface="Calibri" panose="020F0502020204030204" pitchFamily="34" charset="0"/>
                        </a:rPr>
                        <a:t>D</a:t>
                      </a:r>
                      <a:r>
                        <a:rPr lang="cs-CZ" sz="2000" b="0" i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Proč </a:t>
                      </a:r>
                      <a:endParaRPr lang="cs-CZ" sz="2000" b="0" i="0" dirty="0">
                        <a:effectLst/>
                      </a:endParaRPr>
                    </a:p>
                    <a:p>
                      <a:pPr algn="l" rtl="0" fontAlgn="base"/>
                      <a:r>
                        <a:rPr lang="cs-CZ" sz="2000" b="0" i="0" dirty="0"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cs-CZ" sz="2000" b="0" i="0" dirty="0">
                        <a:effectLst/>
                      </a:endParaRPr>
                    </a:p>
                  </a:txBody>
                  <a:tcPr>
                    <a:lnL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308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414757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615</Words>
  <Application>Microsoft Office PowerPoint</Application>
  <PresentationFormat>Širokoúhlá obrazovka</PresentationFormat>
  <Paragraphs>182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Segoe Script</vt:lpstr>
      <vt:lpstr>Segoe UI</vt:lpstr>
      <vt:lpstr>Motiv Office</vt:lpstr>
      <vt:lpstr>HAS 1 LS</vt:lpstr>
      <vt:lpstr>SLOVESA</vt:lpstr>
      <vt:lpstr>Substantiva - výběr</vt:lpstr>
      <vt:lpstr>Prepozice</vt:lpstr>
      <vt:lpstr>Mix výběr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 1 LS</dc:title>
  <dc:creator>Radomila Kotková</dc:creator>
  <cp:lastModifiedBy>Radomila Kotková</cp:lastModifiedBy>
  <cp:revision>5</cp:revision>
  <dcterms:created xsi:type="dcterms:W3CDTF">2026-05-18T12:32:03Z</dcterms:created>
  <dcterms:modified xsi:type="dcterms:W3CDTF">2026-05-18T13:08:16Z</dcterms:modified>
</cp:coreProperties>
</file>