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59" r:id="rId4"/>
    <p:sldId id="260" r:id="rId5"/>
    <p:sldId id="271" r:id="rId6"/>
    <p:sldId id="261" r:id="rId7"/>
    <p:sldId id="265" r:id="rId8"/>
    <p:sldId id="262" r:id="rId9"/>
    <p:sldId id="263" r:id="rId10"/>
    <p:sldId id="264" r:id="rId11"/>
    <p:sldId id="266"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6"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p>
            <a:fld id="{1EE03A55-634A-4795-9ED8-B2B0718D4B90}" type="datetimeFigureOut">
              <a:rPr lang="cs-CZ" smtClean="0"/>
              <a:t>01.10.2020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E61B77CE-3388-442D-9B24-6C782140BD56}" type="slidenum">
              <a:rPr lang="cs-CZ" smtClean="0"/>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a:t>Kliknutím lze upravit styl.</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Kliknutím lze upravit styl předlohy.</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01.10.2020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01.10.2020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EE03A55-634A-4795-9ED8-B2B0718D4B90}" type="datetimeFigureOut">
              <a:rPr lang="cs-CZ" smtClean="0"/>
              <a:t>01.10.2020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1EE03A55-634A-4795-9ED8-B2B0718D4B90}" type="datetimeFigureOut">
              <a:rPr lang="cs-CZ" smtClean="0"/>
              <a:t>01.10.2020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1B77CE-3388-442D-9B24-6C782140BD56}" type="slidenum">
              <a:rPr lang="cs-CZ" smtClean="0"/>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a:t>Kliknutím lze upravit styl.</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EE03A55-634A-4795-9ED8-B2B0718D4B90}" type="datetimeFigureOut">
              <a:rPr lang="cs-CZ" smtClean="0"/>
              <a:t>01.10.2020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Kliknutím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1EE03A55-634A-4795-9ED8-B2B0718D4B90}" type="datetimeFigureOut">
              <a:rPr lang="cs-CZ" smtClean="0"/>
              <a:t>01.10.2020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61B77CE-3388-442D-9B24-6C782140BD56}" type="slidenum">
              <a:rPr lang="cs-CZ" smtClean="0"/>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1EE03A55-634A-4795-9ED8-B2B0718D4B90}" type="datetimeFigureOut">
              <a:rPr lang="cs-CZ" smtClean="0"/>
              <a:t>01.10.2020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EE03A55-634A-4795-9ED8-B2B0718D4B90}" type="datetimeFigureOut">
              <a:rPr lang="cs-CZ" smtClean="0"/>
              <a:t>01.10.2020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a:t>Kliknutím lze upravit styl.</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a:t>Kliknutím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1EE03A55-634A-4795-9ED8-B2B0718D4B90}" type="datetimeFigureOut">
              <a:rPr lang="cs-CZ" smtClean="0"/>
              <a:t>01.10.2020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1B77CE-3388-442D-9B24-6C782140BD56}"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Přímá spojnice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nice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nice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nice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a:t>Kliknutím lze upravit styl.</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a:t>Kliknutím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a:t>Kliknutím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nice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nice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nice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nice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nice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p>
            <a:fld id="{1EE03A55-634A-4795-9ED8-B2B0718D4B90}" type="datetimeFigureOut">
              <a:rPr lang="cs-CZ" smtClean="0"/>
              <a:t>01.10.2020</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p>
            <a:fld id="{E61B77CE-3388-442D-9B24-6C782140BD56}"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E03A55-634A-4795-9ED8-B2B0718D4B90}" type="datetimeFigureOut">
              <a:rPr lang="cs-CZ" smtClean="0"/>
              <a:t>01.10.2020</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61B77CE-3388-442D-9B24-6C782140BD56}"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cio.cz/onlinetesty/demo.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Osobnost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9439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r>
              <a:rPr lang="cs-CZ" dirty="0"/>
              <a:t> - faktory</a:t>
            </a:r>
          </a:p>
        </p:txBody>
      </p:sp>
      <p:sp>
        <p:nvSpPr>
          <p:cNvPr id="6" name="Zástupný symbol pro obsah 5"/>
          <p:cNvSpPr>
            <a:spLocks noGrp="1"/>
          </p:cNvSpPr>
          <p:nvPr>
            <p:ph idx="1"/>
          </p:nvPr>
        </p:nvSpPr>
        <p:spPr/>
        <p:txBody>
          <a:bodyPr>
            <a:normAutofit fontScale="92500"/>
          </a:bodyPr>
          <a:lstStyle/>
          <a:p>
            <a:pPr lvl="0"/>
            <a:r>
              <a:rPr lang="cs-CZ" b="1" dirty="0" err="1"/>
              <a:t>Neuroticismus</a:t>
            </a:r>
            <a:r>
              <a:rPr lang="cs-CZ" b="1" dirty="0"/>
              <a:t> (labilita-stabilita</a:t>
            </a:r>
            <a:r>
              <a:rPr lang="cs-CZ" dirty="0"/>
              <a:t>)</a:t>
            </a:r>
          </a:p>
          <a:p>
            <a:pPr lvl="1"/>
            <a:r>
              <a:rPr lang="cs-CZ" dirty="0"/>
              <a:t>neklid, úzkost, dělá si zbytečně starosti, chová se nedospěle, snadno podrážděný, chybí mu sebedůvěra, pocity méněcennosti, dlouho se trápí pokořujícími příhodami, poruchy spánku, noční děsy</a:t>
            </a:r>
          </a:p>
          <a:p>
            <a:pPr lvl="0"/>
            <a:r>
              <a:rPr lang="cs-CZ" b="1" dirty="0" err="1"/>
              <a:t>Psychoticismus</a:t>
            </a:r>
            <a:r>
              <a:rPr lang="cs-CZ" dirty="0"/>
              <a:t>:</a:t>
            </a:r>
          </a:p>
          <a:p>
            <a:pPr lvl="1"/>
            <a:r>
              <a:rPr lang="cs-CZ" dirty="0"/>
              <a:t>agresivita, chlad, sobectví, neosobnost, impulzivita, antisociálnost, nedostatek empatie, necitlivost</a:t>
            </a:r>
          </a:p>
          <a:p>
            <a:pPr lvl="1"/>
            <a:r>
              <a:rPr lang="cs-CZ" dirty="0"/>
              <a:t>tento faktor není tak dobře doložen jako </a:t>
            </a:r>
            <a:r>
              <a:rPr lang="cs-CZ" dirty="0" err="1"/>
              <a:t>extraverze</a:t>
            </a:r>
            <a:r>
              <a:rPr lang="cs-CZ" dirty="0"/>
              <a:t> a </a:t>
            </a:r>
            <a:r>
              <a:rPr lang="cs-CZ" dirty="0" err="1"/>
              <a:t>neuroticismu</a:t>
            </a:r>
            <a:endParaRPr lang="cs-CZ" dirty="0"/>
          </a:p>
          <a:p>
            <a:endParaRPr lang="cs-CZ" dirty="0"/>
          </a:p>
        </p:txBody>
      </p:sp>
    </p:spTree>
    <p:extLst>
      <p:ext uri="{BB962C8B-B14F-4D97-AF65-F5344CB8AC3E}">
        <p14:creationId xmlns:p14="http://schemas.microsoft.com/office/powerpoint/2010/main" val="248624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Thomas, </a:t>
            </a:r>
            <a:r>
              <a:rPr lang="cs-CZ" dirty="0" err="1"/>
              <a:t>Chessová</a:t>
            </a:r>
            <a:r>
              <a:rPr lang="cs-CZ" dirty="0"/>
              <a:t>, </a:t>
            </a:r>
            <a:r>
              <a:rPr lang="cs-CZ" dirty="0" err="1"/>
              <a:t>Birch</a:t>
            </a:r>
            <a:endParaRPr lang="cs-CZ" dirty="0"/>
          </a:p>
        </p:txBody>
      </p:sp>
      <p:sp>
        <p:nvSpPr>
          <p:cNvPr id="3" name="Zástupný symbol pro obsah 2"/>
          <p:cNvSpPr>
            <a:spLocks noGrp="1"/>
          </p:cNvSpPr>
          <p:nvPr>
            <p:ph idx="1"/>
          </p:nvPr>
        </p:nvSpPr>
        <p:spPr/>
        <p:txBody>
          <a:bodyPr>
            <a:normAutofit/>
          </a:bodyPr>
          <a:lstStyle/>
          <a:p>
            <a:pPr>
              <a:buFont typeface="Arial" charset="0"/>
              <a:buChar char="•"/>
            </a:pPr>
            <a:r>
              <a:rPr lang="cs-CZ" dirty="0"/>
              <a:t>Zkoumali </a:t>
            </a:r>
            <a:r>
              <a:rPr lang="cs-CZ" dirty="0" err="1"/>
              <a:t>individ</a:t>
            </a:r>
            <a:r>
              <a:rPr lang="cs-CZ" dirty="0"/>
              <a:t>. rozdíly u novorozenců a dětí (např. úroveň aktivity, převažující emoční ladění, rozsah pozornosti, sociabilita, impulzivita, vytrvalost…)</a:t>
            </a:r>
          </a:p>
          <a:p>
            <a:pPr>
              <a:buFont typeface="Arial" charset="0"/>
              <a:buChar char="•"/>
            </a:pPr>
            <a:r>
              <a:rPr lang="cs-CZ" dirty="0"/>
              <a:t>2/3 dětí vykazují charakteristický temperament už záhy v dětství</a:t>
            </a:r>
          </a:p>
          <a:p>
            <a:pPr>
              <a:buFont typeface="Arial" charset="0"/>
              <a:buChar char="•"/>
            </a:pPr>
            <a:r>
              <a:rPr lang="cs-CZ" dirty="0"/>
              <a:t>Temperament často zůstal nezměněn (sledovali je do rané dospělosti) – pokud nedošlo k závažným událostem</a:t>
            </a:r>
          </a:p>
          <a:p>
            <a:endParaRPr lang="cs-CZ" dirty="0"/>
          </a:p>
        </p:txBody>
      </p:sp>
    </p:spTree>
    <p:extLst>
      <p:ext uri="{BB962C8B-B14F-4D97-AF65-F5344CB8AC3E}">
        <p14:creationId xmlns:p14="http://schemas.microsoft.com/office/powerpoint/2010/main" val="364756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Nadání jako schopnosti </a:t>
            </a:r>
          </a:p>
        </p:txBody>
      </p:sp>
      <p:sp>
        <p:nvSpPr>
          <p:cNvPr id="3" name="Zástupný symbol pro obsah 2"/>
          <p:cNvSpPr>
            <a:spLocks noGrp="1"/>
          </p:cNvSpPr>
          <p:nvPr>
            <p:ph idx="1"/>
          </p:nvPr>
        </p:nvSpPr>
        <p:spPr/>
        <p:txBody>
          <a:bodyPr>
            <a:normAutofit/>
          </a:bodyPr>
          <a:lstStyle/>
          <a:p>
            <a:pPr>
              <a:lnSpc>
                <a:spcPct val="90000"/>
              </a:lnSpc>
              <a:defRPr/>
            </a:pPr>
            <a:r>
              <a:rPr lang="cs-CZ" sz="2400" dirty="0"/>
              <a:t>Nejtradičnější pohled, </a:t>
            </a:r>
          </a:p>
          <a:p>
            <a:pPr>
              <a:lnSpc>
                <a:spcPct val="90000"/>
              </a:lnSpc>
              <a:defRPr/>
            </a:pPr>
            <a:r>
              <a:rPr lang="cs-CZ" sz="2400" dirty="0"/>
              <a:t>Kořeny v 19. století</a:t>
            </a:r>
          </a:p>
          <a:p>
            <a:pPr>
              <a:lnSpc>
                <a:spcPct val="90000"/>
              </a:lnSpc>
              <a:defRPr/>
            </a:pPr>
            <a:r>
              <a:rPr lang="cs-CZ" sz="2400" dirty="0"/>
              <a:t>Psychometrický přístup k nadání</a:t>
            </a:r>
          </a:p>
          <a:p>
            <a:pPr lvl="1">
              <a:lnSpc>
                <a:spcPct val="90000"/>
              </a:lnSpc>
              <a:defRPr/>
            </a:pPr>
            <a:r>
              <a:rPr lang="cs-CZ" sz="2000" dirty="0"/>
              <a:t>Nadání lze testovat</a:t>
            </a:r>
          </a:p>
          <a:p>
            <a:pPr lvl="1">
              <a:lnSpc>
                <a:spcPct val="90000"/>
              </a:lnSpc>
              <a:defRPr/>
            </a:pPr>
            <a:r>
              <a:rPr lang="cs-CZ" sz="2000" dirty="0"/>
              <a:t>Nadání lze vyjádřit jako IQ  </a:t>
            </a:r>
          </a:p>
          <a:p>
            <a:pPr>
              <a:lnSpc>
                <a:spcPct val="90000"/>
              </a:lnSpc>
              <a:defRPr/>
            </a:pPr>
            <a:r>
              <a:rPr lang="cs-CZ" sz="2400" dirty="0"/>
              <a:t>Autoři</a:t>
            </a:r>
          </a:p>
          <a:p>
            <a:pPr lvl="1">
              <a:lnSpc>
                <a:spcPct val="90000"/>
              </a:lnSpc>
              <a:defRPr/>
            </a:pPr>
            <a:r>
              <a:rPr lang="cs-CZ" sz="2000" dirty="0" err="1"/>
              <a:t>Galton</a:t>
            </a:r>
            <a:endParaRPr lang="cs-CZ" sz="2000" dirty="0"/>
          </a:p>
          <a:p>
            <a:pPr lvl="1">
              <a:lnSpc>
                <a:spcPct val="90000"/>
              </a:lnSpc>
              <a:defRPr/>
            </a:pPr>
            <a:r>
              <a:rPr lang="cs-CZ" sz="2000" dirty="0" err="1"/>
              <a:t>Binet</a:t>
            </a:r>
            <a:endParaRPr lang="cs-CZ" sz="2000" dirty="0"/>
          </a:p>
          <a:p>
            <a:pPr lvl="1">
              <a:lnSpc>
                <a:spcPct val="90000"/>
              </a:lnSpc>
              <a:defRPr/>
            </a:pPr>
            <a:r>
              <a:rPr lang="cs-CZ" sz="2000" dirty="0" err="1"/>
              <a:t>Terman</a:t>
            </a:r>
            <a:endParaRPr lang="cs-CZ" sz="2000" dirty="0"/>
          </a:p>
          <a:p>
            <a:pPr lvl="1">
              <a:lnSpc>
                <a:spcPct val="90000"/>
              </a:lnSpc>
              <a:defRPr/>
            </a:pPr>
            <a:r>
              <a:rPr lang="cs-CZ" sz="2000" dirty="0" err="1"/>
              <a:t>Spearman</a:t>
            </a:r>
            <a:r>
              <a:rPr lang="cs-CZ" sz="2000" dirty="0"/>
              <a:t>,  </a:t>
            </a:r>
          </a:p>
          <a:p>
            <a:pPr lvl="1">
              <a:lnSpc>
                <a:spcPct val="90000"/>
              </a:lnSpc>
              <a:defRPr/>
            </a:pPr>
            <a:r>
              <a:rPr lang="cs-CZ" sz="2000" dirty="0" err="1"/>
              <a:t>Wechsler</a:t>
            </a:r>
            <a:endParaRPr lang="cs-CZ" sz="2000" dirty="0"/>
          </a:p>
          <a:p>
            <a:endParaRPr lang="cs-CZ" dirty="0"/>
          </a:p>
        </p:txBody>
      </p:sp>
      <p:pic>
        <p:nvPicPr>
          <p:cNvPr id="4" name="Picture 4" descr="iq-gaussova-krivka"/>
          <p:cNvPicPr>
            <a:picLocks noChangeAspect="1" noChangeArrowheads="1"/>
          </p:cNvPicPr>
          <p:nvPr/>
        </p:nvPicPr>
        <p:blipFill>
          <a:blip r:embed="rId2" cstate="print"/>
          <a:srcRect/>
          <a:stretch>
            <a:fillRect/>
          </a:stretch>
        </p:blipFill>
        <p:spPr bwMode="auto">
          <a:xfrm>
            <a:off x="4537075" y="3645024"/>
            <a:ext cx="4606925" cy="2809875"/>
          </a:xfrm>
          <a:prstGeom prst="rect">
            <a:avLst/>
          </a:prstGeom>
          <a:noFill/>
          <a:ln w="9525">
            <a:noFill/>
            <a:miter lim="800000"/>
            <a:headEnd/>
            <a:tailEnd/>
          </a:ln>
        </p:spPr>
      </p:pic>
    </p:spTree>
    <p:extLst>
      <p:ext uri="{BB962C8B-B14F-4D97-AF65-F5344CB8AC3E}">
        <p14:creationId xmlns:p14="http://schemas.microsoft.com/office/powerpoint/2010/main" val="163383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err="1"/>
              <a:t>Francis</a:t>
            </a:r>
            <a:r>
              <a:rPr lang="cs-CZ" dirty="0"/>
              <a:t> </a:t>
            </a:r>
            <a:r>
              <a:rPr lang="cs-CZ" dirty="0" err="1"/>
              <a:t>Galton</a:t>
            </a:r>
            <a:r>
              <a:rPr lang="cs-CZ" dirty="0"/>
              <a:t> – nadání je vrozené</a:t>
            </a:r>
          </a:p>
        </p:txBody>
      </p:sp>
      <p:sp>
        <p:nvSpPr>
          <p:cNvPr id="3" name="Zástupný symbol pro obsah 2"/>
          <p:cNvSpPr>
            <a:spLocks noGrp="1"/>
          </p:cNvSpPr>
          <p:nvPr>
            <p:ph idx="1"/>
          </p:nvPr>
        </p:nvSpPr>
        <p:spPr/>
        <p:txBody>
          <a:bodyPr/>
          <a:lstStyle/>
          <a:p>
            <a:pPr>
              <a:defRPr/>
            </a:pPr>
            <a:r>
              <a:rPr lang="cs-CZ" dirty="0"/>
              <a:t>Konec 19. století</a:t>
            </a:r>
          </a:p>
          <a:p>
            <a:pPr>
              <a:defRPr/>
            </a:pPr>
            <a:r>
              <a:rPr lang="cs-CZ" dirty="0"/>
              <a:t>Metoda </a:t>
            </a:r>
            <a:r>
              <a:rPr lang="cs-CZ" dirty="0" err="1"/>
              <a:t>historiometrie</a:t>
            </a:r>
            <a:endParaRPr lang="cs-CZ" dirty="0"/>
          </a:p>
          <a:p>
            <a:pPr>
              <a:defRPr/>
            </a:pPr>
            <a:r>
              <a:rPr lang="cs-CZ" dirty="0"/>
              <a:t>Zjistil, že významní a úspěšní rodiče mají s vyšší pravděpodobností významné a úspěšné děti</a:t>
            </a:r>
          </a:p>
          <a:p>
            <a:pPr>
              <a:defRPr/>
            </a:pPr>
            <a:r>
              <a:rPr lang="cs-CZ" dirty="0"/>
              <a:t>Na tomto základě předpokládal, že genialita je vrozená</a:t>
            </a:r>
          </a:p>
          <a:p>
            <a:endParaRPr lang="cs-CZ" dirty="0"/>
          </a:p>
        </p:txBody>
      </p:sp>
      <p:pic>
        <p:nvPicPr>
          <p:cNvPr id="4" name="Picture 6" descr="galtontree"/>
          <p:cNvPicPr>
            <a:picLocks noChangeAspect="1" noChangeArrowheads="1"/>
          </p:cNvPicPr>
          <p:nvPr/>
        </p:nvPicPr>
        <p:blipFill>
          <a:blip r:embed="rId2" cstate="print"/>
          <a:srcRect/>
          <a:stretch>
            <a:fillRect/>
          </a:stretch>
        </p:blipFill>
        <p:spPr bwMode="auto">
          <a:xfrm>
            <a:off x="5940152" y="4797152"/>
            <a:ext cx="2849562" cy="1770062"/>
          </a:xfrm>
          <a:prstGeom prst="rect">
            <a:avLst/>
          </a:prstGeom>
          <a:noFill/>
          <a:ln w="9525">
            <a:noFill/>
            <a:miter lim="800000"/>
            <a:headEnd/>
            <a:tailEnd/>
          </a:ln>
        </p:spPr>
      </p:pic>
      <p:pic>
        <p:nvPicPr>
          <p:cNvPr id="5" name="Picture 4" descr="galtonport"/>
          <p:cNvPicPr>
            <a:picLocks noChangeAspect="1" noChangeArrowheads="1"/>
          </p:cNvPicPr>
          <p:nvPr/>
        </p:nvPicPr>
        <p:blipFill>
          <a:blip r:embed="rId3" cstate="print"/>
          <a:srcRect/>
          <a:stretch>
            <a:fillRect/>
          </a:stretch>
        </p:blipFill>
        <p:spPr bwMode="auto">
          <a:xfrm>
            <a:off x="7380312" y="1556792"/>
            <a:ext cx="1391496" cy="1578521"/>
          </a:xfrm>
          <a:prstGeom prst="rect">
            <a:avLst/>
          </a:prstGeom>
          <a:noFill/>
          <a:ln w="9525">
            <a:noFill/>
            <a:miter lim="800000"/>
            <a:headEnd/>
            <a:tailEnd/>
          </a:ln>
        </p:spPr>
      </p:pic>
    </p:spTree>
    <p:extLst>
      <p:ext uri="{BB962C8B-B14F-4D97-AF65-F5344CB8AC3E}">
        <p14:creationId xmlns:p14="http://schemas.microsoft.com/office/powerpoint/2010/main" val="87077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Alfred </a:t>
            </a:r>
            <a:r>
              <a:rPr lang="cs-CZ" dirty="0" err="1"/>
              <a:t>Binet</a:t>
            </a:r>
            <a:r>
              <a:rPr lang="cs-CZ" dirty="0"/>
              <a:t> – inteligenci </a:t>
            </a:r>
            <a:br>
              <a:rPr lang="cs-CZ" dirty="0"/>
            </a:br>
            <a:r>
              <a:rPr lang="cs-CZ" dirty="0"/>
              <a:t>lze testovat</a:t>
            </a:r>
          </a:p>
        </p:txBody>
      </p:sp>
      <p:sp>
        <p:nvSpPr>
          <p:cNvPr id="3" name="Zástupný symbol pro obsah 2"/>
          <p:cNvSpPr>
            <a:spLocks noGrp="1"/>
          </p:cNvSpPr>
          <p:nvPr>
            <p:ph idx="1"/>
          </p:nvPr>
        </p:nvSpPr>
        <p:spPr>
          <a:xfrm>
            <a:off x="179512" y="1975148"/>
            <a:ext cx="8229600" cy="3776432"/>
          </a:xfrm>
        </p:spPr>
        <p:txBody>
          <a:bodyPr/>
          <a:lstStyle/>
          <a:p>
            <a:pPr>
              <a:defRPr/>
            </a:pPr>
            <a:r>
              <a:rPr lang="cs-CZ" dirty="0"/>
              <a:t>Konec 19. století, Francie</a:t>
            </a:r>
          </a:p>
          <a:p>
            <a:pPr>
              <a:defRPr/>
            </a:pPr>
            <a:r>
              <a:rPr lang="cs-CZ" dirty="0"/>
              <a:t>Dostal za úkol vyvinout metodu jak zjistit, které děti budou mít problémy ve studiu</a:t>
            </a:r>
          </a:p>
          <a:p>
            <a:pPr>
              <a:defRPr/>
            </a:pPr>
            <a:r>
              <a:rPr lang="cs-CZ" dirty="0"/>
              <a:t>Vynalezl první „test studijních předpokladů“ – základ budoucích testů inteligence</a:t>
            </a:r>
          </a:p>
          <a:p>
            <a:endParaRPr lang="cs-CZ" dirty="0"/>
          </a:p>
        </p:txBody>
      </p:sp>
      <p:pic>
        <p:nvPicPr>
          <p:cNvPr id="4" name="Picture 4" descr="alfred-binet"/>
          <p:cNvPicPr>
            <a:picLocks noChangeAspect="1" noChangeArrowheads="1"/>
          </p:cNvPicPr>
          <p:nvPr/>
        </p:nvPicPr>
        <p:blipFill>
          <a:blip r:embed="rId2" cstate="print"/>
          <a:srcRect/>
          <a:stretch>
            <a:fillRect/>
          </a:stretch>
        </p:blipFill>
        <p:spPr bwMode="auto">
          <a:xfrm>
            <a:off x="7106300" y="4149080"/>
            <a:ext cx="2003083" cy="2708920"/>
          </a:xfrm>
          <a:prstGeom prst="rect">
            <a:avLst/>
          </a:prstGeom>
          <a:noFill/>
          <a:ln w="9525">
            <a:noFill/>
            <a:miter lim="800000"/>
            <a:headEnd/>
            <a:tailEnd/>
          </a:ln>
        </p:spPr>
      </p:pic>
    </p:spTree>
    <p:extLst>
      <p:ext uri="{BB962C8B-B14F-4D97-AF65-F5344CB8AC3E}">
        <p14:creationId xmlns:p14="http://schemas.microsoft.com/office/powerpoint/2010/main" val="64979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081"/>
          <p:cNvPicPr>
            <a:picLocks noChangeAspect="1" noChangeArrowheads="1"/>
          </p:cNvPicPr>
          <p:nvPr/>
        </p:nvPicPr>
        <p:blipFill>
          <a:blip r:embed="rId2" cstate="print"/>
          <a:srcRect/>
          <a:stretch>
            <a:fillRect/>
          </a:stretch>
        </p:blipFill>
        <p:spPr bwMode="auto">
          <a:xfrm>
            <a:off x="2411760" y="670641"/>
            <a:ext cx="4527203" cy="6046072"/>
          </a:xfrm>
          <a:prstGeom prst="rect">
            <a:avLst/>
          </a:prstGeom>
          <a:noFill/>
          <a:ln w="9525">
            <a:noFill/>
            <a:miter lim="800000"/>
            <a:headEnd/>
            <a:tailEnd/>
          </a:ln>
        </p:spPr>
      </p:pic>
    </p:spTree>
    <p:extLst>
      <p:ext uri="{BB962C8B-B14F-4D97-AF65-F5344CB8AC3E}">
        <p14:creationId xmlns:p14="http://schemas.microsoft.com/office/powerpoint/2010/main" val="347356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Lewis</a:t>
            </a:r>
            <a:r>
              <a:rPr lang="cs-CZ" dirty="0"/>
              <a:t> </a:t>
            </a:r>
            <a:r>
              <a:rPr lang="cs-CZ" dirty="0" err="1"/>
              <a:t>Terman</a:t>
            </a:r>
            <a:r>
              <a:rPr lang="cs-CZ" dirty="0"/>
              <a:t> </a:t>
            </a:r>
          </a:p>
        </p:txBody>
      </p:sp>
      <p:sp>
        <p:nvSpPr>
          <p:cNvPr id="3" name="Zástupný symbol pro obsah 2"/>
          <p:cNvSpPr>
            <a:spLocks noGrp="1"/>
          </p:cNvSpPr>
          <p:nvPr>
            <p:ph idx="1"/>
          </p:nvPr>
        </p:nvSpPr>
        <p:spPr>
          <a:xfrm>
            <a:off x="827584" y="2204864"/>
            <a:ext cx="7772400" cy="4572000"/>
          </a:xfrm>
        </p:spPr>
        <p:txBody>
          <a:bodyPr>
            <a:normAutofit/>
          </a:bodyPr>
          <a:lstStyle/>
          <a:p>
            <a:pPr>
              <a:lnSpc>
                <a:spcPct val="80000"/>
              </a:lnSpc>
              <a:defRPr/>
            </a:pPr>
            <a:r>
              <a:rPr lang="cs-CZ" sz="2400" dirty="0"/>
              <a:t>Spojil myšlenky </a:t>
            </a:r>
            <a:r>
              <a:rPr lang="cs-CZ" sz="2400" dirty="0" err="1"/>
              <a:t>Galtona</a:t>
            </a:r>
            <a:r>
              <a:rPr lang="cs-CZ" sz="2400" dirty="0"/>
              <a:t> a </a:t>
            </a:r>
            <a:r>
              <a:rPr lang="cs-CZ" sz="2400" dirty="0" err="1"/>
              <a:t>Bineta</a:t>
            </a:r>
            <a:endParaRPr lang="cs-CZ" sz="2400" dirty="0"/>
          </a:p>
          <a:p>
            <a:pPr lvl="1">
              <a:lnSpc>
                <a:spcPct val="80000"/>
              </a:lnSpc>
              <a:defRPr/>
            </a:pPr>
            <a:r>
              <a:rPr lang="cs-CZ" sz="2000" dirty="0"/>
              <a:t>Nadání je podle něj dědičné a lze je testovat</a:t>
            </a:r>
          </a:p>
          <a:p>
            <a:pPr lvl="1">
              <a:lnSpc>
                <a:spcPct val="80000"/>
              </a:lnSpc>
              <a:defRPr/>
            </a:pPr>
            <a:r>
              <a:rPr lang="cs-CZ" sz="2000" dirty="0"/>
              <a:t>Za nadané považoval lidi s IQ nad 140</a:t>
            </a:r>
          </a:p>
          <a:p>
            <a:pPr>
              <a:lnSpc>
                <a:spcPct val="80000"/>
              </a:lnSpc>
              <a:defRPr/>
            </a:pPr>
            <a:r>
              <a:rPr lang="cs-CZ" sz="2400" dirty="0"/>
              <a:t>Studie </a:t>
            </a:r>
            <a:r>
              <a:rPr lang="cs-CZ" sz="2400" dirty="0" err="1"/>
              <a:t>Genetic</a:t>
            </a:r>
            <a:r>
              <a:rPr lang="cs-CZ" sz="2400" dirty="0"/>
              <a:t> </a:t>
            </a:r>
            <a:r>
              <a:rPr lang="cs-CZ" sz="2400" dirty="0" err="1"/>
              <a:t>Studies</a:t>
            </a:r>
            <a:r>
              <a:rPr lang="cs-CZ" sz="2400" dirty="0"/>
              <a:t> </a:t>
            </a:r>
            <a:r>
              <a:rPr lang="cs-CZ" sz="2400" dirty="0" err="1"/>
              <a:t>of</a:t>
            </a:r>
            <a:r>
              <a:rPr lang="cs-CZ" sz="2400" dirty="0"/>
              <a:t> Genius</a:t>
            </a:r>
          </a:p>
          <a:p>
            <a:pPr lvl="1">
              <a:lnSpc>
                <a:spcPct val="80000"/>
              </a:lnSpc>
              <a:defRPr/>
            </a:pPr>
            <a:r>
              <a:rPr lang="cs-CZ" sz="2000" dirty="0"/>
              <a:t>Snaha prokázat, že vysoké IQ vede k výjimečným výsledkům</a:t>
            </a:r>
          </a:p>
          <a:p>
            <a:pPr lvl="1">
              <a:lnSpc>
                <a:spcPct val="80000"/>
              </a:lnSpc>
              <a:defRPr/>
            </a:pPr>
            <a:r>
              <a:rPr lang="cs-CZ" sz="2000" dirty="0"/>
              <a:t>sledoval vývoj 1500 kalifornských dětí s IQ nad 140</a:t>
            </a:r>
          </a:p>
          <a:p>
            <a:pPr lvl="1">
              <a:lnSpc>
                <a:spcPct val="80000"/>
              </a:lnSpc>
              <a:defRPr/>
            </a:pPr>
            <a:r>
              <a:rPr lang="cs-CZ" sz="2000" dirty="0"/>
              <a:t>Od 20. let 20. stol. až do současnosti</a:t>
            </a:r>
          </a:p>
          <a:p>
            <a:pPr lvl="2">
              <a:lnSpc>
                <a:spcPct val="80000"/>
              </a:lnSpc>
              <a:defRPr/>
            </a:pPr>
            <a:r>
              <a:rPr lang="cs-CZ" sz="1800" dirty="0"/>
              <a:t>Vybíral děti z měst, v každé třídě testoval nejmladší dítě a tři děti, které označil učitel za nejchytřejší, převážně děti z vyšší střední třídy</a:t>
            </a:r>
          </a:p>
          <a:p>
            <a:pPr lvl="1">
              <a:lnSpc>
                <a:spcPct val="80000"/>
              </a:lnSpc>
              <a:defRPr/>
            </a:pPr>
            <a:r>
              <a:rPr lang="cs-CZ" sz="2000" dirty="0"/>
              <a:t>Kritika</a:t>
            </a:r>
          </a:p>
          <a:p>
            <a:pPr lvl="2">
              <a:lnSpc>
                <a:spcPct val="80000"/>
              </a:lnSpc>
              <a:defRPr/>
            </a:pPr>
            <a:r>
              <a:rPr lang="cs-CZ" sz="1800" dirty="0"/>
              <a:t>Hodně dětí neuspělo, ve srovnání s dětmi podobného SES nebyly jejich výsledky výjimečné, nepřijal do studie některé výjimečné osobnosti (např. nositele Nobelovy ceny)</a:t>
            </a:r>
          </a:p>
          <a:p>
            <a:endParaRPr lang="cs-CZ" dirty="0"/>
          </a:p>
        </p:txBody>
      </p:sp>
      <p:pic>
        <p:nvPicPr>
          <p:cNvPr id="4" name="Picture 4" descr="180px-Terman"/>
          <p:cNvPicPr>
            <a:picLocks noChangeAspect="1" noChangeArrowheads="1"/>
          </p:cNvPicPr>
          <p:nvPr/>
        </p:nvPicPr>
        <p:blipFill>
          <a:blip r:embed="rId2" cstate="print"/>
          <a:srcRect/>
          <a:stretch>
            <a:fillRect/>
          </a:stretch>
        </p:blipFill>
        <p:spPr bwMode="auto">
          <a:xfrm>
            <a:off x="7164288" y="764704"/>
            <a:ext cx="1710154" cy="2137693"/>
          </a:xfrm>
          <a:prstGeom prst="rect">
            <a:avLst/>
          </a:prstGeom>
          <a:noFill/>
          <a:ln w="9525">
            <a:noFill/>
            <a:miter lim="800000"/>
            <a:headEnd/>
            <a:tailEnd/>
          </a:ln>
        </p:spPr>
      </p:pic>
    </p:spTree>
    <p:extLst>
      <p:ext uri="{BB962C8B-B14F-4D97-AF65-F5344CB8AC3E}">
        <p14:creationId xmlns:p14="http://schemas.microsoft.com/office/powerpoint/2010/main" val="228975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Inteligence</a:t>
            </a:r>
          </a:p>
        </p:txBody>
      </p:sp>
      <p:sp>
        <p:nvSpPr>
          <p:cNvPr id="3" name="Zástupný symbol pro obsah 2"/>
          <p:cNvSpPr>
            <a:spLocks noGrp="1"/>
          </p:cNvSpPr>
          <p:nvPr>
            <p:ph idx="1"/>
          </p:nvPr>
        </p:nvSpPr>
        <p:spPr/>
        <p:txBody>
          <a:bodyPr/>
          <a:lstStyle/>
          <a:p>
            <a:r>
              <a:rPr lang="cs-CZ" b="1" dirty="0"/>
              <a:t>inteligence</a:t>
            </a:r>
            <a:r>
              <a:rPr lang="cs-CZ" dirty="0"/>
              <a:t>: schopnost učit se ze zkušeností a úspěšně se přizpůsobovat svému prostředí</a:t>
            </a:r>
          </a:p>
          <a:p>
            <a:r>
              <a:rPr lang="cs-CZ" dirty="0"/>
              <a:t>rozličné definice, pojetí inteligence silně ovlivňuje kultura a doba, v níž žijeme (rychlost a obecné znalost x důraz na schopnost navigovat plavby u národů v Pacifiku)</a:t>
            </a:r>
          </a:p>
          <a:p>
            <a:endParaRPr lang="cs-CZ" dirty="0"/>
          </a:p>
        </p:txBody>
      </p:sp>
    </p:spTree>
    <p:extLst>
      <p:ext uri="{BB962C8B-B14F-4D97-AF65-F5344CB8AC3E}">
        <p14:creationId xmlns:p14="http://schemas.microsoft.com/office/powerpoint/2010/main" val="263071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fontScale="92500" lnSpcReduction="20000"/>
          </a:bodyPr>
          <a:lstStyle/>
          <a:p>
            <a:r>
              <a:rPr lang="cs-CZ" dirty="0"/>
              <a:t>F. </a:t>
            </a:r>
            <a:r>
              <a:rPr lang="cs-CZ" dirty="0" err="1"/>
              <a:t>Galton</a:t>
            </a:r>
            <a:r>
              <a:rPr lang="cs-CZ" dirty="0"/>
              <a:t> (1883) - měřil schopnosti založené na biologickém podkladě, jimiž byly svalový tonus, velikost hlavy, reakční čas na podněty a především schopnost zjišťovat drobné rozdíly mezi dvěma hmotnostmi, světly a tóny</a:t>
            </a:r>
          </a:p>
          <a:p>
            <a:r>
              <a:rPr lang="cs-CZ" dirty="0" err="1"/>
              <a:t>Binet</a:t>
            </a:r>
            <a:r>
              <a:rPr lang="cs-CZ" dirty="0"/>
              <a:t> vyvinul objektivní metodu, průměrný výkon dětí v různém věku. Zodpověděl-li otázku správně stále se zvyšující počet dětí v dalších ročnících, ponechali ji v testu.</a:t>
            </a:r>
          </a:p>
          <a:p>
            <a:r>
              <a:rPr lang="cs-CZ" b="1" dirty="0"/>
              <a:t>mentální věk</a:t>
            </a:r>
            <a:r>
              <a:rPr lang="cs-CZ" dirty="0"/>
              <a:t>: průměrný věk dítěte zjištěný v testu inteligence, stanovený na základě dosažení určité úrovně výkonu</a:t>
            </a:r>
          </a:p>
          <a:p>
            <a:endParaRPr lang="cs-CZ" dirty="0"/>
          </a:p>
        </p:txBody>
      </p:sp>
    </p:spTree>
    <p:extLst>
      <p:ext uri="{BB962C8B-B14F-4D97-AF65-F5344CB8AC3E}">
        <p14:creationId xmlns:p14="http://schemas.microsoft.com/office/powerpoint/2010/main" val="245640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lnSpcReduction="10000"/>
          </a:bodyPr>
          <a:lstStyle/>
          <a:p>
            <a:pPr>
              <a:defRPr/>
            </a:pPr>
            <a:r>
              <a:rPr lang="cs-CZ" dirty="0"/>
              <a:t>Obvykle bývají rozdělovány verbální, analytické, numerické, prostorové schopnosti, ale také paměť, pozornost,…</a:t>
            </a:r>
          </a:p>
          <a:p>
            <a:pPr>
              <a:defRPr/>
            </a:pPr>
            <a:endParaRPr lang="cs-CZ" dirty="0"/>
          </a:p>
          <a:p>
            <a:pPr>
              <a:defRPr/>
            </a:pPr>
            <a:r>
              <a:rPr lang="cs-CZ" dirty="0"/>
              <a:t>Různé druhy schopností odvozeny na základě faktorové analýzy </a:t>
            </a:r>
          </a:p>
          <a:p>
            <a:pPr>
              <a:buNone/>
              <a:defRPr/>
            </a:pPr>
            <a:endParaRPr lang="cs-CZ" dirty="0"/>
          </a:p>
          <a:p>
            <a:pPr>
              <a:defRPr/>
            </a:pPr>
            <a:r>
              <a:rPr lang="cs-CZ" dirty="0"/>
              <a:t>Například </a:t>
            </a:r>
            <a:r>
              <a:rPr lang="cs-CZ" dirty="0" err="1"/>
              <a:t>Wechslerův</a:t>
            </a:r>
            <a:r>
              <a:rPr lang="cs-CZ" dirty="0"/>
              <a:t> test, </a:t>
            </a:r>
            <a:r>
              <a:rPr lang="cs-CZ" dirty="0" err="1"/>
              <a:t>test</a:t>
            </a:r>
            <a:r>
              <a:rPr lang="cs-CZ" dirty="0"/>
              <a:t> studijních předpokladů, </a:t>
            </a:r>
            <a:r>
              <a:rPr lang="cs-CZ" dirty="0" err="1"/>
              <a:t>Ravenovy</a:t>
            </a:r>
            <a:r>
              <a:rPr lang="cs-CZ" dirty="0"/>
              <a:t> progresivní matice: (</a:t>
            </a:r>
            <a:r>
              <a:rPr lang="cs-CZ" dirty="0">
                <a:hlinkClick r:id="rId2"/>
              </a:rPr>
              <a:t>http://www.</a:t>
            </a:r>
            <a:r>
              <a:rPr lang="cs-CZ" dirty="0" err="1">
                <a:hlinkClick r:id="rId2"/>
              </a:rPr>
              <a:t>scio.cz</a:t>
            </a:r>
            <a:r>
              <a:rPr lang="cs-CZ" dirty="0">
                <a:hlinkClick r:id="rId2"/>
              </a:rPr>
              <a:t>/</a:t>
            </a:r>
            <a:r>
              <a:rPr lang="cs-CZ" dirty="0" err="1">
                <a:hlinkClick r:id="rId2"/>
              </a:rPr>
              <a:t>onlinetesty</a:t>
            </a:r>
            <a:r>
              <a:rPr lang="cs-CZ" dirty="0">
                <a:hlinkClick r:id="rId2"/>
              </a:rPr>
              <a:t>/demo.</a:t>
            </a:r>
            <a:r>
              <a:rPr lang="cs-CZ" dirty="0" err="1">
                <a:hlinkClick r:id="rId2"/>
              </a:rPr>
              <a:t>asp</a:t>
            </a:r>
            <a:r>
              <a:rPr lang="cs-CZ" dirty="0"/>
              <a:t>)</a:t>
            </a:r>
          </a:p>
          <a:p>
            <a:endParaRPr lang="cs-CZ" dirty="0"/>
          </a:p>
        </p:txBody>
      </p:sp>
    </p:spTree>
    <p:extLst>
      <p:ext uri="{BB962C8B-B14F-4D97-AF65-F5344CB8AC3E}">
        <p14:creationId xmlns:p14="http://schemas.microsoft.com/office/powerpoint/2010/main" val="332228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osobnosti</a:t>
            </a:r>
          </a:p>
        </p:txBody>
      </p:sp>
      <p:sp>
        <p:nvSpPr>
          <p:cNvPr id="3" name="Zástupný symbol pro obsah 2"/>
          <p:cNvSpPr>
            <a:spLocks noGrp="1"/>
          </p:cNvSpPr>
          <p:nvPr>
            <p:ph idx="1"/>
          </p:nvPr>
        </p:nvSpPr>
        <p:spPr/>
        <p:txBody>
          <a:bodyPr>
            <a:normAutofit/>
          </a:bodyPr>
          <a:lstStyle/>
          <a:p>
            <a:pPr lvl="0"/>
            <a:r>
              <a:rPr lang="cs-CZ" dirty="0"/>
              <a:t>Horizontální struktura</a:t>
            </a:r>
          </a:p>
          <a:p>
            <a:pPr lvl="0"/>
            <a:r>
              <a:rPr lang="cs-CZ" dirty="0"/>
              <a:t>Vertikální struktura</a:t>
            </a:r>
          </a:p>
          <a:p>
            <a:pPr lvl="0"/>
            <a:r>
              <a:rPr lang="cs-CZ" dirty="0"/>
              <a:t>Situační strukturace</a:t>
            </a:r>
          </a:p>
          <a:p>
            <a:pPr lvl="0"/>
            <a:r>
              <a:rPr lang="cs-CZ" dirty="0"/>
              <a:t>Struktura na základě rysového hlediska</a:t>
            </a:r>
          </a:p>
          <a:p>
            <a:pPr lvl="0"/>
            <a:r>
              <a:rPr lang="cs-CZ" dirty="0"/>
              <a:t>Složky osobnosti – temperament, schopnosti, motivace, charakter</a:t>
            </a:r>
          </a:p>
          <a:p>
            <a:endParaRPr lang="cs-CZ" dirty="0"/>
          </a:p>
        </p:txBody>
      </p:sp>
    </p:spTree>
    <p:extLst>
      <p:ext uri="{BB962C8B-B14F-4D97-AF65-F5344CB8AC3E}">
        <p14:creationId xmlns:p14="http://schemas.microsoft.com/office/powerpoint/2010/main" val="350156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inteligence</a:t>
            </a:r>
          </a:p>
        </p:txBody>
      </p:sp>
      <p:sp>
        <p:nvSpPr>
          <p:cNvPr id="3" name="Zástupný symbol pro obsah 2"/>
          <p:cNvSpPr>
            <a:spLocks noGrp="1"/>
          </p:cNvSpPr>
          <p:nvPr>
            <p:ph idx="1"/>
          </p:nvPr>
        </p:nvSpPr>
        <p:spPr/>
        <p:txBody>
          <a:bodyPr>
            <a:normAutofit fontScale="85000" lnSpcReduction="20000"/>
          </a:bodyPr>
          <a:lstStyle/>
          <a:p>
            <a:r>
              <a:rPr lang="cs-CZ" b="1" dirty="0" err="1"/>
              <a:t>Stanford</a:t>
            </a:r>
            <a:r>
              <a:rPr lang="cs-CZ" b="1" dirty="0"/>
              <a:t>-</a:t>
            </a:r>
            <a:r>
              <a:rPr lang="cs-CZ" b="1" dirty="0" err="1"/>
              <a:t>Binetův</a:t>
            </a:r>
            <a:r>
              <a:rPr lang="cs-CZ" b="1" dirty="0"/>
              <a:t> test</a:t>
            </a:r>
            <a:r>
              <a:rPr lang="cs-CZ" dirty="0"/>
              <a:t>: Americká verze </a:t>
            </a:r>
            <a:r>
              <a:rPr lang="cs-CZ" dirty="0" err="1"/>
              <a:t>Binetova</a:t>
            </a:r>
            <a:r>
              <a:rPr lang="cs-CZ" dirty="0"/>
              <a:t> testu inteligence, jejímž výsledkem je skóre IQ s průměrem 100</a:t>
            </a:r>
          </a:p>
          <a:p>
            <a:r>
              <a:rPr lang="cs-CZ" b="1" dirty="0"/>
              <a:t>inteligenční kvocient (IQ):</a:t>
            </a:r>
            <a:r>
              <a:rPr lang="cs-CZ" dirty="0"/>
              <a:t> Původně poměr mentálního a chronologického věku, nyní výsledek srovnání výkonů jedince s výkony jedinců stejného věku.</a:t>
            </a:r>
          </a:p>
          <a:p>
            <a:r>
              <a:rPr lang="cs-CZ" b="1" dirty="0" err="1"/>
              <a:t>Wechslerova</a:t>
            </a:r>
            <a:r>
              <a:rPr lang="cs-CZ" b="1" dirty="0"/>
              <a:t> inteligenční škála pro dospělé (WAIS):</a:t>
            </a:r>
            <a:r>
              <a:rPr lang="cs-CZ" dirty="0"/>
              <a:t> Nejrozšířenější test inteligence pro dospělé, který skýtá samostatná skóre verbálních a </a:t>
            </a:r>
            <a:r>
              <a:rPr lang="cs-CZ" dirty="0" err="1"/>
              <a:t>performačních</a:t>
            </a:r>
            <a:r>
              <a:rPr lang="cs-CZ" dirty="0"/>
              <a:t> </a:t>
            </a:r>
            <a:r>
              <a:rPr lang="cs-CZ" dirty="0" err="1"/>
              <a:t>subtestů</a:t>
            </a:r>
            <a:r>
              <a:rPr lang="cs-CZ" dirty="0"/>
              <a:t>.</a:t>
            </a:r>
          </a:p>
          <a:p>
            <a:pPr lvl="1"/>
            <a:r>
              <a:rPr lang="cs-CZ" dirty="0"/>
              <a:t>různé aspekty inteligence,14 </a:t>
            </a:r>
            <a:r>
              <a:rPr lang="cs-CZ" dirty="0" err="1"/>
              <a:t>subtestů</a:t>
            </a:r>
            <a:r>
              <a:rPr lang="cs-CZ" dirty="0"/>
              <a:t> ve 2 částech – </a:t>
            </a:r>
            <a:r>
              <a:rPr lang="cs-CZ" dirty="0" err="1"/>
              <a:t>performační</a:t>
            </a:r>
            <a:r>
              <a:rPr lang="cs-CZ" dirty="0"/>
              <a:t> (názorová) a verbální + celkové skóre</a:t>
            </a:r>
          </a:p>
          <a:p>
            <a:pPr>
              <a:buNone/>
            </a:pPr>
            <a:endParaRPr lang="cs-CZ" dirty="0"/>
          </a:p>
        </p:txBody>
      </p:sp>
    </p:spTree>
    <p:extLst>
      <p:ext uri="{BB962C8B-B14F-4D97-AF65-F5344CB8AC3E}">
        <p14:creationId xmlns:p14="http://schemas.microsoft.com/office/powerpoint/2010/main" val="274710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lstStyle/>
          <a:p>
            <a:r>
              <a:rPr lang="cs-CZ" dirty="0"/>
              <a:t>Měření inteligence</a:t>
            </a:r>
          </a:p>
        </p:txBody>
      </p:sp>
      <p:pic>
        <p:nvPicPr>
          <p:cNvPr id="4" name="Zástupný symbol pro obsah 3" descr="Wais3.jpg"/>
          <p:cNvPicPr>
            <a:picLocks noGrp="1" noChangeAspect="1"/>
          </p:cNvPicPr>
          <p:nvPr>
            <p:ph idx="1"/>
          </p:nvPr>
        </p:nvPicPr>
        <p:blipFill>
          <a:blip r:embed="rId2" cstate="print"/>
          <a:stretch>
            <a:fillRect/>
          </a:stretch>
        </p:blipFill>
        <p:spPr>
          <a:xfrm>
            <a:off x="1442530" y="1484784"/>
            <a:ext cx="6225814" cy="4731618"/>
          </a:xfrm>
        </p:spPr>
      </p:pic>
    </p:spTree>
    <p:extLst>
      <p:ext uri="{BB962C8B-B14F-4D97-AF65-F5344CB8AC3E}">
        <p14:creationId xmlns:p14="http://schemas.microsoft.com/office/powerpoint/2010/main" val="361745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066800"/>
          </a:xfrm>
        </p:spPr>
        <p:txBody>
          <a:bodyPr/>
          <a:lstStyle/>
          <a:p>
            <a:r>
              <a:rPr lang="cs-CZ" dirty="0"/>
              <a:t>Příklady testových otázek</a:t>
            </a:r>
          </a:p>
        </p:txBody>
      </p:sp>
      <p:pic>
        <p:nvPicPr>
          <p:cNvPr id="4" name="Picture 5" descr="220px-RavenMatrix"/>
          <p:cNvPicPr>
            <a:picLocks noGrp="1" noChangeAspect="1" noChangeArrowheads="1"/>
          </p:cNvPicPr>
          <p:nvPr>
            <p:ph idx="1"/>
          </p:nvPr>
        </p:nvPicPr>
        <p:blipFill>
          <a:blip r:embed="rId2" cstate="print"/>
          <a:srcRect/>
          <a:stretch>
            <a:fillRect/>
          </a:stretch>
        </p:blipFill>
        <p:spPr bwMode="auto">
          <a:xfrm>
            <a:off x="539552" y="1340768"/>
            <a:ext cx="2095500" cy="2181225"/>
          </a:xfrm>
          <a:prstGeom prst="rect">
            <a:avLst/>
          </a:prstGeom>
          <a:noFill/>
          <a:ln w="9525">
            <a:noFill/>
            <a:miter lim="800000"/>
            <a:headEnd/>
            <a:tailEnd/>
          </a:ln>
        </p:spPr>
      </p:pic>
      <p:pic>
        <p:nvPicPr>
          <p:cNvPr id="5" name="Picture 6" descr="ravenmatrix"/>
          <p:cNvPicPr>
            <a:picLocks noChangeAspect="1" noChangeArrowheads="1"/>
          </p:cNvPicPr>
          <p:nvPr/>
        </p:nvPicPr>
        <p:blipFill>
          <a:blip r:embed="rId3" cstate="print"/>
          <a:srcRect/>
          <a:stretch>
            <a:fillRect/>
          </a:stretch>
        </p:blipFill>
        <p:spPr bwMode="auto">
          <a:xfrm>
            <a:off x="323850" y="3789363"/>
            <a:ext cx="2559050" cy="2746375"/>
          </a:xfrm>
          <a:prstGeom prst="rect">
            <a:avLst/>
          </a:prstGeom>
          <a:noFill/>
          <a:ln w="9525">
            <a:noFill/>
            <a:miter lim="800000"/>
            <a:headEnd/>
            <a:tailEnd/>
          </a:ln>
        </p:spPr>
      </p:pic>
      <p:sp>
        <p:nvSpPr>
          <p:cNvPr id="6" name="Obdélník 5"/>
          <p:cNvSpPr/>
          <p:nvPr/>
        </p:nvSpPr>
        <p:spPr>
          <a:xfrm>
            <a:off x="4283968" y="1412776"/>
            <a:ext cx="4572000" cy="1421928"/>
          </a:xfrm>
          <a:prstGeom prst="rect">
            <a:avLst/>
          </a:prstGeom>
        </p:spPr>
        <p:txBody>
          <a:bodyPr>
            <a:spAutoFit/>
          </a:bodyPr>
          <a:lstStyle/>
          <a:p>
            <a:pPr>
              <a:lnSpc>
                <a:spcPct val="80000"/>
              </a:lnSpc>
              <a:defRPr/>
            </a:pPr>
            <a:r>
              <a:rPr lang="cs-CZ" dirty="0"/>
              <a:t>SLABOZRAKÝ : SLEPÝ</a:t>
            </a:r>
            <a:endParaRPr lang="cs-CZ" b="1" dirty="0"/>
          </a:p>
          <a:p>
            <a:pPr>
              <a:lnSpc>
                <a:spcPct val="80000"/>
              </a:lnSpc>
              <a:defRPr/>
            </a:pPr>
            <a:r>
              <a:rPr lang="cs-CZ" b="1" dirty="0"/>
              <a:t>(A)     </a:t>
            </a:r>
            <a:r>
              <a:rPr lang="cs-CZ" dirty="0"/>
              <a:t>hlediště : jeviště</a:t>
            </a:r>
            <a:endParaRPr lang="cs-CZ" b="1" dirty="0"/>
          </a:p>
          <a:p>
            <a:pPr>
              <a:lnSpc>
                <a:spcPct val="80000"/>
              </a:lnSpc>
              <a:defRPr/>
            </a:pPr>
            <a:r>
              <a:rPr lang="cs-CZ" b="1" dirty="0"/>
              <a:t>(B)     </a:t>
            </a:r>
            <a:r>
              <a:rPr lang="cs-CZ" dirty="0"/>
              <a:t>svědomí : jistota</a:t>
            </a:r>
            <a:endParaRPr lang="cs-CZ" b="1" dirty="0"/>
          </a:p>
          <a:p>
            <a:pPr>
              <a:lnSpc>
                <a:spcPct val="80000"/>
              </a:lnSpc>
              <a:defRPr/>
            </a:pPr>
            <a:r>
              <a:rPr lang="cs-CZ" b="1" dirty="0"/>
              <a:t>(C)     </a:t>
            </a:r>
            <a:r>
              <a:rPr lang="cs-CZ" dirty="0"/>
              <a:t>horkost : var</a:t>
            </a:r>
            <a:endParaRPr lang="cs-CZ" b="1" dirty="0"/>
          </a:p>
          <a:p>
            <a:pPr>
              <a:lnSpc>
                <a:spcPct val="80000"/>
              </a:lnSpc>
              <a:defRPr/>
            </a:pPr>
            <a:r>
              <a:rPr lang="cs-CZ" b="1" dirty="0"/>
              <a:t>(D)     </a:t>
            </a:r>
            <a:r>
              <a:rPr lang="cs-CZ" dirty="0"/>
              <a:t>zebra : zubr</a:t>
            </a:r>
            <a:endParaRPr lang="cs-CZ" b="1" dirty="0"/>
          </a:p>
          <a:p>
            <a:pPr>
              <a:lnSpc>
                <a:spcPct val="80000"/>
              </a:lnSpc>
              <a:defRPr/>
            </a:pPr>
            <a:r>
              <a:rPr lang="cs-CZ" b="1" dirty="0"/>
              <a:t>(E)      </a:t>
            </a:r>
            <a:r>
              <a:rPr lang="cs-CZ" dirty="0"/>
              <a:t>noc : soumrak</a:t>
            </a:r>
          </a:p>
        </p:txBody>
      </p:sp>
      <p:sp>
        <p:nvSpPr>
          <p:cNvPr id="7" name="Obdélník 6"/>
          <p:cNvSpPr/>
          <p:nvPr/>
        </p:nvSpPr>
        <p:spPr>
          <a:xfrm>
            <a:off x="4283968" y="3573016"/>
            <a:ext cx="4572000" cy="2973122"/>
          </a:xfrm>
          <a:prstGeom prst="rect">
            <a:avLst/>
          </a:prstGeom>
        </p:spPr>
        <p:txBody>
          <a:bodyPr>
            <a:spAutoFit/>
          </a:bodyPr>
          <a:lstStyle/>
          <a:p>
            <a:pPr>
              <a:lnSpc>
                <a:spcPct val="80000"/>
              </a:lnSpc>
              <a:defRPr/>
            </a:pPr>
            <a:r>
              <a:rPr lang="cs-CZ" dirty="0"/>
              <a:t>Na výstavě psích plemen si prvních pět míst rozdělili jezevčík, doga, kolie, vlčák a husky. Přitom víme, že:</a:t>
            </a:r>
          </a:p>
          <a:p>
            <a:pPr>
              <a:lnSpc>
                <a:spcPct val="80000"/>
              </a:lnSpc>
              <a:defRPr/>
            </a:pPr>
            <a:r>
              <a:rPr lang="cs-CZ" dirty="0"/>
              <a:t>    Husky nebyl druhý ani čtvrtý.</a:t>
            </a:r>
          </a:p>
          <a:p>
            <a:pPr>
              <a:lnSpc>
                <a:spcPct val="80000"/>
              </a:lnSpc>
              <a:defRPr/>
            </a:pPr>
            <a:r>
              <a:rPr lang="cs-CZ" dirty="0"/>
              <a:t>    Kolie skončila za vlčákem, ale před dogou.</a:t>
            </a:r>
          </a:p>
          <a:p>
            <a:pPr>
              <a:lnSpc>
                <a:spcPct val="80000"/>
              </a:lnSpc>
              <a:defRPr/>
            </a:pPr>
            <a:r>
              <a:rPr lang="cs-CZ" dirty="0"/>
              <a:t>    Jezevčík skončil první.</a:t>
            </a:r>
          </a:p>
          <a:p>
            <a:pPr>
              <a:lnSpc>
                <a:spcPct val="80000"/>
              </a:lnSpc>
              <a:defRPr/>
            </a:pPr>
            <a:r>
              <a:rPr lang="cs-CZ" dirty="0"/>
              <a:t> </a:t>
            </a:r>
          </a:p>
          <a:p>
            <a:pPr>
              <a:lnSpc>
                <a:spcPct val="80000"/>
              </a:lnSpc>
              <a:defRPr/>
            </a:pPr>
            <a:r>
              <a:rPr lang="cs-CZ" dirty="0"/>
              <a:t>Které tvrzení je určitě </a:t>
            </a:r>
            <a:r>
              <a:rPr lang="cs-CZ" b="1" dirty="0"/>
              <a:t>nepravdivé</a:t>
            </a:r>
            <a:r>
              <a:rPr lang="cs-CZ" dirty="0"/>
              <a:t>?</a:t>
            </a:r>
            <a:endParaRPr lang="cs-CZ" b="1" dirty="0"/>
          </a:p>
          <a:p>
            <a:pPr>
              <a:lnSpc>
                <a:spcPct val="80000"/>
              </a:lnSpc>
              <a:defRPr/>
            </a:pPr>
            <a:r>
              <a:rPr lang="cs-CZ" b="1" dirty="0"/>
              <a:t>(A)     </a:t>
            </a:r>
            <a:r>
              <a:rPr lang="cs-CZ" dirty="0"/>
              <a:t>Doga neskončila na 4. místě.</a:t>
            </a:r>
            <a:endParaRPr lang="cs-CZ" b="1" dirty="0"/>
          </a:p>
          <a:p>
            <a:pPr>
              <a:lnSpc>
                <a:spcPct val="80000"/>
              </a:lnSpc>
              <a:defRPr/>
            </a:pPr>
            <a:r>
              <a:rPr lang="cs-CZ" b="1" dirty="0"/>
              <a:t>(B)     </a:t>
            </a:r>
            <a:r>
              <a:rPr lang="cs-CZ" dirty="0"/>
              <a:t>Husky skončil na 4. místě.</a:t>
            </a:r>
            <a:endParaRPr lang="cs-CZ" b="1" dirty="0"/>
          </a:p>
          <a:p>
            <a:pPr>
              <a:lnSpc>
                <a:spcPct val="80000"/>
              </a:lnSpc>
              <a:defRPr/>
            </a:pPr>
            <a:r>
              <a:rPr lang="cs-CZ" b="1" dirty="0"/>
              <a:t>(C)     </a:t>
            </a:r>
            <a:r>
              <a:rPr lang="cs-CZ" dirty="0"/>
              <a:t>Kolie neskončila na 4. místě.</a:t>
            </a:r>
            <a:endParaRPr lang="cs-CZ" b="1" dirty="0"/>
          </a:p>
          <a:p>
            <a:pPr>
              <a:lnSpc>
                <a:spcPct val="80000"/>
              </a:lnSpc>
              <a:defRPr/>
            </a:pPr>
            <a:r>
              <a:rPr lang="cs-CZ" b="1" dirty="0"/>
              <a:t>(D)     </a:t>
            </a:r>
            <a:r>
              <a:rPr lang="cs-CZ" dirty="0"/>
              <a:t>Husky se umístil před kolií.</a:t>
            </a:r>
            <a:endParaRPr lang="cs-CZ" b="1" dirty="0"/>
          </a:p>
          <a:p>
            <a:pPr>
              <a:lnSpc>
                <a:spcPct val="80000"/>
              </a:lnSpc>
              <a:defRPr/>
            </a:pPr>
            <a:r>
              <a:rPr lang="cs-CZ" b="1" dirty="0"/>
              <a:t>(E)      </a:t>
            </a:r>
            <a:r>
              <a:rPr lang="cs-CZ" dirty="0"/>
              <a:t>Vlčák se umístil před dogou.</a:t>
            </a:r>
          </a:p>
        </p:txBody>
      </p:sp>
    </p:spTree>
    <p:extLst>
      <p:ext uri="{BB962C8B-B14F-4D97-AF65-F5344CB8AC3E}">
        <p14:creationId xmlns:p14="http://schemas.microsoft.com/office/powerpoint/2010/main" val="383286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inteligence – Obecná inteligence</a:t>
            </a:r>
          </a:p>
        </p:txBody>
      </p:sp>
      <p:sp>
        <p:nvSpPr>
          <p:cNvPr id="3" name="Zástupný symbol pro obsah 2"/>
          <p:cNvSpPr>
            <a:spLocks noGrp="1"/>
          </p:cNvSpPr>
          <p:nvPr>
            <p:ph idx="1"/>
          </p:nvPr>
        </p:nvSpPr>
        <p:spPr/>
        <p:txBody>
          <a:bodyPr>
            <a:normAutofit fontScale="85000" lnSpcReduction="10000"/>
          </a:bodyPr>
          <a:lstStyle/>
          <a:p>
            <a:r>
              <a:rPr lang="cs-CZ" b="1" dirty="0"/>
              <a:t>obecná inteligence (g):</a:t>
            </a:r>
            <a:r>
              <a:rPr lang="cs-CZ" dirty="0"/>
              <a:t> Faktor zahrnující rozsáhlé intelektuální schopnosti, na jehož základě se vysvětluje, proč výkon v různých </a:t>
            </a:r>
            <a:r>
              <a:rPr lang="cs-CZ" dirty="0" err="1"/>
              <a:t>subtestech</a:t>
            </a:r>
            <a:r>
              <a:rPr lang="cs-CZ" dirty="0"/>
              <a:t> inteligenčních testů zpravidla vzájemně koreluje</a:t>
            </a:r>
          </a:p>
          <a:p>
            <a:r>
              <a:rPr lang="cs-CZ" b="1" dirty="0"/>
              <a:t>faktorová analýza</a:t>
            </a:r>
            <a:r>
              <a:rPr lang="cs-CZ" dirty="0"/>
              <a:t>: Statistická metoda cílená na specifikaci trsů testových položek, které spolu korelují</a:t>
            </a:r>
          </a:p>
          <a:p>
            <a:r>
              <a:rPr lang="cs-CZ" dirty="0"/>
              <a:t>2 zdroje důkazů: </a:t>
            </a:r>
          </a:p>
          <a:p>
            <a:pPr lvl="1"/>
            <a:r>
              <a:rPr lang="cs-CZ" dirty="0"/>
              <a:t>1. Měření inteligence malých dětí – 3-6 měsíční děti reagují na změny podnětů, déle a jinak se na ně dívají</a:t>
            </a:r>
          </a:p>
          <a:p>
            <a:pPr lvl="1"/>
            <a:r>
              <a:rPr lang="cs-CZ" dirty="0"/>
              <a:t>2. Rychlost nervových přenosů a efektivita – lidé s vysokým IQ řeší různé úkoly rychleji než ostatní</a:t>
            </a:r>
          </a:p>
          <a:p>
            <a:endParaRPr lang="cs-CZ" dirty="0"/>
          </a:p>
        </p:txBody>
      </p:sp>
    </p:spTree>
    <p:extLst>
      <p:ext uri="{BB962C8B-B14F-4D97-AF65-F5344CB8AC3E}">
        <p14:creationId xmlns:p14="http://schemas.microsoft.com/office/powerpoint/2010/main" val="403791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inteligence – </a:t>
            </a:r>
            <a:r>
              <a:rPr lang="cs-CZ" dirty="0" err="1"/>
              <a:t>Multifaktorové</a:t>
            </a:r>
            <a:r>
              <a:rPr lang="cs-CZ" dirty="0"/>
              <a:t> modely</a:t>
            </a:r>
          </a:p>
        </p:txBody>
      </p:sp>
      <p:pic>
        <p:nvPicPr>
          <p:cNvPr id="4" name="Zástupný symbol pro obsah 3" descr="Obrázek1.jpg"/>
          <p:cNvPicPr>
            <a:picLocks noGrp="1" noChangeAspect="1"/>
          </p:cNvPicPr>
          <p:nvPr>
            <p:ph idx="1"/>
          </p:nvPr>
        </p:nvPicPr>
        <p:blipFill>
          <a:blip r:embed="rId2" cstate="print"/>
          <a:stretch>
            <a:fillRect/>
          </a:stretch>
        </p:blipFill>
        <p:spPr>
          <a:xfrm>
            <a:off x="3885662" y="3904304"/>
            <a:ext cx="2151888" cy="2663952"/>
          </a:xfrm>
        </p:spPr>
      </p:pic>
      <p:pic>
        <p:nvPicPr>
          <p:cNvPr id="5" name="Picture 3" descr="motherteresa"/>
          <p:cNvPicPr>
            <a:picLocks noChangeAspect="1" noChangeArrowheads="1"/>
          </p:cNvPicPr>
          <p:nvPr/>
        </p:nvPicPr>
        <p:blipFill>
          <a:blip r:embed="rId3" cstate="print"/>
          <a:srcRect/>
          <a:stretch>
            <a:fillRect/>
          </a:stretch>
        </p:blipFill>
        <p:spPr bwMode="auto">
          <a:xfrm>
            <a:off x="2195736" y="1735899"/>
            <a:ext cx="1673225" cy="2185987"/>
          </a:xfrm>
          <a:prstGeom prst="rect">
            <a:avLst/>
          </a:prstGeom>
          <a:noFill/>
          <a:ln w="9525">
            <a:noFill/>
            <a:miter lim="800000"/>
            <a:headEnd/>
            <a:tailEnd/>
          </a:ln>
        </p:spPr>
      </p:pic>
      <p:pic>
        <p:nvPicPr>
          <p:cNvPr id="6" name="Picture 8" descr="435px-sigmund_freud_new_york_times_19221"/>
          <p:cNvPicPr>
            <a:picLocks noChangeAspect="1" noChangeArrowheads="1"/>
          </p:cNvPicPr>
          <p:nvPr/>
        </p:nvPicPr>
        <p:blipFill>
          <a:blip r:embed="rId4" cstate="print"/>
          <a:srcRect/>
          <a:stretch>
            <a:fillRect/>
          </a:stretch>
        </p:blipFill>
        <p:spPr bwMode="auto">
          <a:xfrm>
            <a:off x="251520" y="3921886"/>
            <a:ext cx="1849438" cy="2549525"/>
          </a:xfrm>
          <a:prstGeom prst="rect">
            <a:avLst/>
          </a:prstGeom>
          <a:noFill/>
          <a:ln w="9525">
            <a:noFill/>
            <a:miter lim="800000"/>
            <a:headEnd/>
            <a:tailEnd/>
          </a:ln>
        </p:spPr>
      </p:pic>
      <p:pic>
        <p:nvPicPr>
          <p:cNvPr id="7" name="Picture 6" descr="einst_7"/>
          <p:cNvPicPr>
            <a:picLocks noChangeAspect="1" noChangeArrowheads="1"/>
          </p:cNvPicPr>
          <p:nvPr/>
        </p:nvPicPr>
        <p:blipFill>
          <a:blip r:embed="rId5" cstate="print"/>
          <a:srcRect/>
          <a:stretch>
            <a:fillRect/>
          </a:stretch>
        </p:blipFill>
        <p:spPr bwMode="auto">
          <a:xfrm>
            <a:off x="5382099" y="1712734"/>
            <a:ext cx="2087563" cy="2179637"/>
          </a:xfrm>
          <a:prstGeom prst="rect">
            <a:avLst/>
          </a:prstGeom>
          <a:noFill/>
          <a:ln w="9525">
            <a:noFill/>
            <a:miter lim="800000"/>
            <a:headEnd/>
            <a:tailEnd/>
          </a:ln>
        </p:spPr>
      </p:pic>
      <p:pic>
        <p:nvPicPr>
          <p:cNvPr id="8" name="Picture 5" descr="2_61_marion_jones320"/>
          <p:cNvPicPr>
            <a:picLocks noChangeAspect="1" noChangeArrowheads="1"/>
          </p:cNvPicPr>
          <p:nvPr/>
        </p:nvPicPr>
        <p:blipFill>
          <a:blip r:embed="rId6" cstate="print"/>
          <a:srcRect/>
          <a:stretch>
            <a:fillRect/>
          </a:stretch>
        </p:blipFill>
        <p:spPr bwMode="auto">
          <a:xfrm>
            <a:off x="6011543" y="4380681"/>
            <a:ext cx="2916238" cy="2187575"/>
          </a:xfrm>
          <a:prstGeom prst="rect">
            <a:avLst/>
          </a:prstGeom>
          <a:noFill/>
          <a:ln w="9525">
            <a:noFill/>
            <a:miter lim="800000"/>
            <a:headEnd/>
            <a:tailEnd/>
          </a:ln>
        </p:spPr>
      </p:pic>
    </p:spTree>
    <p:extLst>
      <p:ext uri="{BB962C8B-B14F-4D97-AF65-F5344CB8AC3E}">
        <p14:creationId xmlns:p14="http://schemas.microsoft.com/office/powerpoint/2010/main" val="4065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Teorie mnohočetné inteligence (</a:t>
            </a:r>
            <a:r>
              <a:rPr lang="cs-CZ" dirty="0" err="1"/>
              <a:t>Gardner</a:t>
            </a:r>
            <a:r>
              <a:rPr lang="cs-CZ" sz="3200" dirty="0"/>
              <a:t>)</a:t>
            </a:r>
            <a:endParaRPr lang="cs-CZ" dirty="0"/>
          </a:p>
        </p:txBody>
      </p:sp>
      <p:sp>
        <p:nvSpPr>
          <p:cNvPr id="3" name="Zástupný symbol pro obsah 2"/>
          <p:cNvSpPr>
            <a:spLocks noGrp="1"/>
          </p:cNvSpPr>
          <p:nvPr>
            <p:ph idx="1"/>
          </p:nvPr>
        </p:nvSpPr>
        <p:spPr/>
        <p:txBody>
          <a:bodyPr/>
          <a:lstStyle/>
          <a:p>
            <a:r>
              <a:rPr lang="cs-CZ" b="1" dirty="0" err="1"/>
              <a:t>mnohosložková</a:t>
            </a:r>
            <a:r>
              <a:rPr lang="cs-CZ" b="1" dirty="0"/>
              <a:t> inteligence</a:t>
            </a:r>
            <a:r>
              <a:rPr lang="cs-CZ" dirty="0"/>
              <a:t>: </a:t>
            </a:r>
            <a:r>
              <a:rPr lang="cs-CZ" dirty="0" err="1"/>
              <a:t>Gardnerova</a:t>
            </a:r>
            <a:r>
              <a:rPr lang="cs-CZ" dirty="0"/>
              <a:t> teorie sedmi typů inteligence (lingvistická, </a:t>
            </a:r>
            <a:r>
              <a:rPr lang="cs-CZ" dirty="0" err="1"/>
              <a:t>logickomatematická</a:t>
            </a:r>
            <a:r>
              <a:rPr lang="cs-CZ" dirty="0"/>
              <a:t>, prostorová, hudební, tělesně-kinestetická,interpersonální, </a:t>
            </a:r>
            <a:r>
              <a:rPr lang="cs-CZ" dirty="0" err="1"/>
              <a:t>intrapersonální</a:t>
            </a:r>
            <a:r>
              <a:rPr lang="cs-CZ" dirty="0"/>
              <a:t>).</a:t>
            </a:r>
          </a:p>
          <a:p>
            <a:r>
              <a:rPr lang="cs-CZ" dirty="0"/>
              <a:t>slovo inteligence používá v natolik zúženém významu, že nedokáže popsat kognitivní schopnosti a genialitu velkých</a:t>
            </a:r>
          </a:p>
        </p:txBody>
      </p:sp>
    </p:spTree>
    <p:extLst>
      <p:ext uri="{BB962C8B-B14F-4D97-AF65-F5344CB8AC3E}">
        <p14:creationId xmlns:p14="http://schemas.microsoft.com/office/powerpoint/2010/main" val="266124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521800"/>
          </a:xfrm>
        </p:spPr>
        <p:txBody>
          <a:bodyPr>
            <a:normAutofit lnSpcReduction="10000"/>
          </a:bodyPr>
          <a:lstStyle/>
          <a:p>
            <a:r>
              <a:rPr lang="cs-CZ" dirty="0"/>
              <a:t>1. </a:t>
            </a:r>
            <a:r>
              <a:rPr lang="cs-CZ" u="sng" dirty="0"/>
              <a:t>Lingvistická inteligence </a:t>
            </a:r>
            <a:r>
              <a:rPr lang="cs-CZ" dirty="0"/>
              <a:t>- verbální dovednosti zakotvené ve sluchovém a řečovém centru mozku sestávající z dovedností, které se podílejí na mluvení, naslouchání, čtení a psaní </a:t>
            </a:r>
          </a:p>
          <a:p>
            <a:r>
              <a:rPr lang="cs-CZ" dirty="0"/>
              <a:t>2. </a:t>
            </a:r>
            <a:r>
              <a:rPr lang="cs-CZ" u="sng" dirty="0"/>
              <a:t>Logicko-matematická inteligence </a:t>
            </a:r>
            <a:r>
              <a:rPr lang="cs-CZ" dirty="0"/>
              <a:t>je schopnost abstraktního myšlení klíčová pro řešení hádanek, rovnic a pro programování počítačů</a:t>
            </a:r>
          </a:p>
          <a:p>
            <a:r>
              <a:rPr lang="cs-CZ" dirty="0"/>
              <a:t>3. </a:t>
            </a:r>
            <a:r>
              <a:rPr lang="cs-CZ" u="sng" dirty="0"/>
              <a:t>Prostorová inteligence </a:t>
            </a:r>
            <a:r>
              <a:rPr lang="cs-CZ" dirty="0"/>
              <a:t>- zakořeněna v pravé hemisféře. Je pro ni typická schopnost </a:t>
            </a:r>
            <a:r>
              <a:rPr lang="cs-CZ" dirty="0" err="1"/>
              <a:t>vizualizovat</a:t>
            </a:r>
            <a:r>
              <a:rPr lang="cs-CZ" dirty="0"/>
              <a:t> si objekty, orientovat se v prostoru, najít trasu</a:t>
            </a:r>
          </a:p>
          <a:p>
            <a:endParaRPr lang="cs-CZ" dirty="0"/>
          </a:p>
        </p:txBody>
      </p:sp>
    </p:spTree>
    <p:extLst>
      <p:ext uri="{BB962C8B-B14F-4D97-AF65-F5344CB8AC3E}">
        <p14:creationId xmlns:p14="http://schemas.microsoft.com/office/powerpoint/2010/main" val="18488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521800"/>
          </a:xfrm>
        </p:spPr>
        <p:txBody>
          <a:bodyPr>
            <a:normAutofit lnSpcReduction="10000"/>
          </a:bodyPr>
          <a:lstStyle/>
          <a:p>
            <a:r>
              <a:rPr lang="cs-CZ" dirty="0"/>
              <a:t>4. </a:t>
            </a:r>
            <a:r>
              <a:rPr lang="cs-CZ" u="sng" dirty="0"/>
              <a:t>Hudební inteligence </a:t>
            </a:r>
            <a:r>
              <a:rPr lang="cs-CZ" dirty="0"/>
              <a:t>-  schopnost poznávat různé vlastnosti zvuku</a:t>
            </a:r>
          </a:p>
          <a:p>
            <a:r>
              <a:rPr lang="cs-CZ" dirty="0"/>
              <a:t>5. </a:t>
            </a:r>
            <a:r>
              <a:rPr lang="cs-CZ" u="sng" dirty="0"/>
              <a:t>Tělesně-kinestetická inteligence </a:t>
            </a:r>
            <a:r>
              <a:rPr lang="cs-CZ" dirty="0"/>
              <a:t>je schopnost vykonávat pohyby, zahrnuje hrubou i jemnou motoriku</a:t>
            </a:r>
          </a:p>
          <a:p>
            <a:r>
              <a:rPr lang="cs-CZ" dirty="0"/>
              <a:t>6. </a:t>
            </a:r>
            <a:r>
              <a:rPr lang="cs-CZ" u="sng" dirty="0"/>
              <a:t>Interpersonální inteligence </a:t>
            </a:r>
            <a:r>
              <a:rPr lang="cs-CZ" dirty="0"/>
              <a:t>je schopnost rozumět druhým lidem, konkrétně jejich pocitům, motivaci, zálibám</a:t>
            </a:r>
          </a:p>
          <a:p>
            <a:r>
              <a:rPr lang="cs-CZ" dirty="0"/>
              <a:t>7. </a:t>
            </a:r>
            <a:r>
              <a:rPr lang="cs-CZ" u="sng" dirty="0" err="1"/>
              <a:t>Intrapersonální</a:t>
            </a:r>
            <a:r>
              <a:rPr lang="cs-CZ" u="sng" dirty="0"/>
              <a:t> inteligence </a:t>
            </a:r>
            <a:r>
              <a:rPr lang="cs-CZ" dirty="0"/>
              <a:t>je schopnost získat vhled do vlastních pocitů a myšlení, pochopit příčiny a následky vlastního jednání a podle toho i dospívat k účelným rozhodnutím</a:t>
            </a:r>
          </a:p>
          <a:p>
            <a:endParaRPr lang="cs-CZ" dirty="0"/>
          </a:p>
        </p:txBody>
      </p:sp>
    </p:spTree>
    <p:extLst>
      <p:ext uri="{BB962C8B-B14F-4D97-AF65-F5344CB8AC3E}">
        <p14:creationId xmlns:p14="http://schemas.microsoft.com/office/powerpoint/2010/main" val="317981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Sternbergrova</a:t>
            </a:r>
            <a:r>
              <a:rPr lang="cs-CZ" dirty="0"/>
              <a:t> </a:t>
            </a:r>
            <a:r>
              <a:rPr lang="cs-CZ" dirty="0" err="1"/>
              <a:t>triarchická</a:t>
            </a:r>
            <a:r>
              <a:rPr lang="cs-CZ" dirty="0"/>
              <a:t> teorie</a:t>
            </a:r>
          </a:p>
        </p:txBody>
      </p:sp>
      <p:sp>
        <p:nvSpPr>
          <p:cNvPr id="3" name="Zástupný symbol pro obsah 2"/>
          <p:cNvSpPr>
            <a:spLocks noGrp="1"/>
          </p:cNvSpPr>
          <p:nvPr>
            <p:ph idx="1"/>
          </p:nvPr>
        </p:nvSpPr>
        <p:spPr/>
        <p:txBody>
          <a:bodyPr>
            <a:normAutofit lnSpcReduction="10000"/>
          </a:bodyPr>
          <a:lstStyle/>
          <a:p>
            <a:r>
              <a:rPr lang="cs-CZ" b="1" dirty="0" err="1"/>
              <a:t>triarchická</a:t>
            </a:r>
            <a:r>
              <a:rPr lang="cs-CZ" b="1" dirty="0"/>
              <a:t> teorie inteligence</a:t>
            </a:r>
            <a:r>
              <a:rPr lang="cs-CZ" dirty="0"/>
              <a:t>: </a:t>
            </a:r>
            <a:r>
              <a:rPr lang="cs-CZ" dirty="0" err="1"/>
              <a:t>Sternbergova</a:t>
            </a:r>
            <a:r>
              <a:rPr lang="cs-CZ" dirty="0"/>
              <a:t> teorie vycházející z předpokladu, že existují tři druhy inteligence: analytická, tvořivá a praktická</a:t>
            </a:r>
          </a:p>
          <a:p>
            <a:r>
              <a:rPr lang="cs-CZ" dirty="0"/>
              <a:t>analytická inteligence – zpracování informace inteligentním způsobem. lidé, kteří dosahují vynikajících výsledků v inteligenčních testech, si uvědomují, že investovat více času do počáteční analýzy se vyplatí víc, než jednat rychle (</a:t>
            </a:r>
            <a:r>
              <a:rPr lang="cs-CZ" dirty="0" err="1"/>
              <a:t>Galotti</a:t>
            </a:r>
            <a:r>
              <a:rPr lang="cs-CZ" dirty="0"/>
              <a:t>)</a:t>
            </a:r>
          </a:p>
          <a:p>
            <a:endParaRPr lang="cs-CZ" dirty="0"/>
          </a:p>
        </p:txBody>
      </p:sp>
    </p:spTree>
    <p:extLst>
      <p:ext uri="{BB962C8B-B14F-4D97-AF65-F5344CB8AC3E}">
        <p14:creationId xmlns:p14="http://schemas.microsoft.com/office/powerpoint/2010/main" val="21923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692696"/>
            <a:ext cx="8229600" cy="5793507"/>
          </a:xfrm>
        </p:spPr>
        <p:txBody>
          <a:bodyPr>
            <a:normAutofit lnSpcReduction="10000"/>
          </a:bodyPr>
          <a:lstStyle/>
          <a:p>
            <a:r>
              <a:rPr lang="cs-CZ" dirty="0"/>
              <a:t>tvořivá inteligence – </a:t>
            </a:r>
            <a:r>
              <a:rPr lang="cs-CZ" b="1" dirty="0"/>
              <a:t>tvořivost</a:t>
            </a:r>
            <a:r>
              <a:rPr lang="cs-CZ" dirty="0"/>
              <a:t>: Intelektuální a motivační proces vedoucí k novým řešením, myšlenkám, uměleckým výtvorům či formám</a:t>
            </a:r>
          </a:p>
          <a:p>
            <a:pPr lvl="1"/>
            <a:r>
              <a:rPr lang="cs-CZ" dirty="0"/>
              <a:t>základ tvořivé inteligence vhled - schopnost posuzovat, které informace jsou důležité, nalézat vztahy mezi starým a novým, propojovat si skutečnosti</a:t>
            </a:r>
          </a:p>
          <a:p>
            <a:r>
              <a:rPr lang="cs-CZ" b="1" dirty="0"/>
              <a:t>divergentní myšlení</a:t>
            </a:r>
            <a:r>
              <a:rPr lang="cs-CZ" dirty="0"/>
              <a:t>: Schopnost uvažovat pružně a vymyslet široké spektrum potenciálních řešení</a:t>
            </a:r>
          </a:p>
          <a:p>
            <a:r>
              <a:rPr lang="cs-CZ" b="1" dirty="0"/>
              <a:t>praktická inteligence</a:t>
            </a:r>
            <a:r>
              <a:rPr lang="cs-CZ" dirty="0"/>
              <a:t>: Schopnost posuzovat nové situace a přizpůsobovat se požadavkům každodenního života</a:t>
            </a:r>
          </a:p>
          <a:p>
            <a:endParaRPr lang="cs-CZ" dirty="0"/>
          </a:p>
        </p:txBody>
      </p:sp>
    </p:spTree>
    <p:extLst>
      <p:ext uri="{BB962C8B-B14F-4D97-AF65-F5344CB8AC3E}">
        <p14:creationId xmlns:p14="http://schemas.microsoft.com/office/powerpoint/2010/main" val="242953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Temperament</a:t>
            </a:r>
          </a:p>
        </p:txBody>
      </p:sp>
      <p:sp>
        <p:nvSpPr>
          <p:cNvPr id="3" name="Zástupný symbol pro obsah 2"/>
          <p:cNvSpPr>
            <a:spLocks noGrp="1"/>
          </p:cNvSpPr>
          <p:nvPr>
            <p:ph idx="1"/>
          </p:nvPr>
        </p:nvSpPr>
        <p:spPr/>
        <p:txBody>
          <a:bodyPr>
            <a:normAutofit fontScale="92500"/>
          </a:bodyPr>
          <a:lstStyle/>
          <a:p>
            <a:r>
              <a:rPr lang="cs-CZ" dirty="0"/>
              <a:t>= způsob reagování, chování a jednání osobnosti; proces prožívání a interakčních aktivit</a:t>
            </a:r>
          </a:p>
          <a:p>
            <a:r>
              <a:rPr lang="cs-CZ" dirty="0"/>
              <a:t>= označení pro skupinu vlastností </a:t>
            </a:r>
            <a:r>
              <a:rPr lang="cs-CZ" dirty="0" err="1"/>
              <a:t>temperamentových</a:t>
            </a:r>
            <a:r>
              <a:rPr lang="cs-CZ" dirty="0"/>
              <a:t> kvalit – celkové ladění osobnosti, převládající nálada, způsob citové a volní vzrušivosti, reaktivity a aktivity (bez ohledu na předmět a směr aktivity); celkový styl prožívání a jednání, </a:t>
            </a:r>
            <a:r>
              <a:rPr lang="cs-CZ" dirty="0" err="1"/>
              <a:t>kt</a:t>
            </a:r>
            <a:r>
              <a:rPr lang="cs-CZ" dirty="0"/>
              <a:t>. souvisí s emočními aspekty osobnosti. </a:t>
            </a:r>
          </a:p>
          <a:p>
            <a:r>
              <a:rPr lang="cs-CZ" dirty="0"/>
              <a:t>= </a:t>
            </a:r>
            <a:r>
              <a:rPr lang="cs-CZ" b="1" i="1" dirty="0"/>
              <a:t>dispozice pro emocionální chování</a:t>
            </a:r>
            <a:endParaRPr lang="cs-CZ" dirty="0"/>
          </a:p>
          <a:p>
            <a:endParaRPr lang="cs-CZ" dirty="0"/>
          </a:p>
          <a:p>
            <a:endParaRPr lang="cs-CZ" dirty="0"/>
          </a:p>
        </p:txBody>
      </p:sp>
    </p:spTree>
    <p:extLst>
      <p:ext uri="{BB962C8B-B14F-4D97-AF65-F5344CB8AC3E}">
        <p14:creationId xmlns:p14="http://schemas.microsoft.com/office/powerpoint/2010/main" val="420490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Nadané dítě podle zákona</a:t>
            </a:r>
          </a:p>
        </p:txBody>
      </p:sp>
      <p:sp>
        <p:nvSpPr>
          <p:cNvPr id="3" name="Zástupný symbol pro obsah 2"/>
          <p:cNvSpPr>
            <a:spLocks noGrp="1"/>
          </p:cNvSpPr>
          <p:nvPr>
            <p:ph idx="1"/>
          </p:nvPr>
        </p:nvSpPr>
        <p:spPr/>
        <p:txBody>
          <a:bodyPr>
            <a:normAutofit/>
          </a:bodyPr>
          <a:lstStyle/>
          <a:p>
            <a:pPr>
              <a:defRPr/>
            </a:pPr>
            <a:r>
              <a:rPr lang="cs-CZ" dirty="0"/>
              <a:t>„jedinec, jehož rozložení schopností dosahuje mimořádné úrovně při vysoké tvořivosti v celém okruhu činností nebo v jednotlivých rozumových oblastech, pohybových, uměleckých a sociálních dovednostech“</a:t>
            </a:r>
          </a:p>
          <a:p>
            <a:pPr>
              <a:defRPr/>
            </a:pPr>
            <a:r>
              <a:rPr lang="cs-CZ" dirty="0"/>
              <a:t>„zjišťování mimořádného nadání žáka provádí školské poradenské zařízení.“ </a:t>
            </a:r>
          </a:p>
          <a:p>
            <a:pPr>
              <a:defRPr/>
            </a:pPr>
            <a:r>
              <a:rPr lang="cs-CZ" sz="2000" i="1" dirty="0"/>
              <a:t>Vyhláška č. 73/2005 Sb. o vzdělávání dětí, žáků a studentů se speciálními vzdělávacími potřebami a dětí, žáků a studentů mimořádně nadaných. </a:t>
            </a:r>
            <a:r>
              <a:rPr lang="cs-CZ" sz="2000" dirty="0"/>
              <a:t>2005. </a:t>
            </a:r>
          </a:p>
          <a:p>
            <a:endParaRPr lang="cs-CZ" dirty="0"/>
          </a:p>
        </p:txBody>
      </p:sp>
    </p:spTree>
    <p:extLst>
      <p:ext uri="{BB962C8B-B14F-4D97-AF65-F5344CB8AC3E}">
        <p14:creationId xmlns:p14="http://schemas.microsoft.com/office/powerpoint/2010/main" val="173401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Tříkruhový</a:t>
            </a:r>
            <a:r>
              <a:rPr lang="cs-CZ" dirty="0"/>
              <a:t> model - </a:t>
            </a:r>
            <a:r>
              <a:rPr lang="cs-CZ" dirty="0" err="1"/>
              <a:t>Renzulli</a:t>
            </a:r>
            <a:endParaRPr lang="cs-CZ" dirty="0"/>
          </a:p>
        </p:txBody>
      </p:sp>
      <p:pic>
        <p:nvPicPr>
          <p:cNvPr id="4" name="Picture 4" descr="talent_kruhy"/>
          <p:cNvPicPr>
            <a:picLocks noGrp="1" noChangeAspect="1" noChangeArrowheads="1"/>
          </p:cNvPicPr>
          <p:nvPr>
            <p:ph idx="1"/>
          </p:nvPr>
        </p:nvPicPr>
        <p:blipFill>
          <a:blip r:embed="rId2" cstate="print"/>
          <a:srcRect/>
          <a:stretch>
            <a:fillRect/>
          </a:stretch>
        </p:blipFill>
        <p:spPr bwMode="auto">
          <a:xfrm>
            <a:off x="539552" y="2852936"/>
            <a:ext cx="7703161" cy="3024336"/>
          </a:xfrm>
          <a:prstGeom prst="rect">
            <a:avLst/>
          </a:prstGeom>
          <a:noFill/>
          <a:ln w="9525">
            <a:noFill/>
            <a:miter lim="800000"/>
            <a:headEnd/>
            <a:tailEnd/>
          </a:ln>
        </p:spPr>
      </p:pic>
    </p:spTree>
    <p:extLst>
      <p:ext uri="{BB962C8B-B14F-4D97-AF65-F5344CB8AC3E}">
        <p14:creationId xmlns:p14="http://schemas.microsoft.com/office/powerpoint/2010/main" val="3323621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Monksův</a:t>
            </a:r>
            <a:r>
              <a:rPr lang="cs-CZ" dirty="0"/>
              <a:t> triadický model</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475656" y="2204864"/>
            <a:ext cx="5950362" cy="4320480"/>
          </a:xfrm>
          <a:prstGeom prst="rect">
            <a:avLst/>
          </a:prstGeom>
          <a:noFill/>
          <a:ln w="9525">
            <a:noFill/>
            <a:miter lim="800000"/>
            <a:headEnd/>
            <a:tailEnd/>
          </a:ln>
        </p:spPr>
      </p:pic>
    </p:spTree>
    <p:extLst>
      <p:ext uri="{BB962C8B-B14F-4D97-AF65-F5344CB8AC3E}">
        <p14:creationId xmlns:p14="http://schemas.microsoft.com/office/powerpoint/2010/main" val="26594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066800"/>
          </a:xfrm>
        </p:spPr>
        <p:txBody>
          <a:bodyPr/>
          <a:lstStyle/>
          <a:p>
            <a:r>
              <a:rPr lang="cs-CZ" dirty="0" err="1"/>
              <a:t>Gagného</a:t>
            </a:r>
            <a:r>
              <a:rPr lang="cs-CZ" dirty="0"/>
              <a:t> diferencovaný model</a:t>
            </a:r>
          </a:p>
        </p:txBody>
      </p:sp>
      <p:pic>
        <p:nvPicPr>
          <p:cNvPr id="5" name="Zástupný symbol pro obsah 4" descr="Gagné.png"/>
          <p:cNvPicPr>
            <a:picLocks noGrp="1" noChangeAspect="1"/>
          </p:cNvPicPr>
          <p:nvPr>
            <p:ph idx="1"/>
          </p:nvPr>
        </p:nvPicPr>
        <p:blipFill>
          <a:blip r:embed="rId2" cstate="print"/>
          <a:stretch>
            <a:fillRect/>
          </a:stretch>
        </p:blipFill>
        <p:spPr>
          <a:xfrm>
            <a:off x="1194502" y="1772816"/>
            <a:ext cx="6508600" cy="5085184"/>
          </a:xfrm>
        </p:spPr>
      </p:pic>
    </p:spTree>
    <p:extLst>
      <p:ext uri="{BB962C8B-B14F-4D97-AF65-F5344CB8AC3E}">
        <p14:creationId xmlns:p14="http://schemas.microsoft.com/office/powerpoint/2010/main" val="34131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Uplatňování osobního zřetele</a:t>
            </a:r>
          </a:p>
        </p:txBody>
      </p:sp>
      <p:sp>
        <p:nvSpPr>
          <p:cNvPr id="3" name="Zástupný symbol pro obsah 2"/>
          <p:cNvSpPr>
            <a:spLocks noGrp="1"/>
          </p:cNvSpPr>
          <p:nvPr>
            <p:ph idx="1"/>
          </p:nvPr>
        </p:nvSpPr>
        <p:spPr/>
        <p:txBody>
          <a:bodyPr/>
          <a:lstStyle/>
          <a:p>
            <a:r>
              <a:rPr lang="cs-CZ" dirty="0"/>
              <a:t>Psychologický celek</a:t>
            </a:r>
          </a:p>
          <a:p>
            <a:r>
              <a:rPr lang="cs-CZ" dirty="0"/>
              <a:t>Individualita</a:t>
            </a:r>
          </a:p>
          <a:p>
            <a:r>
              <a:rPr lang="cs-CZ" dirty="0"/>
              <a:t>Rozhodující se a jednající aktér</a:t>
            </a:r>
          </a:p>
        </p:txBody>
      </p:sp>
    </p:spTree>
    <p:extLst>
      <p:ext uri="{BB962C8B-B14F-4D97-AF65-F5344CB8AC3E}">
        <p14:creationId xmlns:p14="http://schemas.microsoft.com/office/powerpoint/2010/main" val="426112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temperamentu</a:t>
            </a:r>
          </a:p>
        </p:txBody>
      </p:sp>
      <p:sp>
        <p:nvSpPr>
          <p:cNvPr id="3" name="Zástupný symbol pro obsah 2"/>
          <p:cNvSpPr>
            <a:spLocks noGrp="1"/>
          </p:cNvSpPr>
          <p:nvPr>
            <p:ph idx="1"/>
          </p:nvPr>
        </p:nvSpPr>
        <p:spPr/>
        <p:txBody>
          <a:bodyPr/>
          <a:lstStyle/>
          <a:p>
            <a:r>
              <a:rPr lang="cs-CZ" dirty="0"/>
              <a:t>Rozdíly již v raném věku</a:t>
            </a:r>
          </a:p>
          <a:p>
            <a:r>
              <a:rPr lang="cs-CZ" dirty="0"/>
              <a:t>Vývoj:</a:t>
            </a:r>
          </a:p>
          <a:p>
            <a:pPr lvl="1"/>
            <a:r>
              <a:rPr lang="cs-CZ" dirty="0"/>
              <a:t>Období </a:t>
            </a:r>
            <a:r>
              <a:rPr lang="cs-CZ" dirty="0" err="1"/>
              <a:t>extraverze</a:t>
            </a:r>
            <a:endParaRPr lang="cs-CZ" dirty="0"/>
          </a:p>
          <a:p>
            <a:pPr lvl="1"/>
            <a:r>
              <a:rPr lang="cs-CZ" dirty="0"/>
              <a:t>Socializace temperamentu</a:t>
            </a:r>
          </a:p>
          <a:p>
            <a:pPr lvl="1"/>
            <a:r>
              <a:rPr lang="cs-CZ" dirty="0"/>
              <a:t>Introverze emocí a temperamentu</a:t>
            </a:r>
          </a:p>
          <a:p>
            <a:pPr lvl="1"/>
            <a:r>
              <a:rPr lang="cs-CZ" dirty="0"/>
              <a:t>Úsporné </a:t>
            </a:r>
            <a:r>
              <a:rPr lang="cs-CZ"/>
              <a:t>vyjadřování emocí</a:t>
            </a:r>
            <a:endParaRPr lang="cs-CZ" dirty="0"/>
          </a:p>
        </p:txBody>
      </p:sp>
    </p:spTree>
    <p:extLst>
      <p:ext uri="{BB962C8B-B14F-4D97-AF65-F5344CB8AC3E}">
        <p14:creationId xmlns:p14="http://schemas.microsoft.com/office/powerpoint/2010/main" val="113507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Nejznámější teorie…</a:t>
            </a:r>
          </a:p>
        </p:txBody>
      </p:sp>
      <p:pic>
        <p:nvPicPr>
          <p:cNvPr id="4" name="Picture 2"/>
          <p:cNvPicPr>
            <a:picLocks noGrp="1" noChangeAspect="1" noChangeArrowheads="1"/>
          </p:cNvPicPr>
          <p:nvPr>
            <p:ph idx="1"/>
          </p:nvPr>
        </p:nvPicPr>
        <p:blipFill rotWithShape="1">
          <a:blip r:embed="rId2" cstate="print"/>
          <a:srcRect l="29832" t="30590" r="50840" b="22577"/>
          <a:stretch/>
        </p:blipFill>
        <p:spPr bwMode="auto">
          <a:xfrm>
            <a:off x="2339752" y="1412776"/>
            <a:ext cx="3823841" cy="5209287"/>
          </a:xfrm>
          <a:prstGeom prst="rect">
            <a:avLst/>
          </a:prstGeom>
          <a:noFill/>
          <a:ln w="9525">
            <a:noFill/>
            <a:miter lim="800000"/>
            <a:headEnd/>
            <a:tailEnd/>
          </a:ln>
        </p:spPr>
      </p:pic>
    </p:spTree>
    <p:extLst>
      <p:ext uri="{BB962C8B-B14F-4D97-AF65-F5344CB8AC3E}">
        <p14:creationId xmlns:p14="http://schemas.microsoft.com/office/powerpoint/2010/main" val="257212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Kategoriální teorie</a:t>
            </a:r>
          </a:p>
        </p:txBody>
      </p:sp>
      <p:sp>
        <p:nvSpPr>
          <p:cNvPr id="3" name="Zástupný symbol pro obsah 2"/>
          <p:cNvSpPr>
            <a:spLocks noGrp="1"/>
          </p:cNvSpPr>
          <p:nvPr>
            <p:ph idx="1"/>
          </p:nvPr>
        </p:nvSpPr>
        <p:spPr/>
        <p:txBody>
          <a:bodyPr/>
          <a:lstStyle/>
          <a:p>
            <a:r>
              <a:rPr lang="cs-CZ" b="1" dirty="0"/>
              <a:t>Hippokrates (4. st. př.n.l.), </a:t>
            </a:r>
            <a:r>
              <a:rPr lang="cs-CZ" b="1" dirty="0" err="1"/>
              <a:t>Galén</a:t>
            </a:r>
            <a:r>
              <a:rPr lang="cs-CZ" b="1" dirty="0"/>
              <a:t> od 2. st.</a:t>
            </a:r>
          </a:p>
          <a:p>
            <a:r>
              <a:rPr lang="cs-CZ" dirty="0"/>
              <a:t>Z lat. „</a:t>
            </a:r>
            <a:r>
              <a:rPr lang="cs-CZ" dirty="0" err="1"/>
              <a:t>temperare</a:t>
            </a:r>
            <a:r>
              <a:rPr lang="cs-CZ" dirty="0"/>
              <a:t>“ = mísit, směšovat. </a:t>
            </a:r>
          </a:p>
          <a:p>
            <a:r>
              <a:rPr lang="cs-CZ" dirty="0"/>
              <a:t>4 druhy temperamentu - osobnost dána poměrem 4 šťáv v těle </a:t>
            </a:r>
          </a:p>
          <a:p>
            <a:pPr>
              <a:buNone/>
            </a:pPr>
            <a:r>
              <a:rPr lang="cs-CZ" dirty="0"/>
              <a:t>	(krev, hlen, žluč, černá žluč)</a:t>
            </a:r>
          </a:p>
        </p:txBody>
      </p:sp>
    </p:spTree>
    <p:extLst>
      <p:ext uri="{BB962C8B-B14F-4D97-AF65-F5344CB8AC3E}">
        <p14:creationId xmlns:p14="http://schemas.microsoft.com/office/powerpoint/2010/main" val="334841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31216" t="32452" r="38371" b="19818"/>
          <a:stretch>
            <a:fillRect/>
          </a:stretch>
        </p:blipFill>
        <p:spPr bwMode="auto">
          <a:xfrm>
            <a:off x="1619672" y="908719"/>
            <a:ext cx="5976664" cy="5273527"/>
          </a:xfrm>
          <a:prstGeom prst="rect">
            <a:avLst/>
          </a:prstGeom>
          <a:noFill/>
          <a:ln w="9525">
            <a:noFill/>
            <a:miter lim="800000"/>
            <a:headEnd/>
            <a:tailEnd/>
          </a:ln>
        </p:spPr>
      </p:pic>
    </p:spTree>
    <p:extLst>
      <p:ext uri="{BB962C8B-B14F-4D97-AF65-F5344CB8AC3E}">
        <p14:creationId xmlns:p14="http://schemas.microsoft.com/office/powerpoint/2010/main" val="63010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endParaRPr lang="cs-CZ" dirty="0"/>
          </a:p>
        </p:txBody>
      </p:sp>
      <p:sp>
        <p:nvSpPr>
          <p:cNvPr id="3" name="Zástupný symbol pro obsah 2"/>
          <p:cNvSpPr>
            <a:spLocks noGrp="1"/>
          </p:cNvSpPr>
          <p:nvPr>
            <p:ph idx="1"/>
          </p:nvPr>
        </p:nvSpPr>
        <p:spPr/>
        <p:txBody>
          <a:bodyPr/>
          <a:lstStyle/>
          <a:p>
            <a:r>
              <a:rPr lang="cs-CZ" dirty="0"/>
              <a:t>Za pomocí faktorové analýzy rozlišil 3 základní faktory</a:t>
            </a:r>
          </a:p>
          <a:p>
            <a:r>
              <a:rPr lang="cs-CZ" dirty="0"/>
              <a:t>Snažil se dokázat, že mají biologický základ</a:t>
            </a:r>
          </a:p>
          <a:p>
            <a:r>
              <a:rPr lang="cs-CZ" dirty="0"/>
              <a:t>Tento základ hledal především ve způsobu fungování NS (př. </a:t>
            </a:r>
            <a:r>
              <a:rPr lang="cs-CZ" dirty="0" err="1"/>
              <a:t>extraverti</a:t>
            </a:r>
            <a:r>
              <a:rPr lang="cs-CZ" dirty="0"/>
              <a:t> rychleji vytvářejí podmíněné spoje..), toto se prokázalo u </a:t>
            </a:r>
            <a:r>
              <a:rPr lang="cs-CZ" dirty="0" err="1"/>
              <a:t>extraverze</a:t>
            </a:r>
            <a:r>
              <a:rPr lang="cs-CZ" dirty="0"/>
              <a:t>, nikoliv však </a:t>
            </a:r>
            <a:r>
              <a:rPr lang="cs-CZ" dirty="0" err="1"/>
              <a:t>neuroticismu</a:t>
            </a:r>
            <a:r>
              <a:rPr lang="cs-CZ" dirty="0"/>
              <a:t> a </a:t>
            </a:r>
            <a:r>
              <a:rPr lang="cs-CZ" dirty="0" err="1"/>
              <a:t>psychoticismu</a:t>
            </a:r>
            <a:endParaRPr lang="cs-CZ" dirty="0"/>
          </a:p>
          <a:p>
            <a:endParaRPr lang="cs-CZ" dirty="0"/>
          </a:p>
        </p:txBody>
      </p:sp>
    </p:spTree>
    <p:extLst>
      <p:ext uri="{BB962C8B-B14F-4D97-AF65-F5344CB8AC3E}">
        <p14:creationId xmlns:p14="http://schemas.microsoft.com/office/powerpoint/2010/main" val="152127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Eysenck</a:t>
            </a:r>
            <a:r>
              <a:rPr lang="cs-CZ" dirty="0"/>
              <a:t> - faktory</a:t>
            </a:r>
          </a:p>
        </p:txBody>
      </p:sp>
      <p:sp>
        <p:nvSpPr>
          <p:cNvPr id="3" name="Zástupný symbol pro obsah 2"/>
          <p:cNvSpPr>
            <a:spLocks noGrp="1"/>
          </p:cNvSpPr>
          <p:nvPr>
            <p:ph idx="1"/>
          </p:nvPr>
        </p:nvSpPr>
        <p:spPr/>
        <p:txBody>
          <a:bodyPr>
            <a:normAutofit fontScale="92500" lnSpcReduction="10000"/>
          </a:bodyPr>
          <a:lstStyle/>
          <a:p>
            <a:pPr lvl="0"/>
            <a:r>
              <a:rPr lang="cs-CZ" b="1" dirty="0" err="1"/>
              <a:t>Extraverze</a:t>
            </a:r>
            <a:r>
              <a:rPr lang="cs-CZ" b="1" dirty="0"/>
              <a:t>-introverze</a:t>
            </a:r>
            <a:endParaRPr lang="cs-CZ" dirty="0"/>
          </a:p>
          <a:p>
            <a:pPr lvl="1"/>
            <a:r>
              <a:rPr lang="cs-CZ" dirty="0"/>
              <a:t>E: družný, rád ve společnosti, má mnoho přátel, nerad čte nebo studuje, potřebuje kolem sebe lidi, baží po vzrušení, často riskuje, impulzivní, má rád legraci, pohotově odpovídá, bezstarostný, optimistický, veselý, nekontroluje příliš své city</a:t>
            </a:r>
          </a:p>
          <a:p>
            <a:pPr lvl="1"/>
            <a:r>
              <a:rPr lang="cs-CZ" dirty="0"/>
              <a:t>I: tichý, stahuje se do sebe, introspektivní, raději knihy než lidi, drží si odstup od ostatních kromě svých přátel, plánuje dopředu, nedůvěřuje okamžitým impulzům, své city drží pod kontrolou, má rád v životě řád, neztrácí trpělivost a náladu, spolehlivý, spíš pesimistický, důraz na etické normy</a:t>
            </a:r>
          </a:p>
          <a:p>
            <a:pPr lvl="1"/>
            <a:endParaRPr lang="cs-CZ" dirty="0"/>
          </a:p>
        </p:txBody>
      </p:sp>
    </p:spTree>
    <p:extLst>
      <p:ext uri="{BB962C8B-B14F-4D97-AF65-F5344CB8AC3E}">
        <p14:creationId xmlns:p14="http://schemas.microsoft.com/office/powerpoint/2010/main" val="2851037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129</TotalTime>
  <Words>1585</Words>
  <Application>Microsoft Office PowerPoint</Application>
  <PresentationFormat>Předvádění na obrazovce (4:3)</PresentationFormat>
  <Paragraphs>146</Paragraphs>
  <Slides>34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34</vt:i4>
      </vt:variant>
    </vt:vector>
  </HeadingPairs>
  <TitlesOfParts>
    <vt:vector size="41" baseType="lpstr">
      <vt:lpstr>Arial</vt:lpstr>
      <vt:lpstr>Consolas</vt:lpstr>
      <vt:lpstr>Corbel</vt:lpstr>
      <vt:lpstr>Wingdings</vt:lpstr>
      <vt:lpstr>Wingdings 2</vt:lpstr>
      <vt:lpstr>Wingdings 3</vt:lpstr>
      <vt:lpstr>Metro</vt:lpstr>
      <vt:lpstr>Osobnost</vt:lpstr>
      <vt:lpstr>Struktura osobnosti</vt:lpstr>
      <vt:lpstr>Temperament</vt:lpstr>
      <vt:lpstr>Vývoj temperamentu</vt:lpstr>
      <vt:lpstr>Nejznámější teorie…</vt:lpstr>
      <vt:lpstr>Kategoriální teorie</vt:lpstr>
      <vt:lpstr>Prezentace aplikace PowerPoint</vt:lpstr>
      <vt:lpstr>Eysenck</vt:lpstr>
      <vt:lpstr>Eysenck - faktory</vt:lpstr>
      <vt:lpstr>Eysenck - faktory</vt:lpstr>
      <vt:lpstr>Thomas, Chessová, Birch</vt:lpstr>
      <vt:lpstr>Nadání jako schopnosti </vt:lpstr>
      <vt:lpstr>Francis Galton – nadání je vrozené</vt:lpstr>
      <vt:lpstr>Alfred Binet – inteligenci  lze testovat</vt:lpstr>
      <vt:lpstr>Prezentace aplikace PowerPoint</vt:lpstr>
      <vt:lpstr>Lewis Terman </vt:lpstr>
      <vt:lpstr>Inteligence</vt:lpstr>
      <vt:lpstr>Měření inteligence</vt:lpstr>
      <vt:lpstr>Měření inteligence</vt:lpstr>
      <vt:lpstr>Měření inteligence</vt:lpstr>
      <vt:lpstr>Měření inteligence</vt:lpstr>
      <vt:lpstr>Příklady testových otázek</vt:lpstr>
      <vt:lpstr>Teorie inteligence – Obecná inteligence</vt:lpstr>
      <vt:lpstr>Teorie inteligence – Multifaktorové modely</vt:lpstr>
      <vt:lpstr>Teorie mnohočetné inteligence (Gardner)</vt:lpstr>
      <vt:lpstr>Prezentace aplikace PowerPoint</vt:lpstr>
      <vt:lpstr>Prezentace aplikace PowerPoint</vt:lpstr>
      <vt:lpstr>Sternbergrova triarchická teorie</vt:lpstr>
      <vt:lpstr>Prezentace aplikace PowerPoint</vt:lpstr>
      <vt:lpstr>Nadané dítě podle zákona</vt:lpstr>
      <vt:lpstr>Tříkruhový model - Renzulli</vt:lpstr>
      <vt:lpstr>Monksův triadický model</vt:lpstr>
      <vt:lpstr>Gagného diferencovaný model</vt:lpstr>
      <vt:lpstr>Uplatňování osobního zřetele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High Radka</cp:lastModifiedBy>
  <cp:revision>8</cp:revision>
  <dcterms:created xsi:type="dcterms:W3CDTF">2019-12-03T19:41:03Z</dcterms:created>
  <dcterms:modified xsi:type="dcterms:W3CDTF">2020-10-01T11:26:48Z</dcterms:modified>
</cp:coreProperties>
</file>