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5"/>
    <p:restoredTop sz="94563"/>
  </p:normalViewPr>
  <p:slideViewPr>
    <p:cSldViewPr>
      <p:cViewPr varScale="1">
        <p:scale>
          <a:sx n="89" d="100"/>
          <a:sy n="89" d="100"/>
        </p:scale>
        <p:origin x="170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6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9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0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1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2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3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4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5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6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7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8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9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0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1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2" name="Rectangle 1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1495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68" name="Rectangle 20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8213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0" y="0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5" name="Text Box 22"/>
          <p:cNvSpPr txBox="1">
            <a:spLocks noChangeArrowheads="1"/>
          </p:cNvSpPr>
          <p:nvPr/>
        </p:nvSpPr>
        <p:spPr bwMode="auto">
          <a:xfrm>
            <a:off x="4278313" y="0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0" y="10155238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512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349C7F08-5F93-594A-B3DF-56B7C9134922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139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CCB01823-6615-A947-932B-62F2E3FDABC4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1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r" eaLnBrk="1">
              <a:buClrTx/>
              <a:buFontTx/>
              <a:buNone/>
              <a:defRPr/>
            </a:pPr>
            <a:fld id="{849EB48C-4A91-5C49-A7D7-AE96EBA8BE0C}" type="slidenum">
              <a:rPr lang="cs-CZ" sz="1400" smtClean="0">
                <a:solidFill>
                  <a:srgbClr val="000000"/>
                </a:solidFill>
                <a:latin typeface="Times New Roman" charset="0"/>
              </a:rPr>
              <a:pPr algn="r" eaLnBrk="1">
                <a:buClrTx/>
                <a:buFontTx/>
                <a:buNone/>
                <a:defRPr/>
              </a:pPr>
              <a:t>1</a:t>
            </a:fld>
            <a:endParaRPr lang="cs-CZ" sz="1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85DE1498-620E-8D4E-903D-9C276077780F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10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C7D37889-4257-3445-AB62-E34534349830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11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54C84ED5-DF11-6843-8639-5F80D223894A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2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r" eaLnBrk="1">
              <a:buClrTx/>
              <a:buFontTx/>
              <a:buNone/>
              <a:defRPr/>
            </a:pPr>
            <a:fld id="{E47CAF2C-F0FA-9E49-8BC1-C9557801060E}" type="slidenum">
              <a:rPr lang="cs-CZ" sz="1400" smtClean="0">
                <a:solidFill>
                  <a:srgbClr val="000000"/>
                </a:solidFill>
                <a:latin typeface="Times New Roman" charset="0"/>
              </a:rPr>
              <a:pPr algn="r" eaLnBrk="1">
                <a:buClrTx/>
                <a:buFontTx/>
                <a:buNone/>
                <a:defRPr/>
              </a:pPr>
              <a:t>2</a:t>
            </a:fld>
            <a:endParaRPr lang="cs-CZ" sz="1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652635AD-D093-F74D-8BFE-A8CC1604E5CE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3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2AE62A2D-9FAC-BB4F-856E-38D718E8D5A9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4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A87A8E9F-80D5-BC4F-B9C7-9B96C0A2277C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5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92014DC9-8DC5-4047-9699-122200C07A88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6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479D9E6C-EA3B-2B48-88B6-49AD9428800D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7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75D7EA56-199C-0549-A49E-AD18A17E35EB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8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45F40A4E-C058-F243-83C6-24C86C50F1A6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9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C4DF8-EB67-304B-8BB8-E58FF33D7CB9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0520-BEF6-4B45-976D-8BF802AE0E8F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79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85038" y="288925"/>
            <a:ext cx="2259012" cy="64389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288925"/>
            <a:ext cx="6629400" cy="64389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EC032-2A4A-694E-A2A5-775C23E961D4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35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040DF-744F-6B42-B47F-07AE4B6D038D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42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4251E-55E1-E54A-8BAE-F2BAEF8EEF33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93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3412" cy="4959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9050" y="1768475"/>
            <a:ext cx="4445000" cy="4959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C76D4-D85F-A14B-AE94-86029FBD43F7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7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4DC9A-6D7B-4744-AB08-2BE951B21F85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37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6ECB7-4BA4-5343-A0E7-84692F9382FE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36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62B53-FAE4-944C-B7AB-3957416B91BC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76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2E951-954F-2D49-9CFD-D0D205020353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77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56909-5832-7D41-BE68-6F426BC11DFE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41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88925"/>
            <a:ext cx="9040812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40812" cy="495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die Formate des Gliederungstextes zu bearbeiten</a:t>
            </a:r>
          </a:p>
          <a:p>
            <a:pPr lvl="1"/>
            <a:r>
              <a:rPr lang="en-GB"/>
              <a:t>Zweite Gliederungsebene</a:t>
            </a:r>
          </a:p>
          <a:p>
            <a:pPr lvl="2"/>
            <a:r>
              <a:rPr lang="en-GB"/>
              <a:t>Dritte Gliederungsebene</a:t>
            </a:r>
          </a:p>
          <a:p>
            <a:pPr lvl="3"/>
            <a:r>
              <a:rPr lang="en-GB"/>
              <a:t>Vierte Gliederungsebene</a:t>
            </a:r>
          </a:p>
          <a:p>
            <a:pPr lvl="4"/>
            <a:r>
              <a:rPr lang="en-GB"/>
              <a:t>Fünfte Gliederungsebene</a:t>
            </a:r>
          </a:p>
          <a:p>
            <a:pPr lvl="4"/>
            <a:r>
              <a:rPr lang="en-GB"/>
              <a:t>Sechste Gliederungsebene</a:t>
            </a:r>
          </a:p>
          <a:p>
            <a:pPr lvl="4"/>
            <a:r>
              <a:rPr lang="en-GB"/>
              <a:t>Siebente Gliederungsebene</a:t>
            </a:r>
          </a:p>
          <a:p>
            <a:pPr lvl="4"/>
            <a:r>
              <a:rPr lang="en-GB"/>
              <a:t>Achte Gliederungsebene</a:t>
            </a:r>
          </a:p>
          <a:p>
            <a:pPr lvl="4"/>
            <a:r>
              <a:rPr lang="en-GB"/>
              <a:t>Neunte Gliederungsebene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503238" y="6886575"/>
            <a:ext cx="23209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448050" y="6886575"/>
            <a:ext cx="3168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1775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85ECBB2B-2945-6940-9AC1-26A5E03CD600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Arial Unicode MS" charset="0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Arial Unicode MS" charset="0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 Unicode MS" charset="0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 Unicode MS" charset="0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gling.ru/sschool/book_2009_2011/Sharonov_2009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03238" y="744538"/>
            <a:ext cx="90709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3888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 eaLnBrk="1">
              <a:buClrTx/>
              <a:buFontTx/>
              <a:buNone/>
              <a:defRPr/>
            </a:pPr>
            <a:r>
              <a:rPr lang="cs-CZ" sz="4400">
                <a:solidFill>
                  <a:srgbClr val="000000"/>
                </a:solidFill>
                <a:latin typeface="Times New Roman" charset="0"/>
              </a:rPr>
              <a:t>Syntax ruštiny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2808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 eaLnBrk="1">
              <a:buClrTx/>
              <a:buFontTx/>
              <a:buNone/>
              <a:defRPr/>
            </a:pPr>
            <a:r>
              <a:rPr lang="cs-CZ" sz="3200">
                <a:solidFill>
                  <a:srgbClr val="000000"/>
                </a:solidFill>
                <a:latin typeface="Times New Roman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388938" y="360363"/>
            <a:ext cx="9329737" cy="69834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i="1">
                <a:latin typeface="Times New Roman" charset="0"/>
                <a:cs typeface="Arial Unicode MS" charset="0"/>
              </a:rPr>
              <a:t>Сборник статей включает в </a:t>
            </a:r>
            <a:r>
              <a:rPr lang="ru-RU" sz="2800" i="1" dirty="0">
                <a:latin typeface="Times New Roman" charset="0"/>
                <a:cs typeface="Arial Unicode MS" charset="0"/>
              </a:rPr>
              <a:t>себя оценку советскими специалистами производственных методов добычи нефти </a:t>
            </a:r>
            <a:r>
              <a:rPr lang="de-DE" sz="2800" dirty="0">
                <a:latin typeface="Times New Roman" charset="0"/>
                <a:cs typeface="Arial Unicode MS" charset="0"/>
              </a:rPr>
              <a:t>,</a:t>
            </a:r>
            <a:r>
              <a:rPr lang="cs-CZ" sz="2800" dirty="0">
                <a:latin typeface="Times New Roman" charset="0"/>
                <a:cs typeface="Arial Unicode MS" charset="0"/>
              </a:rPr>
              <a:t>Sborník obsahuje články, v nichž sovětští odborníci hodnotí nové výrobní metody dobývání nafty‘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Neshodné přívlastky s předložkovým pádem jsou velmi rozmanité, často se jedná o zachované verbální rekce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стремление к счастью, разговор о любви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cs-CZ" sz="2800" dirty="0">
                <a:latin typeface="Times New Roman" charset="0"/>
                <a:cs typeface="Arial Unicode MS" charset="0"/>
              </a:rPr>
              <a:t>, jenom někdy se při transformaci podoba doplnění mění. Předložkové přívlastky však vystupují i s nedějovými substantivy a panuje i zde velká rozmanitost: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матрац на пружинах </a:t>
            </a:r>
            <a:r>
              <a:rPr lang="cs-CZ" sz="2800" dirty="0">
                <a:latin typeface="Times New Roman" charset="0"/>
                <a:cs typeface="Arial Unicode MS" charset="0"/>
              </a:rPr>
              <a:t>,pérová matrace‘, </a:t>
            </a:r>
            <a:r>
              <a:rPr lang="ru-RU" sz="2800" i="1" dirty="0">
                <a:latin typeface="Times New Roman" charset="0"/>
                <a:cs typeface="Arial Unicode MS" charset="0"/>
              </a:rPr>
              <a:t>туфли на </a:t>
            </a:r>
            <a:r>
              <a:rPr lang="ru-RU" sz="2800" i="1" dirty="0" err="1">
                <a:latin typeface="Times New Roman" charset="0"/>
                <a:cs typeface="Arial Unicode MS" charset="0"/>
              </a:rPr>
              <a:t>калубках</a:t>
            </a:r>
            <a:r>
              <a:rPr lang="ru-RU" sz="2800" i="1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,střevíce s vysokým podpatkem‘</a:t>
            </a:r>
            <a:r>
              <a:rPr lang="ru-RU" sz="2800" dirty="0">
                <a:latin typeface="Times New Roman" charset="0"/>
                <a:cs typeface="Arial Unicode MS" charset="0"/>
              </a:rPr>
              <a:t>, </a:t>
            </a:r>
            <a:r>
              <a:rPr lang="ru-RU" sz="2800" i="1" dirty="0">
                <a:latin typeface="Times New Roman" charset="0"/>
                <a:cs typeface="Arial Unicode MS" charset="0"/>
              </a:rPr>
              <a:t>пальто на вате </a:t>
            </a:r>
            <a:r>
              <a:rPr lang="de-DE" sz="2800" dirty="0">
                <a:latin typeface="Times New Roman" charset="0"/>
                <a:cs typeface="Arial Unicode MS" charset="0"/>
              </a:rPr>
              <a:t>,</a:t>
            </a:r>
            <a:r>
              <a:rPr lang="cs-CZ" sz="2800" dirty="0">
                <a:latin typeface="Times New Roman" charset="0"/>
                <a:cs typeface="Arial Unicode MS" charset="0"/>
              </a:rPr>
              <a:t>vatovaný kabát‘. Je zde viditelný už přechod do oblasti slovotvorby.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388938" y="360363"/>
            <a:ext cx="9329737" cy="69834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Jiné typy neshodných přívlastků: přivlastňovací zájmeno třetí osoby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его предложение, ее отец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de-DE" sz="2800" dirty="0">
                <a:latin typeface="Times New Roman" charset="0"/>
                <a:cs typeface="Arial Unicode MS" charset="0"/>
              </a:rPr>
              <a:t>, </a:t>
            </a:r>
            <a:r>
              <a:rPr lang="cs-CZ" sz="2800" dirty="0">
                <a:latin typeface="Times New Roman" charset="0"/>
                <a:cs typeface="Arial Unicode MS" charset="0"/>
              </a:rPr>
              <a:t>nesklonný komparativ adjektiva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Дайте мне книгу поинтереснее, Это был</a:t>
            </a:r>
            <a:r>
              <a:rPr lang="cs-CZ" sz="2800" i="1">
                <a:latin typeface="Times New Roman" charset="0"/>
                <a:cs typeface="Arial Unicode MS" charset="0"/>
              </a:rPr>
              <a:t> </a:t>
            </a:r>
            <a:r>
              <a:rPr lang="ru-RU" sz="2800" i="1">
                <a:latin typeface="Times New Roman" charset="0"/>
                <a:cs typeface="Arial Unicode MS" charset="0"/>
              </a:rPr>
              <a:t>человек </a:t>
            </a:r>
            <a:r>
              <a:rPr lang="ru-RU" sz="2800" i="1" dirty="0">
                <a:latin typeface="Times New Roman" charset="0"/>
                <a:cs typeface="Arial Unicode MS" charset="0"/>
              </a:rPr>
              <a:t>умнее всех </a:t>
            </a:r>
            <a:r>
              <a:rPr lang="cs-CZ" sz="2800" dirty="0">
                <a:latin typeface="Times New Roman" charset="0"/>
                <a:cs typeface="Arial Unicode MS" charset="0"/>
              </a:rPr>
              <a:t>,nejchytřejší‘),</a:t>
            </a:r>
            <a:r>
              <a:rPr lang="de-DE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příslovce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чтение вслух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de-DE" sz="2800" dirty="0">
                <a:latin typeface="Times New Roman" charset="0"/>
                <a:cs typeface="Arial Unicode MS" charset="0"/>
              </a:rPr>
              <a:t>, </a:t>
            </a:r>
            <a:r>
              <a:rPr lang="cs-CZ" sz="2800" dirty="0">
                <a:latin typeface="Times New Roman" charset="0"/>
                <a:cs typeface="Arial Unicode MS" charset="0"/>
              </a:rPr>
              <a:t>infinitiv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мечта уйти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de-DE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 </a:t>
            </a:r>
            <a:endParaRPr lang="de-CH" sz="2800" dirty="0">
              <a:latin typeface="Times New Roman" charset="0"/>
              <a:cs typeface="Arial Unicode MS" charset="0"/>
            </a:endParaRP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de-CH" sz="2800" dirty="0">
              <a:latin typeface="Times New Roman" charset="0"/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503238" y="238125"/>
            <a:ext cx="9070975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2808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 eaLnBrk="1">
              <a:spcAft>
                <a:spcPts val="1000"/>
              </a:spcAft>
              <a:buClrTx/>
              <a:buFontTx/>
              <a:buNone/>
              <a:defRPr/>
            </a:pPr>
            <a:r>
              <a:rPr lang="cs-CZ" sz="320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Jednoduchá věta: přívlastek (atribut)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431800" y="1439863"/>
            <a:ext cx="9359900" cy="590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/>
          </p:nvPr>
        </p:nvSpPr>
        <p:spPr>
          <a:xfrm>
            <a:off x="503238" y="1768475"/>
            <a:ext cx="9217025" cy="5395913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„Větný člen rozvíjející substantivum v platnosti jakéhokoli větného členu. (...) není nikdy členem větné struktury (tj. není vázán na přísudek), nýbrž je členem větného členu vyjadřovaného substantivem (tj. je členem nominální skupiny): </a:t>
            </a:r>
            <a:r>
              <a:rPr lang="cs-CZ" sz="2800" dirty="0">
                <a:latin typeface="Times New Roman" charset="0"/>
                <a:cs typeface="Times New Roman" charset="0"/>
              </a:rPr>
              <a:t>[[Unavený]</a:t>
            </a:r>
            <a:r>
              <a:rPr lang="cs-CZ" sz="2800" baseline="-33000" dirty="0" err="1">
                <a:latin typeface="Times New Roman" charset="0"/>
                <a:cs typeface="Times New Roman" charset="0"/>
              </a:rPr>
              <a:t>atr</a:t>
            </a:r>
            <a:r>
              <a:rPr lang="cs-CZ" sz="2800" baseline="-33000" dirty="0">
                <a:latin typeface="Times New Roman" charset="0"/>
                <a:cs typeface="Times New Roman" charset="0"/>
              </a:rPr>
              <a:t> </a:t>
            </a:r>
            <a:r>
              <a:rPr lang="cs-CZ" sz="2800" dirty="0">
                <a:latin typeface="Times New Roman" charset="0"/>
                <a:cs typeface="Times New Roman" charset="0"/>
              </a:rPr>
              <a:t>[dědeček]</a:t>
            </a:r>
            <a:r>
              <a:rPr lang="cs-CZ" sz="2800" baseline="-33000" dirty="0" err="1">
                <a:latin typeface="Times New Roman" charset="0"/>
                <a:cs typeface="Times New Roman" charset="0"/>
              </a:rPr>
              <a:t>subj</a:t>
            </a:r>
            <a:r>
              <a:rPr lang="cs-CZ" sz="2800" dirty="0">
                <a:latin typeface="Times New Roman" charset="0"/>
                <a:cs typeface="Times New Roman" charset="0"/>
              </a:rPr>
              <a:t>]</a:t>
            </a:r>
            <a:r>
              <a:rPr lang="cs-CZ" sz="2800" baseline="-33000" dirty="0" err="1">
                <a:latin typeface="Times New Roman" charset="0"/>
                <a:cs typeface="Times New Roman" charset="0"/>
              </a:rPr>
              <a:t>NSsubj</a:t>
            </a:r>
            <a:r>
              <a:rPr lang="cs-CZ" sz="2800" dirty="0">
                <a:latin typeface="Times New Roman" charset="0"/>
                <a:cs typeface="Times New Roman" charset="0"/>
              </a:rPr>
              <a:t> usnul // [On]</a:t>
            </a:r>
            <a:r>
              <a:rPr lang="cs-CZ" sz="2800" baseline="-33000" dirty="0" err="1">
                <a:latin typeface="Times New Roman" charset="0"/>
                <a:cs typeface="Times New Roman" charset="0"/>
              </a:rPr>
              <a:t>subj</a:t>
            </a:r>
            <a:r>
              <a:rPr lang="cs-CZ" sz="2800" dirty="0">
                <a:latin typeface="Times New Roman" charset="0"/>
                <a:cs typeface="Times New Roman" charset="0"/>
              </a:rPr>
              <a:t> usnul.“ (ESČ) Vázanost na substantivum se projevuje v postavení přívlastku, stojí obyčejně těsně před substantivem </a:t>
            </a:r>
            <a:r>
              <a:rPr lang="cs-CZ" sz="2800" i="1" dirty="0">
                <a:latin typeface="Times New Roman" charset="0"/>
                <a:cs typeface="Times New Roman" charset="0"/>
              </a:rPr>
              <a:t>(zelený klobouk)</a:t>
            </a:r>
            <a:r>
              <a:rPr lang="cs-CZ" sz="2800" dirty="0">
                <a:latin typeface="Times New Roman" charset="0"/>
                <a:cs typeface="Times New Roman" charset="0"/>
              </a:rPr>
              <a:t> nebo pak po něm </a:t>
            </a:r>
            <a:r>
              <a:rPr lang="cs-CZ" sz="2800" i="1" dirty="0">
                <a:latin typeface="Times New Roman" charset="0"/>
                <a:cs typeface="Times New Roman" charset="0"/>
              </a:rPr>
              <a:t>(Loni si koupila žlutý klobouk, letos chce mít klobouk zelený; obraz od Picassa)</a:t>
            </a:r>
            <a:r>
              <a:rPr lang="cs-CZ" sz="2800" dirty="0">
                <a:latin typeface="Times New Roman" charset="0"/>
                <a:cs typeface="Times New Roman" charset="0"/>
              </a:rPr>
              <a:t>. Vysunutí z této pozice může znamenat, že přívlastek přestává být přívlastkem: </a:t>
            </a:r>
            <a:r>
              <a:rPr lang="cs-CZ" sz="2800" i="1" dirty="0">
                <a:latin typeface="Times New Roman" charset="0"/>
                <a:cs typeface="Times New Roman" charset="0"/>
              </a:rPr>
              <a:t>Dědeček usnul unavený</a:t>
            </a:r>
            <a:r>
              <a:rPr lang="cs-CZ" sz="2800" dirty="0">
                <a:latin typeface="Times New Roman" charset="0"/>
                <a:cs typeface="Times New Roman" charset="0"/>
              </a:rPr>
              <a:t> (=&gt; doplněk).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/>
          </p:nvPr>
        </p:nvSpPr>
        <p:spPr>
          <a:xfrm>
            <a:off x="246063" y="293688"/>
            <a:ext cx="9618662" cy="6726237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Přívlastek má rozmanité formy a funkce, při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nominalizaci</a:t>
            </a:r>
            <a:r>
              <a:rPr lang="cs-CZ" sz="2800" dirty="0">
                <a:latin typeface="Times New Roman" charset="0"/>
                <a:cs typeface="Arial Unicode MS" charset="0"/>
              </a:rPr>
              <a:t> se mohou různé větné členy transformovat v přívlastek: </a:t>
            </a:r>
            <a:r>
              <a:rPr lang="cs-CZ" sz="2800" i="1" dirty="0">
                <a:latin typeface="Times New Roman" charset="0"/>
                <a:cs typeface="Arial Unicode MS" charset="0"/>
              </a:rPr>
              <a:t>studenti čtou =&gt; čtení/četba studentů, ptáci mají křídla =&gt; křídla ptáků</a:t>
            </a:r>
            <a:r>
              <a:rPr lang="cs-CZ" sz="2800" dirty="0">
                <a:latin typeface="Times New Roman" charset="0"/>
                <a:cs typeface="Arial Unicode MS" charset="0"/>
              </a:rPr>
              <a:t>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Rozlišuje se přívlastek shodný a neshodný. Shodný vykazuje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kongruenci</a:t>
            </a:r>
            <a:r>
              <a:rPr lang="cs-CZ" sz="2800" dirty="0">
                <a:latin typeface="Times New Roman" charset="0"/>
                <a:cs typeface="Arial Unicode MS" charset="0"/>
              </a:rPr>
              <a:t> (shodu):</a:t>
            </a:r>
            <a:r>
              <a:rPr lang="cs-CZ" sz="2800" i="1" dirty="0">
                <a:latin typeface="Times New Roman" charset="0"/>
                <a:cs typeface="Arial Unicode MS" charset="0"/>
              </a:rPr>
              <a:t> mladý muž, mladého muže, mladí muži</a:t>
            </a:r>
            <a:r>
              <a:rPr lang="cs-CZ" sz="2800" dirty="0">
                <a:latin typeface="Times New Roman" charset="0"/>
                <a:cs typeface="Arial Unicode MS" charset="0"/>
              </a:rPr>
              <a:t> atd., neshodný se nemění </a:t>
            </a:r>
            <a:r>
              <a:rPr lang="cs-CZ" sz="2800" i="1" dirty="0">
                <a:latin typeface="Times New Roman" charset="0"/>
                <a:cs typeface="Arial Unicode MS" charset="0"/>
              </a:rPr>
              <a:t>(kus cukru, kusu cukru, s kusem cukru, kusy cukru)</a:t>
            </a:r>
            <a:r>
              <a:rPr lang="cs-CZ" sz="2800" dirty="0">
                <a:latin typeface="Times New Roman" charset="0"/>
                <a:cs typeface="Arial Unicode MS" charset="0"/>
              </a:rPr>
              <a:t>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Jako shodný přívlastek vystupují kromě adjektiv zejména příčestí </a:t>
            </a:r>
            <a:r>
              <a:rPr lang="cs-CZ" sz="2800" i="1" dirty="0">
                <a:latin typeface="Times New Roman" charset="0"/>
                <a:cs typeface="Arial Unicode MS" charset="0"/>
              </a:rPr>
              <a:t>(mladý muž, píšící chlapec, vytržený zub, odstoupivší ministr)</a:t>
            </a:r>
            <a:r>
              <a:rPr lang="cs-CZ" sz="2800" dirty="0">
                <a:latin typeface="Times New Roman" charset="0"/>
                <a:cs typeface="Arial Unicode MS" charset="0"/>
              </a:rPr>
              <a:t>. Za shodný přívlastek se někdy považují i skupiny typu </a:t>
            </a:r>
            <a:r>
              <a:rPr lang="cs-CZ" sz="2800" i="1" dirty="0">
                <a:latin typeface="Times New Roman" charset="0"/>
                <a:cs typeface="Arial Unicode MS" charset="0"/>
              </a:rPr>
              <a:t>město Znojmo, do města Znojma</a:t>
            </a:r>
            <a:r>
              <a:rPr lang="cs-CZ" sz="2800" dirty="0">
                <a:latin typeface="Times New Roman" charset="0"/>
                <a:cs typeface="Arial Unicode MS" charset="0"/>
              </a:rPr>
              <a:t> apod.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Neshodný přívlastek je rozmanitý: </a:t>
            </a:r>
            <a:r>
              <a:rPr lang="cs-CZ" sz="2800" i="1" dirty="0">
                <a:latin typeface="Times New Roman" charset="0"/>
                <a:cs typeface="Arial Unicode MS" charset="0"/>
              </a:rPr>
              <a:t>obraz španělského malíře Picassa, obraz od španělského malíře Picassa, buchty s mákem, cesta zpátky</a:t>
            </a:r>
            <a:r>
              <a:rPr lang="cs-CZ" sz="2800" dirty="0">
                <a:latin typeface="Times New Roman" charset="0"/>
                <a:cs typeface="Arial Unicode MS" charset="0"/>
              </a:rPr>
              <a:t> aj.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056437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Zatímco se při transformacích nominativ subjektu a akuzativ objektu mění na genitiv </a:t>
            </a:r>
            <a:r>
              <a:rPr lang="cs-CZ" sz="2800" i="1" dirty="0">
                <a:latin typeface="Times New Roman" charset="0"/>
                <a:cs typeface="Arial Unicode MS" charset="0"/>
              </a:rPr>
              <a:t>(studenti čtou =&gt; čtení studentů, číst knihu =&gt; čtení knihy)</a:t>
            </a:r>
            <a:r>
              <a:rPr lang="cs-CZ" sz="2800" dirty="0">
                <a:latin typeface="Times New Roman" charset="0"/>
                <a:cs typeface="Arial Unicode MS" charset="0"/>
              </a:rPr>
              <a:t>, jiná valenční doplnění se často nemění, srov. </a:t>
            </a:r>
            <a:r>
              <a:rPr lang="cs-CZ" sz="2800" i="1" dirty="0">
                <a:latin typeface="Times New Roman" charset="0"/>
                <a:cs typeface="Arial Unicode MS" charset="0"/>
              </a:rPr>
              <a:t>slib bratrovi, hod oštěpem, touha po moci</a:t>
            </a:r>
            <a:r>
              <a:rPr lang="cs-CZ" sz="2800" dirty="0">
                <a:latin typeface="Times New Roman" charset="0"/>
                <a:cs typeface="Arial Unicode MS" charset="0"/>
              </a:rPr>
              <a:t>. Přesto se v některých koncepcích považují za přívlastky.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I vedlejší věty nebo infinitivní fráze mohou v tomto smyslu mít funkci přívlastku: </a:t>
            </a:r>
            <a:r>
              <a:rPr lang="cs-CZ" sz="2800" i="1" dirty="0">
                <a:latin typeface="Times New Roman" charset="0"/>
                <a:cs typeface="Arial Unicode MS" charset="0"/>
              </a:rPr>
              <a:t>Pes, který štěká, nekouše,</a:t>
            </a:r>
            <a:r>
              <a:rPr lang="cs-CZ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i="1" dirty="0">
                <a:latin typeface="Times New Roman" charset="0"/>
                <a:cs typeface="Arial Unicode MS" charset="0"/>
              </a:rPr>
              <a:t>Nápad, že si koupí auto, Petra brzy přešel, Vojáci rozkaz, aby nastoupili do pěti minut, splnili </a:t>
            </a:r>
            <a:r>
              <a:rPr lang="cs-CZ" sz="2800" dirty="0">
                <a:latin typeface="Times New Roman" charset="0"/>
                <a:cs typeface="Arial Unicode MS" charset="0"/>
              </a:rPr>
              <a:t>(vedlejší věta);</a:t>
            </a:r>
            <a:r>
              <a:rPr lang="cs-CZ" sz="2800" i="1" dirty="0">
                <a:latin typeface="Times New Roman" charset="0"/>
                <a:cs typeface="Arial Unicode MS" charset="0"/>
              </a:rPr>
              <a:t> Nápad koupit si auto, rozkaz nastoupit do pěti minut</a:t>
            </a:r>
            <a:r>
              <a:rPr lang="cs-CZ" sz="2800" dirty="0">
                <a:latin typeface="Times New Roman" charset="0"/>
                <a:cs typeface="Arial Unicode MS" charset="0"/>
              </a:rPr>
              <a:t> (infinitivní fráze) atd.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Liší se restriktivní a nerestriktivní atributy: restriktivní zužují referenci, nelze je vynechat, aniž se změní referenční vlastnosti nominální skupiny. Nerestriktivní podávají pouze dodatečnou informaci. Srov. </a:t>
            </a:r>
            <a:r>
              <a:rPr lang="cs-CZ" sz="2800" i="1" dirty="0">
                <a:latin typeface="Times New Roman" charset="0"/>
                <a:cs typeface="Arial Unicode MS" charset="0"/>
              </a:rPr>
              <a:t>Pes, který štěká, nekouše </a:t>
            </a:r>
            <a:r>
              <a:rPr lang="cs-CZ" sz="2800" i="1" dirty="0">
                <a:latin typeface="Times New Roman" charset="0"/>
                <a:cs typeface="Times New Roman" charset="0"/>
              </a:rPr>
              <a:t>≠</a:t>
            </a:r>
            <a:r>
              <a:rPr lang="cs-CZ" sz="2800" i="1" dirty="0">
                <a:latin typeface="Times New Roman" charset="0"/>
                <a:cs typeface="Arial Unicode MS" charset="0"/>
              </a:rPr>
              <a:t> Pes nekouše; Studenti uvedení v tomto seznamu mohou odejít </a:t>
            </a:r>
            <a:r>
              <a:rPr lang="cs-CZ" sz="2800" i="1" dirty="0">
                <a:latin typeface="Times New Roman" charset="0"/>
                <a:cs typeface="Times New Roman" charset="0"/>
              </a:rPr>
              <a:t>≠</a:t>
            </a:r>
            <a:r>
              <a:rPr lang="cs-CZ" sz="2800" i="1" dirty="0">
                <a:latin typeface="Times New Roman" charset="0"/>
                <a:cs typeface="Arial Unicode MS" charset="0"/>
              </a:rPr>
              <a:t> Studenti mohou odejít</a:t>
            </a:r>
            <a:r>
              <a:rPr lang="cs-CZ" sz="2800" dirty="0">
                <a:latin typeface="Times New Roman" charset="0"/>
                <a:cs typeface="Arial Unicode MS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360363" y="222250"/>
            <a:ext cx="9359900" cy="7050088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i="1" dirty="0">
                <a:latin typeface="Times New Roman" charset="0"/>
                <a:cs typeface="Arial Unicode MS" charset="0"/>
              </a:rPr>
              <a:t>Mluvnice Josefa Dobrovského, </a:t>
            </a:r>
            <a:r>
              <a:rPr lang="cs-CZ" sz="2800" i="1" u="sng" dirty="0">
                <a:latin typeface="Times New Roman" charset="0"/>
                <a:cs typeface="Arial Unicode MS" charset="0"/>
              </a:rPr>
              <a:t>napsaná na samém počátku 19. století</a:t>
            </a:r>
            <a:r>
              <a:rPr lang="cs-CZ" sz="2800" i="1" dirty="0">
                <a:latin typeface="Times New Roman" charset="0"/>
                <a:cs typeface="Arial Unicode MS" charset="0"/>
              </a:rPr>
              <a:t>, podává hlubší popis jazykového systému než mluvnice </a:t>
            </a:r>
            <a:r>
              <a:rPr lang="cs-CZ" sz="2800" i="1" u="dbl" dirty="0">
                <a:latin typeface="Times New Roman" charset="0"/>
                <a:cs typeface="Arial Unicode MS" charset="0"/>
              </a:rPr>
              <a:t>napsané koncem 50. let 20. století</a:t>
            </a:r>
            <a:r>
              <a:rPr lang="cs-CZ" sz="2800" dirty="0">
                <a:latin typeface="Times New Roman" charset="0"/>
                <a:cs typeface="Arial Unicode MS" charset="0"/>
              </a:rPr>
              <a:t>. Zde první participiální konstrukce (jednoduše podtržená) je nerestriktivní, nepomáhá identifikovat mluvnici, ale podává pouze dodatečnou informaci, zatímco druhá participiální konstrukce, podtržená dvakrát, je restriktivní a definuje skupinu mluvnic, o kterých daná výpověď platí (srov. *</a:t>
            </a:r>
            <a:r>
              <a:rPr lang="cs-CZ" sz="2800" i="1" dirty="0">
                <a:latin typeface="Times New Roman" charset="0"/>
                <a:cs typeface="Arial Unicode MS" charset="0"/>
              </a:rPr>
              <a:t>Mluvnice Josefa Dobrovského, (...), podává hlubší popis jazykového systému než mluvnice</a:t>
            </a:r>
            <a:r>
              <a:rPr lang="cs-CZ" sz="2800" dirty="0">
                <a:latin typeface="Times New Roman" charset="0"/>
                <a:cs typeface="Arial Unicode MS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/>
          </p:nvPr>
        </p:nvSpPr>
        <p:spPr>
          <a:xfrm>
            <a:off x="431800" y="293688"/>
            <a:ext cx="9359900" cy="6905625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CH" sz="2800" dirty="0">
                <a:latin typeface="Times New Roman" charset="0"/>
                <a:cs typeface="Times New Roman" charset="0"/>
              </a:rPr>
              <a:t>«</a:t>
            </a:r>
            <a:r>
              <a:rPr lang="ru-RU" sz="2800" dirty="0">
                <a:latin typeface="Times New Roman" charset="0"/>
                <a:cs typeface="Times New Roman" charset="0"/>
              </a:rPr>
              <a:t>Определение – зависимая синтаксическая позиция в составе субстантивного словосочетания; словоформа с признаковым значением, занимающая данную позицию. Посредством Определения реализуются атрибутивные отношения между наименованием субстанции и названием признака, т. е. такие отношения, при которых признак мыслится не отвлеченно, а в единстве со своим носителем; ср. напр., предложение «Трава – зеленая», где признак приписывается предмету как актуальный для данного конкретного случая (предикативные отношения), и словосочетание «зеленая трава», где признак мыслится как </a:t>
            </a:r>
            <a:r>
              <a:rPr lang="ru-RU" sz="2800" dirty="0" err="1">
                <a:latin typeface="Times New Roman" charset="0"/>
                <a:cs typeface="Times New Roman" charset="0"/>
              </a:rPr>
              <a:t>внутр</a:t>
            </a:r>
            <a:r>
              <a:rPr lang="ru-RU" sz="2800" dirty="0">
                <a:latin typeface="Times New Roman" charset="0"/>
                <a:cs typeface="Times New Roman" charset="0"/>
              </a:rPr>
              <a:t>. свойство предмета (атрибутивные отношения).» (ЛЭС)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360363" y="360363"/>
            <a:ext cx="9431337" cy="67675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de-CH" sz="2800" dirty="0">
                <a:latin typeface="Times New Roman" charset="0"/>
                <a:cs typeface="Arial Unicode MS" charset="0"/>
              </a:rPr>
              <a:t>PMR </a:t>
            </a:r>
            <a:r>
              <a:rPr lang="de-CH" sz="2800" dirty="0" err="1">
                <a:latin typeface="Times New Roman" charset="0"/>
                <a:cs typeface="Arial Unicode MS" charset="0"/>
              </a:rPr>
              <a:t>srov</a:t>
            </a:r>
            <a:r>
              <a:rPr lang="de-CH" sz="2800" dirty="0">
                <a:latin typeface="Times New Roman" charset="0"/>
                <a:cs typeface="Arial Unicode MS" charset="0"/>
              </a:rPr>
              <a:t>. §231-256 (s. 257-284)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Ačkoliv shodný přívlastek stojí obyčejně před substantivem, je jistá variabilnost, která se využívá v rámci aktuálního členění a také stylisticky: </a:t>
            </a:r>
            <a:r>
              <a:rPr lang="ru-RU" sz="2800" i="1" dirty="0">
                <a:latin typeface="Times New Roman" charset="0"/>
                <a:cs typeface="Arial Unicode MS" charset="0"/>
              </a:rPr>
              <a:t>Это явление объясняется с точки зрения синтаксической</a:t>
            </a:r>
            <a:r>
              <a:rPr lang="de-CH" sz="2800" dirty="0">
                <a:latin typeface="Times New Roman" charset="0"/>
                <a:cs typeface="Arial Unicode MS" charset="0"/>
              </a:rPr>
              <a:t>. </a:t>
            </a:r>
            <a:r>
              <a:rPr lang="cs-CZ" sz="2800" dirty="0">
                <a:latin typeface="Times New Roman" charset="0"/>
                <a:cs typeface="Arial Unicode MS" charset="0"/>
              </a:rPr>
              <a:t>Netýká se to přírodovědecké terminologie, kde to je pravidlem v češtině, srov. </a:t>
            </a:r>
            <a:r>
              <a:rPr lang="ru-RU" sz="2800" i="1" dirty="0">
                <a:latin typeface="Times New Roman" charset="0"/>
                <a:cs typeface="Arial Unicode MS" charset="0"/>
              </a:rPr>
              <a:t>полевая мышь </a:t>
            </a:r>
            <a:r>
              <a:rPr lang="cs-CZ" sz="2800" i="1" dirty="0">
                <a:latin typeface="Times New Roman" charset="0"/>
                <a:cs typeface="Arial Unicode MS" charset="0"/>
              </a:rPr>
              <a:t>– myš polní, </a:t>
            </a:r>
            <a:r>
              <a:rPr lang="ru-RU" sz="2800" i="1" dirty="0">
                <a:latin typeface="Times New Roman" charset="0"/>
                <a:cs typeface="Arial Unicode MS" charset="0"/>
              </a:rPr>
              <a:t>серная кислота </a:t>
            </a:r>
            <a:r>
              <a:rPr lang="cs-CZ" sz="2800" i="1" dirty="0">
                <a:latin typeface="Times New Roman" charset="0"/>
                <a:cs typeface="Arial Unicode MS" charset="0"/>
              </a:rPr>
              <a:t>– kyselina sírová</a:t>
            </a:r>
            <a:r>
              <a:rPr lang="cs-CZ" sz="2800" dirty="0">
                <a:latin typeface="Times New Roman" charset="0"/>
                <a:cs typeface="Arial Unicode MS" charset="0"/>
              </a:rPr>
              <a:t> atd. V případě přivlastňovacích a ukazovacích zájmen je tolerance větší než v češtině, srov. </a:t>
            </a:r>
            <a:r>
              <a:rPr lang="ru-RU" sz="2800" i="1" dirty="0">
                <a:latin typeface="Times New Roman" charset="0"/>
                <a:cs typeface="Arial Unicode MS" charset="0"/>
              </a:rPr>
              <a:t>друг мой, брат его, книги эти</a:t>
            </a:r>
            <a:r>
              <a:rPr lang="ru-RU" sz="2800" dirty="0">
                <a:latin typeface="Times New Roman" charset="0"/>
                <a:cs typeface="Arial Unicode MS" charset="0"/>
              </a:rPr>
              <a:t>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PMR upozorňuje na shodný přívlastek nesklonného substantiva: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Все люди гордятся советским метро</a:t>
            </a:r>
            <a:r>
              <a:rPr lang="de-CH" sz="2800" dirty="0">
                <a:latin typeface="Times New Roman" charset="0"/>
                <a:cs typeface="Arial Unicode MS" charset="0"/>
              </a:rPr>
              <a:t>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Značnou pozornost věnuje PMR shodě atributu v případě číselných výrazů typu </a:t>
            </a:r>
            <a:r>
              <a:rPr lang="ru-RU" sz="2800" i="1" dirty="0">
                <a:latin typeface="Times New Roman" charset="0"/>
                <a:cs typeface="Arial Unicode MS" charset="0"/>
              </a:rPr>
              <a:t>два больших дома</a:t>
            </a:r>
            <a:r>
              <a:rPr lang="cs-CZ" sz="2800" dirty="0">
                <a:latin typeface="Times New Roman" charset="0"/>
                <a:cs typeface="Arial Unicode MS" charset="0"/>
              </a:rPr>
              <a:t>. Srov. k tomu diskusi v rámci predikátu, měli jsme k tomu i přednášku prof.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Šaronova</a:t>
            </a:r>
            <a:r>
              <a:rPr lang="ru-RU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před několika lety</a:t>
            </a:r>
            <a:r>
              <a:rPr lang="ru-RU" sz="2800" dirty="0">
                <a:latin typeface="Times New Roman" charset="0"/>
                <a:cs typeface="Arial Unicode MS" charset="0"/>
              </a:rPr>
              <a:t> (</a:t>
            </a:r>
            <a:r>
              <a:rPr lang="de-DE" sz="2800" dirty="0">
                <a:latin typeface="Times New Roman" charset="0"/>
                <a:cs typeface="Arial Unicode MS" charset="0"/>
                <a:hlinkClick r:id="rId3"/>
              </a:rPr>
              <a:t>http://www.lingling.ru/sschool/book_2009_2011/Sharonov_2009.pdf</a:t>
            </a:r>
            <a:r>
              <a:rPr lang="ru-RU" sz="2800" dirty="0">
                <a:latin typeface="Times New Roman" charset="0"/>
                <a:cs typeface="Arial Unicode MS" charset="0"/>
              </a:rPr>
              <a:t>)</a:t>
            </a:r>
            <a:r>
              <a:rPr lang="cs-CZ" sz="2800" dirty="0">
                <a:latin typeface="Times New Roman" charset="0"/>
                <a:cs typeface="Arial Unicode MS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388938" y="360363"/>
            <a:ext cx="9329737" cy="69834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Důležitým rozdílem mezi ruštinou a češtinou je větší podíl shodných atributů v češtině, převážně díky používání přivlastňovacích adjektiv: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Открытия Павлова являются важнейшим достижением русской науки </a:t>
            </a:r>
            <a:r>
              <a:rPr lang="cs-CZ" sz="2800" dirty="0">
                <a:latin typeface="Times New Roman" charset="0"/>
                <a:cs typeface="Arial Unicode MS" charset="0"/>
              </a:rPr>
              <a:t>(,Pavlovovy objevy‘)</a:t>
            </a:r>
            <a:r>
              <a:rPr lang="ru-RU" sz="2800" dirty="0">
                <a:latin typeface="Times New Roman" charset="0"/>
                <a:cs typeface="Arial Unicode MS" charset="0"/>
              </a:rPr>
              <a:t>, </a:t>
            </a:r>
            <a:r>
              <a:rPr lang="ru-RU" sz="2800" i="1" dirty="0">
                <a:latin typeface="Times New Roman" charset="0"/>
                <a:cs typeface="Arial Unicode MS" charset="0"/>
              </a:rPr>
              <a:t>Все стали смотреть в альбом Анны </a:t>
            </a:r>
            <a:r>
              <a:rPr lang="cs-CZ" sz="2800" dirty="0">
                <a:latin typeface="Times New Roman" charset="0"/>
                <a:cs typeface="Arial Unicode MS" charset="0"/>
              </a:rPr>
              <a:t>(,prohlížet Annino album‘), ale také některých jiných relačních adjektiv: </a:t>
            </a:r>
            <a:r>
              <a:rPr lang="ru-RU" sz="2800" i="1" dirty="0">
                <a:latin typeface="Times New Roman" charset="0"/>
                <a:cs typeface="Arial Unicode MS" charset="0"/>
              </a:rPr>
              <a:t>трудящиеся Ленинграда </a:t>
            </a:r>
            <a:r>
              <a:rPr lang="cs-CZ" sz="2800" dirty="0">
                <a:latin typeface="Times New Roman" charset="0"/>
                <a:cs typeface="Arial Unicode MS" charset="0"/>
              </a:rPr>
              <a:t>– ,leningradští pracující‘, atd.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Týká se to do jisté míry i genitivů vzniklých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nominalizací</a:t>
            </a:r>
            <a:r>
              <a:rPr lang="cs-CZ" sz="2800" dirty="0">
                <a:latin typeface="Times New Roman" charset="0"/>
                <a:cs typeface="Arial Unicode MS" charset="0"/>
              </a:rPr>
              <a:t> finitního predikátu</a:t>
            </a:r>
            <a:r>
              <a:rPr lang="ru-RU" sz="2800" dirty="0">
                <a:latin typeface="Times New Roman" charset="0"/>
                <a:cs typeface="Arial Unicode MS" charset="0"/>
              </a:rPr>
              <a:t>: </a:t>
            </a:r>
            <a:r>
              <a:rPr lang="ru-RU" sz="2800" i="1" dirty="0">
                <a:latin typeface="Times New Roman" charset="0"/>
                <a:cs typeface="Arial Unicode MS" charset="0"/>
              </a:rPr>
              <a:t>смерть поэта </a:t>
            </a:r>
            <a:r>
              <a:rPr lang="ru-RU" sz="2800" dirty="0">
                <a:latin typeface="Times New Roman" charset="0"/>
                <a:cs typeface="Arial Unicode MS" charset="0"/>
              </a:rPr>
              <a:t>(&lt; поэт умер) </a:t>
            </a:r>
            <a:r>
              <a:rPr lang="de-DE" sz="2800" dirty="0">
                <a:latin typeface="Times New Roman" charset="0"/>
                <a:cs typeface="Arial Unicode MS" charset="0"/>
              </a:rPr>
              <a:t>– </a:t>
            </a:r>
            <a:r>
              <a:rPr lang="cs-CZ" sz="2800" i="1" dirty="0">
                <a:latin typeface="Times New Roman" charset="0"/>
                <a:cs typeface="Arial Unicode MS" charset="0"/>
              </a:rPr>
              <a:t>básníkova smrt</a:t>
            </a:r>
            <a:r>
              <a:rPr lang="de-CH" sz="2800" dirty="0">
                <a:latin typeface="Times New Roman" charset="0"/>
                <a:cs typeface="Arial Unicode MS" charset="0"/>
              </a:rPr>
              <a:t>  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Vzhledem k tomu,</a:t>
            </a:r>
            <a:r>
              <a:rPr lang="de-CH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že pří takovýchto transformacích se mění jak nominativ subjektu tak akuzativ objektu v genitiv, se někdy tento genitiv nahrazuje předložkovým neshodným přívlastkem, aby se dosáhlo jednoznačnosti: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любить мать </a:t>
            </a:r>
            <a:r>
              <a:rPr lang="ru-RU" sz="2800" dirty="0">
                <a:latin typeface="Times New Roman" charset="0"/>
                <a:cs typeface="Arial Unicode MS" charset="0"/>
              </a:rPr>
              <a:t>&gt; </a:t>
            </a:r>
            <a:r>
              <a:rPr lang="ru-RU" sz="2800" i="1" dirty="0">
                <a:latin typeface="Times New Roman" charset="0"/>
                <a:cs typeface="Arial Unicode MS" charset="0"/>
              </a:rPr>
              <a:t>любовь к матери </a:t>
            </a:r>
            <a:r>
              <a:rPr lang="ru-RU" sz="2800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любовь матери </a:t>
            </a:r>
            <a:r>
              <a:rPr lang="cs-CZ" sz="2800" dirty="0">
                <a:latin typeface="Times New Roman" charset="0"/>
                <a:cs typeface="Arial Unicode MS" charset="0"/>
              </a:rPr>
              <a:t>= matčina láska), </a:t>
            </a:r>
            <a:r>
              <a:rPr lang="ru-RU" sz="2800" i="1" dirty="0">
                <a:latin typeface="Times New Roman" charset="0"/>
                <a:cs typeface="Arial Unicode MS" charset="0"/>
              </a:rPr>
              <a:t>ненависть к врагу</a:t>
            </a:r>
            <a:r>
              <a:rPr lang="ru-RU" sz="2800" dirty="0">
                <a:latin typeface="Times New Roman" charset="0"/>
                <a:cs typeface="Arial Unicode MS" charset="0"/>
              </a:rPr>
              <a:t> </a:t>
            </a:r>
            <a:r>
              <a:rPr lang="ru-RU" sz="2800" dirty="0" err="1">
                <a:latin typeface="Times New Roman" charset="0"/>
                <a:cs typeface="Arial Unicode MS" charset="0"/>
              </a:rPr>
              <a:t>vs</a:t>
            </a:r>
            <a:r>
              <a:rPr lang="ru-RU" sz="2800" dirty="0">
                <a:latin typeface="Times New Roman" charset="0"/>
                <a:cs typeface="Arial Unicode MS" charset="0"/>
              </a:rPr>
              <a:t>. </a:t>
            </a:r>
            <a:r>
              <a:rPr lang="ru-RU" sz="2800" i="1" dirty="0">
                <a:latin typeface="Times New Roman" charset="0"/>
                <a:cs typeface="Arial Unicode MS" charset="0"/>
              </a:rPr>
              <a:t>ненависть врага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388938" y="360363"/>
            <a:ext cx="9329737" cy="69834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Neshodný přívlastek vyjadřuje i nositele vlastnosti </a:t>
            </a:r>
            <a:r>
              <a:rPr lang="ru-RU" sz="2800" i="1" dirty="0">
                <a:latin typeface="Times New Roman" charset="0"/>
                <a:cs typeface="Arial Unicode MS" charset="0"/>
              </a:rPr>
              <a:t>(красота лица, точность работы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cs-CZ" sz="2800" dirty="0">
                <a:latin typeface="Times New Roman" charset="0"/>
                <a:cs typeface="Arial Unicode MS" charset="0"/>
              </a:rPr>
              <a:t>, vztah části k celku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толпа людей, стадо коров, килограмм муки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cs-CZ" sz="2800" dirty="0">
                <a:latin typeface="Times New Roman" charset="0"/>
                <a:cs typeface="Arial Unicode MS" charset="0"/>
              </a:rPr>
              <a:t>, vlastnost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сапог большого размера, женщина тридцати лет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endParaRPr lang="de-DE" sz="2800" i="1" dirty="0">
              <a:latin typeface="Times New Roman" charset="0"/>
              <a:cs typeface="Arial Unicode MS" charset="0"/>
            </a:endParaRP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Neshodný přívlastek v dativu je oproti genitivu značně omezen. Stojí jednak u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deverbálních</a:t>
            </a:r>
            <a:r>
              <a:rPr lang="cs-CZ" sz="2800" dirty="0">
                <a:latin typeface="Times New Roman" charset="0"/>
                <a:cs typeface="Arial Unicode MS" charset="0"/>
              </a:rPr>
              <a:t> substantiv, kde je převzat od slovesa </a:t>
            </a:r>
            <a:r>
              <a:rPr lang="ru-RU" sz="2800" i="1" dirty="0">
                <a:latin typeface="Times New Roman" charset="0"/>
                <a:cs typeface="Arial Unicode MS" charset="0"/>
              </a:rPr>
              <a:t>(помощь сестре, ответ товарищам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de-DE" sz="2800" dirty="0">
                <a:latin typeface="Times New Roman" charset="0"/>
                <a:cs typeface="Arial Unicode MS" charset="0"/>
              </a:rPr>
              <a:t>, </a:t>
            </a:r>
            <a:r>
              <a:rPr lang="cs-CZ" sz="2800" dirty="0">
                <a:latin typeface="Times New Roman" charset="0"/>
                <a:cs typeface="Arial Unicode MS" charset="0"/>
              </a:rPr>
              <a:t>jednak u několika dalších substantiv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памятник Лермонтову, привет друзьям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endParaRPr lang="de-DE" sz="2800" i="1" dirty="0">
              <a:latin typeface="Times New Roman" charset="0"/>
              <a:cs typeface="Arial Unicode MS" charset="0"/>
            </a:endParaRP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Podobně je to s instrumentálovým atributem, srov. </a:t>
            </a:r>
            <a:r>
              <a:rPr lang="ru-RU" sz="2800" i="1" dirty="0">
                <a:latin typeface="Times New Roman" charset="0"/>
                <a:cs typeface="Arial Unicode MS" charset="0"/>
              </a:rPr>
              <a:t>удар кулаком, недовольство жизнью</a:t>
            </a:r>
            <a:r>
              <a:rPr lang="cs-CZ" sz="2800" dirty="0">
                <a:latin typeface="Times New Roman" charset="0"/>
                <a:cs typeface="Arial Unicode MS" charset="0"/>
              </a:rPr>
              <a:t>. Nemusí to ale vždy být  valenční doplnění, může to být i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cirkumstant</a:t>
            </a:r>
            <a:r>
              <a:rPr lang="cs-CZ" sz="2800" dirty="0">
                <a:latin typeface="Times New Roman" charset="0"/>
                <a:cs typeface="Arial Unicode MS" charset="0"/>
              </a:rPr>
              <a:t>, srov. </a:t>
            </a:r>
            <a:r>
              <a:rPr lang="ru-RU" sz="2800" i="1" dirty="0">
                <a:latin typeface="Times New Roman" charset="0"/>
                <a:cs typeface="Arial Unicode MS" charset="0"/>
              </a:rPr>
              <a:t>езда полем, поездка трамваем</a:t>
            </a:r>
            <a:r>
              <a:rPr lang="de-DE" sz="2800" i="1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atd. 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Častěji než v češtině se spojuje dějové podstatné jméno s instrumentálem činitele</a:t>
            </a:r>
            <a:r>
              <a:rPr lang="ru-RU" sz="2800" dirty="0">
                <a:latin typeface="Times New Roman" charset="0"/>
                <a:cs typeface="Arial Unicode MS" charset="0"/>
              </a:rPr>
              <a:t>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обсуждение закона парламентом, посещение Чайковским Праги,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1221</Words>
  <Application>Microsoft Macintosh PowerPoint</Application>
  <PresentationFormat>Benutzerdefiniert</PresentationFormat>
  <Paragraphs>40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Motiv systému 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94</cp:revision>
  <cp:lastPrinted>1601-01-01T00:00:00Z</cp:lastPrinted>
  <dcterms:created xsi:type="dcterms:W3CDTF">2012-10-11T18:59:19Z</dcterms:created>
  <dcterms:modified xsi:type="dcterms:W3CDTF">2023-11-14T21:00:08Z</dcterms:modified>
</cp:coreProperties>
</file>