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06-May-21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2%D0%B0%D0%BD_%D0%A4%D1%91%D0%B4%D0%BE%D1%80%D0%BE%D0%B2%D0%B8%D1%87_%D0%A8%D0%BF%D0%BE%D0%BD%D1%8C%D0%BA%D0%B0_%D0%B8_%D0%B5%D0%B3%D0%BE_%D1%82%D1%91%D1%82%D1%83%D1%88%D0%BA%D0%B0" TargetMode="External"/><Relationship Id="rId3" Type="http://schemas.openxmlformats.org/officeDocument/2006/relationships/hyperlink" Target="https://ru.wikipedia.org/wiki/%D0%92%D0%B5%D1%87%D0%B5%D1%80_%D0%BD%D0%B0%D0%BA%D0%B0%D0%BD%D1%83%D0%BD%D0%B5_%D0%98%D0%B2%D0%B0%D0%BD%D0%B0_%D0%9A%D1%83%D0%BF%D0%B0%D0%BB%D0%B0" TargetMode="External"/><Relationship Id="rId7" Type="http://schemas.openxmlformats.org/officeDocument/2006/relationships/hyperlink" Target="https://ru.wikipedia.org/wiki/%D0%A1%D1%82%D1%80%D0%B0%D1%88%D0%BD%D0%B0%D1%8F_%D0%BC%D0%B5%D1%81%D1%82%D1%8C" TargetMode="External"/><Relationship Id="rId2" Type="http://schemas.openxmlformats.org/officeDocument/2006/relationships/hyperlink" Target="https://ru.wikipedia.org/wiki/%D0%A1%D0%BE%D1%80%D0%BE%D1%87%D0%B8%D0%BD%D1%81%D0%BA%D0%B0%D1%8F_%D1%8F%D1%80%D0%BC%D0%B0%D1%80%D0%BA%D0%B0_(%D0%BF%D0%BE%D0%B2%D0%B5%D1%81%D1%82%D1%8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E%D1%87%D1%8C_%D0%BF%D0%B5%D1%80%D0%B5%D0%B4_%D0%A0%D0%BE%D0%B6%D0%B4%D0%B5%D1%81%D1%82%D0%B2%D0%BE%D0%BC" TargetMode="External"/><Relationship Id="rId5" Type="http://schemas.openxmlformats.org/officeDocument/2006/relationships/hyperlink" Target="https://ru.wikipedia.org/wiki/%D0%9F%D1%80%D0%BE%D0%BF%D0%B0%D0%B2%D1%88%D0%B0%D1%8F_%D0%B3%D1%80%D0%B0%D0%BC%D0%BE%D1%82%D0%B0" TargetMode="External"/><Relationship Id="rId4" Type="http://schemas.openxmlformats.org/officeDocument/2006/relationships/hyperlink" Target="https://ru.wikipedia.org/wiki/%D0%9C%D0%B0%D0%B9%D1%81%D0%BA%D0%B0%D1%8F_%D0%BD%D0%BE%D1%87%D1%8C,_%D0%B8%D0%BB%D0%B8_%D0%A3%D1%82%D0%BE%D0%BF%D0%BB%D0%B5%D0%BD%D0%BD%D0%B8%D1%86%D0%B0" TargetMode="External"/><Relationship Id="rId9" Type="http://schemas.openxmlformats.org/officeDocument/2006/relationships/hyperlink" Target="https://ru.wikipedia.org/wiki/%D0%97%D0%B0%D0%BA%D0%BE%D0%BB%D0%B4%D0%BE%D0%B2%D0%B0%D0%BD%D0%BD%D0%BE%D0%B5_%D0%BC%D0%B5%D1%81%D1%82%D0%B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1%80%D0%B0%D1%81_%D0%91%D1%83%D0%BB%D1%8C%D0%B1%D0%B0" TargetMode="External"/><Relationship Id="rId2" Type="http://schemas.openxmlformats.org/officeDocument/2006/relationships/hyperlink" Target="https://ru.wikipedia.org/wiki/%D0%A1%D1%82%D0%B0%D1%80%D0%BE%D1%81%D0%B2%D0%B5%D1%82%D1%81%D0%BA%D0%B8%D0%B5_%D0%BF%D0%BE%D0%BC%D0%B5%D1%89%D0%B8%D0%BA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0%BE%D0%B2%D0%B5%D1%81%D1%82%D1%8C_%D0%BE_%D1%82%D0%BE%D0%BC,_%D0%BA%D0%B0%D0%BA_%D0%BF%D0%BE%D1%81%D1%81%D0%BE%D1%80%D0%B8%D0%BB%D1%81%D1%8F_%D0%98%D0%B2%D0%B0%D0%BD_%D0%98%D0%B2%D0%B0%D0%BD%D0%BE%D0%B2%D0%B8%D1%87_%D1%81_%D0%98%D0%B2%D0%B0%D0%BD%D0%BE%D0%BC_%D0%9D%D0%B8%D0%BA%D0%B8%D1%84%D0%BE%D1%80%D0%BE%D0%B2%D0%B8%D1%87%D0%B5%D0%BC" TargetMode="External"/><Relationship Id="rId4" Type="http://schemas.openxmlformats.org/officeDocument/2006/relationships/hyperlink" Target="https://ru.wikipedia.org/wiki/%D0%92%D0%B8%D0%B9_(%D0%BF%D0%BE%D0%B2%D0%B5%D1%81%D1%82%D1%8C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19221-0849-47C8-9859-0C6270DD6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Николай Васильевич Гоголь </a:t>
            </a:r>
            <a:r>
              <a:rPr lang="cs-CZ" dirty="0"/>
              <a:t>(</a:t>
            </a:r>
            <a:r>
              <a:rPr lang="ru-RU" dirty="0"/>
              <a:t>1809-1852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DB71EC-0532-466A-BD97-8AAB7F6AFC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7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CE54A-47C0-443F-AC40-91852E61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AA91127C-50B1-49BB-85DA-2CEF5F76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ru-RU" dirty="0"/>
              <a:t>«Часто сквозь видимый миру смех льются невидимые миру слезы»</a:t>
            </a:r>
          </a:p>
          <a:p>
            <a:r>
              <a:rPr lang="ru-RU" dirty="0"/>
              <a:t>«Мертвые души» Н. В. Гоголь</a:t>
            </a:r>
            <a:endParaRPr lang="en-US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Гоголь – стилист, дизайнер, кулинар">
            <a:extLst>
              <a:ext uri="{FF2B5EF4-FFF2-40B4-BE49-F238E27FC236}">
                <a16:creationId xmlns:a16="http://schemas.microsoft.com/office/drawing/2014/main" id="{C337B3A4-C994-4EEB-9E3B-E95072A3C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8" r="638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58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15F94-8521-4F9D-87C5-92DD32A4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Периоды жизни и творчества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0F847E-558E-43B6-B607-296B0F2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Нежинская гимназия высших наук </a:t>
            </a:r>
            <a:r>
              <a:rPr lang="cs-CZ" dirty="0"/>
              <a:t>(</a:t>
            </a:r>
            <a:r>
              <a:rPr lang="ru-RU" dirty="0"/>
              <a:t>1821-1828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Петербург – «Ганс Кюхельгартен» </a:t>
            </a:r>
            <a:r>
              <a:rPr lang="cs-CZ" dirty="0"/>
              <a:t>(</a:t>
            </a:r>
            <a:r>
              <a:rPr lang="ru-RU" dirty="0"/>
              <a:t>псевдоним В. Алов</a:t>
            </a:r>
            <a:r>
              <a:rPr lang="cs-CZ" dirty="0"/>
              <a:t>)</a:t>
            </a:r>
            <a:r>
              <a:rPr lang="ru-RU" dirty="0"/>
              <a:t> – 1829; «</a:t>
            </a:r>
            <a:r>
              <a:rPr lang="ru-RU" dirty="0" err="1"/>
              <a:t>Басаврюк</a:t>
            </a:r>
            <a:r>
              <a:rPr lang="ru-RU" dirty="0"/>
              <a:t>, или вечер накануне Ивана Купала» – «Отечественные записки» – 1830; знакомство с Пушкиным, «Вечера на хуторе близ Диканьки» </a:t>
            </a:r>
            <a:r>
              <a:rPr lang="cs-CZ" dirty="0"/>
              <a:t>(</a:t>
            </a:r>
            <a:r>
              <a:rPr lang="ru-RU" dirty="0"/>
              <a:t>Рудый Панько</a:t>
            </a:r>
            <a:r>
              <a:rPr lang="cs-CZ" dirty="0"/>
              <a:t>)</a:t>
            </a:r>
            <a:r>
              <a:rPr lang="ru-RU" dirty="0"/>
              <a:t> – 1831-1832; «Миргород» – 1835;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0ADA8-C941-4EFF-9400-ADB33F22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«Вечера на хуторе близ Диканьки»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C47632-F4E3-4CD5-948D-A00D7B8AC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«Сейчас прочел «Вечера близ Диканьки». Они изумили меня. Вот настоящая веселость, искренняя, без жеманства, без чопорности. А местами какая поэзия!.. Все это так необыкновенно в нашей нынешней литературе, что я доселе не образумился». </a:t>
            </a:r>
          </a:p>
          <a:p>
            <a:r>
              <a:rPr lang="ru-RU" dirty="0"/>
              <a:t>А. С. Пушкин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43A40-F6A1-4B1F-A145-65A0B5AB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«Вечера на хуторе близ Диканьки»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F97B4-2DFA-4F8D-96DA-C4F3408F0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Часть первая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Сорочинская ярмарка</a:t>
            </a: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hlinkClick r:id="rId3" tooltip="Пропавшая грамота (фильм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Вечер накануне Ивана Купала</a:t>
            </a: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Майская ночь, или Утопленница</a:t>
            </a:r>
            <a:endParaRPr lang="ru-RU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hlinkClick r:id="rId5" tooltip="Заколдованное мес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Пропавшая грамота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b="1" dirty="0"/>
              <a:t>Часть вторая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hlinkClick r:id="rId6" tooltip="Ночь перед Рождество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Ночь перед Рождеством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hlinkClick r:id="rId7" tooltip="Майская ночь, или Утопленниц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Страшная месть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Иван Фёдорович </a:t>
            </a:r>
            <a:r>
              <a:rPr lang="ru-RU" dirty="0" err="1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Шпонька</a:t>
            </a:r>
            <a:r>
              <a:rPr lang="ru-RU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и его тётушка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Заколдованное место</a:t>
            </a:r>
            <a:endParaRPr lang="ru-RU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7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8BAEA-B0D0-4AE2-8187-9C75D34D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«Миргород»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4E95F-D27F-45CC-B804-F37452420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Первая часть: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>Старосветские помещики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3" tooltip="Тарас Бульба"/>
              </a:rPr>
              <a:t>Тарас Бульба</a:t>
            </a:r>
            <a:endParaRPr lang="ru-RU" dirty="0"/>
          </a:p>
          <a:p>
            <a:r>
              <a:rPr lang="ru-RU" dirty="0"/>
              <a:t>Вторая часть:</a:t>
            </a:r>
          </a:p>
          <a:p>
            <a:pPr marL="0" indent="0">
              <a:buNone/>
            </a:pPr>
            <a:r>
              <a:rPr lang="ru-RU" dirty="0">
                <a:hlinkClick r:id="rId4" tooltip="Вий (повесть)"/>
              </a:rPr>
              <a:t>Вий</a:t>
            </a:r>
            <a:endParaRPr lang="ru-RU" dirty="0"/>
          </a:p>
          <a:p>
            <a:pPr marL="0" indent="0">
              <a:buNone/>
            </a:pPr>
            <a:r>
              <a:rPr lang="ru-RU" dirty="0">
                <a:hlinkClick r:id="rId5" tooltip="Повесть о том, как поссорился Иван Иванович с Иваном Никифоровичем"/>
              </a:rPr>
              <a:t>Повесть о том, как поссорился Иван Иванович с Иваном Никифоровичем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0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0416-2EC7-43C8-95BC-B1C5E031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«Петербургские повести»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A26C72-9131-4557-821F-597F07BA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«Мы все вышли из «Шинели» Гоголя» Ф. М. Достоевский</a:t>
            </a:r>
          </a:p>
          <a:p>
            <a:r>
              <a:rPr lang="ru-RU" dirty="0"/>
              <a:t>«Влияние Гоголя на русскую литературу было огромно. Не только все молодые таланты бросились на указанный им путь, но и некоторые писатели, уже приобретшие известность, пошли по этому же пути, оставивши свой прежний, Отсюда появление школы, которую противники ее думали унизить названием </a:t>
            </a:r>
            <a:r>
              <a:rPr lang="ru-RU" b="1" i="1" dirty="0"/>
              <a:t>натуральной</a:t>
            </a:r>
            <a:r>
              <a:rPr lang="ru-RU" dirty="0"/>
              <a:t>» В. Г. Белинский</a:t>
            </a:r>
          </a:p>
          <a:p>
            <a:r>
              <a:rPr lang="ru-RU" b="1" i="1" dirty="0"/>
              <a:t>«Быть поэтом – это значит находить красоту в ее реальном значении»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7862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02C83-45F0-4466-86F1-D8CE4092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Стиль гоголя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548D34-6030-42E6-AAA3-246FF71C9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Простота вымысла, верность жизни, народность, оригинальность и комическое воодушевление, всегда побеждаемое чувством грусти и уныния.  В. Г. Белинский</a:t>
            </a:r>
            <a:endParaRPr lang="en-US" dirty="0"/>
          </a:p>
          <a:p>
            <a:r>
              <a:rPr lang="ru-RU" dirty="0"/>
              <a:t>Смешение трагедийного и комического</a:t>
            </a:r>
          </a:p>
          <a:p>
            <a:r>
              <a:rPr lang="ru-RU" dirty="0"/>
              <a:t>Социальность. «В Гоголе мы видим главу русской литературы» В. Г. Белинский</a:t>
            </a:r>
          </a:p>
          <a:p>
            <a:r>
              <a:rPr lang="ru-RU" dirty="0"/>
              <a:t>Мастер собирания мелочей в одно целое, чтобы в это целом вдруг глубоко предстал тот или иной характер – «вещное описание»</a:t>
            </a:r>
          </a:p>
          <a:p>
            <a:r>
              <a:rPr lang="ru-RU" dirty="0"/>
              <a:t>Исповедальность – качество, которое поставило русскую литературу на 1-ю ступень в мире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3191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402</TotalTime>
  <Words>382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Галерея</vt:lpstr>
      <vt:lpstr>Николай Васильевич Гоголь (1809-1852)</vt:lpstr>
      <vt:lpstr>Презентация PowerPoint</vt:lpstr>
      <vt:lpstr>Периоды жизни и творчества</vt:lpstr>
      <vt:lpstr>«Вечера на хуторе близ Диканьки»</vt:lpstr>
      <vt:lpstr>«Вечера на хуторе близ Диканьки»</vt:lpstr>
      <vt:lpstr>«Миргород» </vt:lpstr>
      <vt:lpstr>«Петербургские повести» </vt:lpstr>
      <vt:lpstr>Стиль гоголя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 (1809-1852)</dc:title>
  <dc:creator>Elena Vasilyeva</dc:creator>
  <cp:lastModifiedBy>Elena Vasilyeva</cp:lastModifiedBy>
  <cp:revision>9</cp:revision>
  <dcterms:created xsi:type="dcterms:W3CDTF">2021-05-06T02:02:54Z</dcterms:created>
  <dcterms:modified xsi:type="dcterms:W3CDTF">2021-05-06T08:44:55Z</dcterms:modified>
</cp:coreProperties>
</file>