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306" r:id="rId2"/>
    <p:sldId id="279" r:id="rId3"/>
    <p:sldId id="280" r:id="rId4"/>
    <p:sldId id="303" r:id="rId5"/>
    <p:sldId id="307" r:id="rId6"/>
    <p:sldId id="281" r:id="rId7"/>
    <p:sldId id="305" r:id="rId8"/>
    <p:sldId id="299" r:id="rId9"/>
    <p:sldId id="308" r:id="rId10"/>
    <p:sldId id="300" r:id="rId11"/>
    <p:sldId id="301" r:id="rId12"/>
    <p:sldId id="302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262" r:id="rId25"/>
    <p:sldId id="263" r:id="rId26"/>
    <p:sldId id="320" r:id="rId27"/>
    <p:sldId id="265" r:id="rId28"/>
    <p:sldId id="282" r:id="rId29"/>
    <p:sldId id="266" r:id="rId30"/>
    <p:sldId id="321" r:id="rId31"/>
    <p:sldId id="322" r:id="rId32"/>
    <p:sldId id="323" r:id="rId33"/>
    <p:sldId id="283" r:id="rId34"/>
    <p:sldId id="324" r:id="rId35"/>
    <p:sldId id="325" r:id="rId36"/>
    <p:sldId id="326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327" r:id="rId5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27"/>
  </p:normalViewPr>
  <p:slideViewPr>
    <p:cSldViewPr>
      <p:cViewPr varScale="1">
        <p:scale>
          <a:sx n="110" d="100"/>
          <a:sy n="110" d="100"/>
        </p:scale>
        <p:origin x="158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749CD08E-B8B7-2F9D-988B-DA31FB260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30ADAA05-B4B9-24B2-6693-5C1D0072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ED422AEE-4015-37D5-90D4-292B2ED99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16E71D96-D309-C140-AB8C-E794A2ED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EFEC0D3B-FF3F-7FF0-C34F-CF56B0E0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F079B775-307F-97AD-1FDC-20D64AA6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F01BF5F6-B6C6-DEC0-1E2F-F1C68361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479321FF-B698-1CFB-B991-3CE77789C32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0B4B8039-E37F-37CE-F2FD-471A8E9B88C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4B543732-701E-15C2-DF5B-63087C5DDE4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3621D5-DFB1-C749-B36F-4A0CA5972192}" type="slidenum">
              <a:rPr lang="de-CH" altLang="de-DE" sz="140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803798FD-72BA-7A8E-09C9-881482B86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43054ECF-5738-A459-11CB-3692A4AAC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>
            <a:extLst>
              <a:ext uri="{FF2B5EF4-FFF2-40B4-BE49-F238E27FC236}">
                <a16:creationId xmlns:a16="http://schemas.microsoft.com/office/drawing/2014/main" id="{84E7F815-E7A0-1936-21F4-9099DDBBE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47106" name="Notizenplatzhalter 2">
            <a:extLst>
              <a:ext uri="{FF2B5EF4-FFF2-40B4-BE49-F238E27FC236}">
                <a16:creationId xmlns:a16="http://schemas.microsoft.com/office/drawing/2014/main" id="{3E229734-BBB9-00FE-408E-542602C90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bildplatzhalter 1">
            <a:extLst>
              <a:ext uri="{FF2B5EF4-FFF2-40B4-BE49-F238E27FC236}">
                <a16:creationId xmlns:a16="http://schemas.microsoft.com/office/drawing/2014/main" id="{C7C958F6-D2EF-6F09-47FC-247CBEC55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49154" name="Notizenplatzhalter 2">
            <a:extLst>
              <a:ext uri="{FF2B5EF4-FFF2-40B4-BE49-F238E27FC236}">
                <a16:creationId xmlns:a16="http://schemas.microsoft.com/office/drawing/2014/main" id="{B3F7B17F-C454-8A26-C160-3E8F1BFCC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D886E328-C88F-574E-CDD1-56AF23D872A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2FC2529-23AC-004B-8592-EF75661F91EB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C6DBFB60-AB2C-D7E4-A14F-9673EEE7B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046C182B-D0B3-B196-18EE-482C66A1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">
            <a:extLst>
              <a:ext uri="{FF2B5EF4-FFF2-40B4-BE49-F238E27FC236}">
                <a16:creationId xmlns:a16="http://schemas.microsoft.com/office/drawing/2014/main" id="{40905333-4FFD-4BD4-2499-E0294CE712B6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645199A-DC62-8644-AE2A-CF5EF1F08773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89DFFEF2-4784-7557-BF9B-BFC5C2DDE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2727FCA0-FD4F-B8E2-AD78-D29C43CE6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7">
            <a:extLst>
              <a:ext uri="{FF2B5EF4-FFF2-40B4-BE49-F238E27FC236}">
                <a16:creationId xmlns:a16="http://schemas.microsoft.com/office/drawing/2014/main" id="{2043F127-FAA1-8FB9-AAEE-B511FE89ED1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DCED35C-4EAF-1F49-90F5-FE2B23964BB3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57791230-382B-5B2F-A013-9CAACEF9C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388BA2C1-AF10-2489-A60B-F2695F1A3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7">
            <a:extLst>
              <a:ext uri="{FF2B5EF4-FFF2-40B4-BE49-F238E27FC236}">
                <a16:creationId xmlns:a16="http://schemas.microsoft.com/office/drawing/2014/main" id="{A33BF8A0-D68B-69D7-1BD2-276BCDDBE09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4C8554C-4DE3-1A4E-A37B-59CBDE01FB61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D51C6D39-3817-5F42-35FA-37E4B813F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F42D87E3-A9B2-FBE2-B5BF-361F8CDAA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7">
            <a:extLst>
              <a:ext uri="{FF2B5EF4-FFF2-40B4-BE49-F238E27FC236}">
                <a16:creationId xmlns:a16="http://schemas.microsoft.com/office/drawing/2014/main" id="{F40582CC-B9C4-5E8E-462E-937052934B4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EA85247-B94F-DA4B-9A2A-BBCB0D97F3C3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C969CA80-EEBF-F75D-34B3-4712323B3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EBC514AE-821C-5193-06FF-15E1F9B1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7">
            <a:extLst>
              <a:ext uri="{FF2B5EF4-FFF2-40B4-BE49-F238E27FC236}">
                <a16:creationId xmlns:a16="http://schemas.microsoft.com/office/drawing/2014/main" id="{A433C37C-8DEB-69BD-594C-83074B71CF6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BF94194-CABA-144B-99D2-090204B1D520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6C6F6B4B-D949-E9B0-54A4-0A4FC0740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BFE70341-AB1C-C4B9-54EF-6ED77DA24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7">
            <a:extLst>
              <a:ext uri="{FF2B5EF4-FFF2-40B4-BE49-F238E27FC236}">
                <a16:creationId xmlns:a16="http://schemas.microsoft.com/office/drawing/2014/main" id="{96DCDA28-6B37-B6E1-1C86-388FE7C9EEF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BFDFA3E-1E49-5947-B343-DB443A6BAADC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B163BFB7-EC27-738C-788F-467264F76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634808AA-77B0-FE70-EB82-71936BFF9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7">
            <a:extLst>
              <a:ext uri="{FF2B5EF4-FFF2-40B4-BE49-F238E27FC236}">
                <a16:creationId xmlns:a16="http://schemas.microsoft.com/office/drawing/2014/main" id="{C55641CC-D026-91BD-F3D3-96008705D01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0BA2A76-C9D6-4741-BBA9-70867657245D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D71BD824-CBB9-193C-459C-3094BAC50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EF478DFF-07C3-9A21-E1F8-8902F8AB6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4ED4CD15-06CC-88E8-E6AE-185DB5B7F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C2615E01-82C5-93D9-E3F5-782517A01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7">
            <a:extLst>
              <a:ext uri="{FF2B5EF4-FFF2-40B4-BE49-F238E27FC236}">
                <a16:creationId xmlns:a16="http://schemas.microsoft.com/office/drawing/2014/main" id="{F77D95DE-F1BF-2B78-E7AF-E44E4218DA9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B6A1B3A-BACB-F84C-BFD9-830735B01F44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6DF9DE11-E7C8-8B65-C984-37CDE9635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EAC66149-9A8C-6B27-9217-67F53BF7B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7">
            <a:extLst>
              <a:ext uri="{FF2B5EF4-FFF2-40B4-BE49-F238E27FC236}">
                <a16:creationId xmlns:a16="http://schemas.microsoft.com/office/drawing/2014/main" id="{394B9B15-1598-8FC7-633C-0074663F5D1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B451B50-6B26-2349-B32A-B8C74AE7340B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76E02265-7319-0B53-B7AC-5FE0C14C8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167FEAE4-D592-D449-EFFE-47AAD9FEE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7">
            <a:extLst>
              <a:ext uri="{FF2B5EF4-FFF2-40B4-BE49-F238E27FC236}">
                <a16:creationId xmlns:a16="http://schemas.microsoft.com/office/drawing/2014/main" id="{6ED21D44-4861-9D85-CCAD-1196602A329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4B6F477-C076-284A-AB29-A592E49F5714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91AD7113-FA4C-589C-F66E-1203B1B256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9A23DADB-6707-C4C5-0D10-55AF31FC7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7">
            <a:extLst>
              <a:ext uri="{FF2B5EF4-FFF2-40B4-BE49-F238E27FC236}">
                <a16:creationId xmlns:a16="http://schemas.microsoft.com/office/drawing/2014/main" id="{C9259A50-1877-51AD-0A77-DC293CFECF2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D318EDB-2E22-D24C-A07C-C5104CDEB6B3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DA04E980-D1F6-0476-A317-CE000AA76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5A36FF22-D4CC-0B54-109A-FFEB90387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7">
            <a:extLst>
              <a:ext uri="{FF2B5EF4-FFF2-40B4-BE49-F238E27FC236}">
                <a16:creationId xmlns:a16="http://schemas.microsoft.com/office/drawing/2014/main" id="{DDCB0EB7-9152-3B8A-EFCF-A5D6BBE6458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B144234-BAAC-ED48-AA03-A5611E25C47A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C6C09428-627E-92FA-4790-E1BE95436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40FC7968-8E3D-5ABF-1BDC-B123FA01D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7">
            <a:extLst>
              <a:ext uri="{FF2B5EF4-FFF2-40B4-BE49-F238E27FC236}">
                <a16:creationId xmlns:a16="http://schemas.microsoft.com/office/drawing/2014/main" id="{85CAC929-D15C-CA0F-D5D4-DD3226945D0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3EE117-6595-0347-9752-87B198AB1C10}" type="slidenum">
              <a:rPr lang="de-CH" altLang="de-CZ" sz="1800">
                <a:cs typeface="Arial" panose="020B060402020202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de-CH" altLang="de-CZ" sz="1800">
              <a:cs typeface="Arial" panose="020B0604020202020204" pitchFamily="34" charset="0"/>
            </a:endParaRPr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26AE5673-EC10-E1C2-AF30-8413F046C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DA81E171-F2CA-6059-9A9D-A526F34FE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>
            <a:extLst>
              <a:ext uri="{FF2B5EF4-FFF2-40B4-BE49-F238E27FC236}">
                <a16:creationId xmlns:a16="http://schemas.microsoft.com/office/drawing/2014/main" id="{C268695F-55D9-F144-642F-68BC00C63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2770" name="Notizenplatzhalter 2">
            <a:extLst>
              <a:ext uri="{FF2B5EF4-FFF2-40B4-BE49-F238E27FC236}">
                <a16:creationId xmlns:a16="http://schemas.microsoft.com/office/drawing/2014/main" id="{0E13C4AC-923E-FE36-7D3B-CA634FD29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>
            <a:extLst>
              <a:ext uri="{FF2B5EF4-FFF2-40B4-BE49-F238E27FC236}">
                <a16:creationId xmlns:a16="http://schemas.microsoft.com/office/drawing/2014/main" id="{8A38AA74-E3CA-5E78-5996-6632CED05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4818" name="Notizenplatzhalter 2">
            <a:extLst>
              <a:ext uri="{FF2B5EF4-FFF2-40B4-BE49-F238E27FC236}">
                <a16:creationId xmlns:a16="http://schemas.microsoft.com/office/drawing/2014/main" id="{9DC76B97-F79A-87BA-C0CE-95E5ADA63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>
            <a:extLst>
              <a:ext uri="{FF2B5EF4-FFF2-40B4-BE49-F238E27FC236}">
                <a16:creationId xmlns:a16="http://schemas.microsoft.com/office/drawing/2014/main" id="{AB687B96-AB9F-272E-05B5-A3507787F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6866" name="Notizenplatzhalter 2">
            <a:extLst>
              <a:ext uri="{FF2B5EF4-FFF2-40B4-BE49-F238E27FC236}">
                <a16:creationId xmlns:a16="http://schemas.microsoft.com/office/drawing/2014/main" id="{CC156A6D-3428-51A9-ADEE-954C2CE7B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>
            <a:extLst>
              <a:ext uri="{FF2B5EF4-FFF2-40B4-BE49-F238E27FC236}">
                <a16:creationId xmlns:a16="http://schemas.microsoft.com/office/drawing/2014/main" id="{8FF90BBD-749C-F8D5-DB4E-2C3499860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8914" name="Notizenplatzhalter 2">
            <a:extLst>
              <a:ext uri="{FF2B5EF4-FFF2-40B4-BE49-F238E27FC236}">
                <a16:creationId xmlns:a16="http://schemas.microsoft.com/office/drawing/2014/main" id="{A6F56C51-E9F7-37D9-9A88-BD23755FA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>
            <a:extLst>
              <a:ext uri="{FF2B5EF4-FFF2-40B4-BE49-F238E27FC236}">
                <a16:creationId xmlns:a16="http://schemas.microsoft.com/office/drawing/2014/main" id="{0D796733-4F64-33C3-47F9-5D1CF83ED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40962" name="Notizenplatzhalter 2">
            <a:extLst>
              <a:ext uri="{FF2B5EF4-FFF2-40B4-BE49-F238E27FC236}">
                <a16:creationId xmlns:a16="http://schemas.microsoft.com/office/drawing/2014/main" id="{7826739F-3958-DAD8-F722-D63C5B31E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>
            <a:extLst>
              <a:ext uri="{FF2B5EF4-FFF2-40B4-BE49-F238E27FC236}">
                <a16:creationId xmlns:a16="http://schemas.microsoft.com/office/drawing/2014/main" id="{F068F290-338B-D38B-EA9A-457F4F916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43010" name="Notizenplatzhalter 2">
            <a:extLst>
              <a:ext uri="{FF2B5EF4-FFF2-40B4-BE49-F238E27FC236}">
                <a16:creationId xmlns:a16="http://schemas.microsoft.com/office/drawing/2014/main" id="{897DB8A2-4362-32A2-1A30-3887F2317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>
            <a:extLst>
              <a:ext uri="{FF2B5EF4-FFF2-40B4-BE49-F238E27FC236}">
                <a16:creationId xmlns:a16="http://schemas.microsoft.com/office/drawing/2014/main" id="{21E5CDA6-C8C3-35A8-72A8-1358E24B7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45058" name="Notizenplatzhalter 2">
            <a:extLst>
              <a:ext uri="{FF2B5EF4-FFF2-40B4-BE49-F238E27FC236}">
                <a16:creationId xmlns:a16="http://schemas.microsoft.com/office/drawing/2014/main" id="{AB4C9A2C-AF5D-1ACD-F32F-EACC1E0E6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Z" altLang="de-CZ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78F55-DEA3-D3A8-EDEA-D0A7BF2C25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45A50-E7A6-E957-ED81-C4A64DD644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B2F78-C940-FC9A-D65B-584870BE37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25B13-C70A-CE47-AE8E-F4F46DF6ED18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3780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54A42-4293-7F6D-5EF6-534D4DBB71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69157-D88A-CF69-7750-0DB510B1FB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3753B-1753-8D6A-A334-62953A618F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3E6F-454A-944C-82B8-BCEF8770634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4819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44446-52AB-4071-9F88-6680B59B0A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618EA8-8F81-F5ED-799B-121E9AFD28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8F17D-32D1-B6DA-5233-E28BCC9DDA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E1C8F-7849-EE42-8AA1-4ECE3514166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60235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33512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F3D2640-B229-66ED-CFCE-A1C8746785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5937D-82DB-B831-E451-2B9C2F7AE6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D8C14-6D09-869F-945B-F082ECB4D5D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EB254-EDC0-DE44-8816-102C15746ADB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2597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923DE-95C6-DAF5-50D7-EBE7715CFB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5F41C-39BE-70B0-CE8B-6D2C5190905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2CF0D2-12AB-795A-612B-C124DD8CFB8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D375-3167-864A-9E24-9F678A40F3FB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93876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E8F12-BC82-17EF-77A2-81C01F1720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C38F2-E078-87A7-C49A-76216D5A7CA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A5AE5-D6C8-A5E8-A35B-1C98F2B6FD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D427-A5F0-6947-A6DA-52EFE998CDD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6192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733009-76A5-9EB0-8107-C40BBFE75E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A0A0744-8A32-9BA3-5144-E58D2B68E5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007D75-F0A6-3D51-E2AC-E61AB2E3D7C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AA56-85D8-B44B-B923-C885B142C6E9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56347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ECAEDE2-5914-829D-A91A-C8BF78E1FA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08D692E-9388-9F9B-9DA7-D7135FB6CE0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30C9B30-F4F6-F5D9-926F-4131F3FE8E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A1C94-754A-B14D-95BE-546FEEEEA26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20482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D07056C-6FCE-4142-AA35-A66A71F39C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5034C-7202-CAFD-DE0D-37A0A98708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AE143E-1E43-82A9-6713-62F90E6489C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C6648-6AB9-234D-A3DD-ADC395C4A04A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6723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16DB8AE-AD8E-BB29-1CD9-08FE851A7B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3E9D3E-85E6-6C1F-E698-9E3CE48C67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2FC03-A036-E861-01DE-21E6C26F7C1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365B5-056D-0644-9969-9E284B12B7F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73396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A6550C-29B0-55E5-89F2-CC334910D37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880922-A909-A82D-2D08-2FB3DE8D5D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891379-5440-52EA-0249-84DFBDF381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EB08-6A1F-4842-848F-99D49F2D85D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1976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05A79B-20BC-1FEB-5921-1E2462B01A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0E0B14-2945-C567-A418-14D9293D36D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8F7F50-9400-3E0E-EBDA-E07C9C60836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691F-79A0-D646-9876-E3945932596E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6706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924C604-F058-7ACA-D589-51C5B93E1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5A804B-D0ED-8D99-F34F-2FFA385C6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23D3D65-C03D-2365-678E-41DA9EA158B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39C67F-0766-B542-CA2D-053DB4A41BC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2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A5CD9-E69E-50E1-1537-0BAF0C7A33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0900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D3ED09-A7A1-104C-A53B-B63726AB751D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E4597F8-B8DD-6BE4-60C1-7CF955801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76275"/>
            <a:ext cx="8228013" cy="1165225"/>
          </a:xfrm>
        </p:spPr>
        <p:txBody>
          <a:bodyPr tIns="35268"/>
          <a:lstStyle/>
          <a:p>
            <a:pPr eaLnBrk="1">
              <a:buClrTx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altLang="de-CZ" b="1" dirty="0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r>
              <a:rPr lang="cs-CZ" altLang="de-CZ" b="1">
                <a:latin typeface="Times New Roman" panose="02020603050405020304" pitchFamily="18" charset="0"/>
              </a:rPr>
              <a:t>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25DC80B-8754-AC22-4D92-4A76612EBB1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4963"/>
            <a:ext cx="8228013" cy="4525962"/>
          </a:xfrm>
        </p:spPr>
        <p:txBody>
          <a:bodyPr anchor="ctr"/>
          <a:lstStyle/>
          <a:p>
            <a:pPr marL="0" indent="0" algn="ctr" eaLnBrk="1">
              <a:buClrTx/>
              <a:tabLst>
                <a:tab pos="0" algn="l"/>
                <a:tab pos="93663" algn="l"/>
                <a:tab pos="501650" algn="l"/>
                <a:tab pos="909638" algn="l"/>
                <a:tab pos="1316038" algn="l"/>
                <a:tab pos="1724025" algn="l"/>
                <a:tab pos="2132013" algn="l"/>
                <a:tab pos="2540000" algn="l"/>
                <a:tab pos="2946400" algn="l"/>
                <a:tab pos="3354388" algn="l"/>
                <a:tab pos="3762375" algn="l"/>
                <a:tab pos="4168775" algn="l"/>
                <a:tab pos="4576763" algn="l"/>
                <a:tab pos="4984750" algn="l"/>
                <a:tab pos="5392738" algn="l"/>
                <a:tab pos="5799138" algn="l"/>
                <a:tab pos="6207125" algn="l"/>
                <a:tab pos="6615113" algn="l"/>
                <a:tab pos="7021513" algn="l"/>
                <a:tab pos="7429500" algn="l"/>
                <a:tab pos="7837488" algn="l"/>
                <a:tab pos="7878763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>
            <a:extLst>
              <a:ext uri="{FF2B5EF4-FFF2-40B4-BE49-F238E27FC236}">
                <a16:creationId xmlns:a16="http://schemas.microsoft.com/office/drawing/2014/main" id="{5B249006-2E20-8CA8-B224-E7376C1142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отвечающая синтаксическому уровню языковой системы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. Кроме того здесь приводятся и фонетические аспекты (интонация).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 бывает и в других дефинициях предложения, ср.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Čermák („Jazyk a jazykověda“, P. 2001): „Pro účely běžné textové analýzy postačí pracovně (...) vymezení jako elementární komunikativní </a:t>
            </a:r>
            <a:r>
              <a:rPr lang="cs-CZ" altLang="de-CZ" sz="2800" i="1">
                <a:latin typeface="Times New Roman" panose="02020603050405020304" pitchFamily="18" charset="0"/>
              </a:rPr>
              <a:t>(! – MG)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jednotky textu, která je intonačně uzavřena a má také svou obvyklou strukturu </a:t>
            </a:r>
            <a:r>
              <a:rPr lang="cs-CZ" altLang="de-CZ" sz="2800" i="1">
                <a:latin typeface="Times New Roman" panose="02020603050405020304" pitchFamily="18" charset="0"/>
              </a:rPr>
              <a:t>(! – MG) </a:t>
            </a:r>
            <a:r>
              <a:rPr lang="cs-CZ" altLang="de-CZ" sz="2800">
                <a:latin typeface="Times New Roman" panose="02020603050405020304" pitchFamily="18" charset="0"/>
              </a:rPr>
              <a:t>(alternativně se tu u některých českých lingvistů užívá i termín výpověď </a:t>
            </a:r>
            <a:r>
              <a:rPr lang="cs-CZ" altLang="de-CZ" sz="2800" i="1">
                <a:latin typeface="Times New Roman" panose="02020603050405020304" pitchFamily="18" charset="0"/>
              </a:rPr>
              <a:t>(! – MG)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1CB938C1-8B88-FB86-1983-689BF92AAB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И здесь видно, что дефиниция опирается не только на синтаксические феномены, но использует фонетические и коммуникативные (семантические) факторы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Долго в лингвистике считали предложение самим высоким уровнем языковой системы. В Грамматиках над предложением ничего не описалось:</a:t>
            </a: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  <a:defRPr/>
            </a:pPr>
            <a:r>
              <a:rPr lang="de-CH" altLang="de-CZ" sz="2800" dirty="0">
                <a:latin typeface="Times New Roman" panose="02020603050405020304" pitchFamily="18" charset="0"/>
              </a:rPr>
              <a:t>André </a:t>
            </a:r>
            <a:r>
              <a:rPr lang="de-CH" altLang="de-CZ" sz="2800" dirty="0" err="1">
                <a:latin typeface="Times New Roman" panose="02020603050405020304" pitchFamily="18" charset="0"/>
              </a:rPr>
              <a:t>Martinet</a:t>
            </a:r>
            <a:r>
              <a:rPr lang="de-CH" altLang="de-CZ" sz="2800" dirty="0">
                <a:latin typeface="Times New Roman" panose="02020603050405020304" pitchFamily="18" charset="0"/>
              </a:rPr>
              <a:t>: „</a:t>
            </a:r>
            <a:r>
              <a:rPr lang="de-CH" altLang="de-CZ" sz="2800" dirty="0" err="1">
                <a:latin typeface="Times New Roman" panose="02020603050405020304" pitchFamily="18" charset="0"/>
              </a:rPr>
              <a:t>Rien</a:t>
            </a:r>
            <a:r>
              <a:rPr lang="de-CH" altLang="de-CZ" sz="2800" dirty="0">
                <a:latin typeface="Times New Roman" panose="02020603050405020304" pitchFamily="18" charset="0"/>
              </a:rPr>
              <a:t> ne se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retrouve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CZ" sz="2800" dirty="0">
                <a:latin typeface="Times New Roman" panose="02020603050405020304" pitchFamily="18" charset="0"/>
              </a:rPr>
              <a:t> le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discours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qui</a:t>
            </a:r>
            <a:r>
              <a:rPr lang="de-CH" altLang="de-CZ" sz="2800" dirty="0">
                <a:latin typeface="Times New Roman" panose="02020603050405020304" pitchFamily="18" charset="0"/>
              </a:rPr>
              <a:t> ne </a:t>
            </a:r>
            <a:r>
              <a:rPr lang="de-CH" altLang="de-CZ" sz="2800" dirty="0" err="1">
                <a:latin typeface="Times New Roman" panose="02020603050405020304" pitchFamily="18" charset="0"/>
              </a:rPr>
              <a:t>soit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déjà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dans</a:t>
            </a:r>
            <a:r>
              <a:rPr lang="de-CH" altLang="de-CZ" sz="2800" dirty="0">
                <a:latin typeface="Times New Roman" panose="02020603050405020304" pitchFamily="18" charset="0"/>
              </a:rPr>
              <a:t> la </a:t>
            </a:r>
            <a:r>
              <a:rPr lang="de-CH" altLang="de-CZ" sz="2800" dirty="0" err="1">
                <a:latin typeface="Times New Roman" panose="02020603050405020304" pitchFamily="18" charset="0"/>
              </a:rPr>
              <a:t>phrase</a:t>
            </a:r>
            <a:r>
              <a:rPr lang="de-CH" altLang="de-CZ" sz="2800" dirty="0">
                <a:latin typeface="Times New Roman" panose="02020603050405020304" pitchFamily="18" charset="0"/>
              </a:rPr>
              <a:t>.</a:t>
            </a:r>
            <a:r>
              <a:rPr lang="de-CH" altLang="de-DE" sz="2800" dirty="0">
                <a:latin typeface="Times New Roman" panose="02020603050405020304" pitchFamily="18" charset="0"/>
              </a:rPr>
              <a:t>“</a:t>
            </a:r>
            <a:endParaRPr lang="de-CH" altLang="de-CZ" sz="2800" dirty="0">
              <a:latin typeface="Times New Roman" panose="02020603050405020304" pitchFamily="18" charset="0"/>
            </a:endParaRPr>
          </a:p>
          <a:p>
            <a:pPr marL="414338" indent="-309563" eaLnBrk="1">
              <a:buSzPct val="45000"/>
              <a:buFont typeface="Wingdings" pitchFamily="2" charset="2"/>
              <a:buChar char=""/>
              <a:tabLst>
                <a:tab pos="414338" algn="l"/>
                <a:tab pos="519113" algn="l"/>
                <a:tab pos="968375" algn="l"/>
                <a:tab pos="1417638" algn="l"/>
                <a:tab pos="1866900" algn="l"/>
                <a:tab pos="2316163" algn="l"/>
                <a:tab pos="2765425" algn="l"/>
                <a:tab pos="3214688" algn="l"/>
                <a:tab pos="3663950" algn="l"/>
                <a:tab pos="4113213" algn="l"/>
                <a:tab pos="4562475" algn="l"/>
                <a:tab pos="5011738" algn="l"/>
                <a:tab pos="5461000" algn="l"/>
                <a:tab pos="5910263" algn="l"/>
                <a:tab pos="6359525" algn="l"/>
                <a:tab pos="6808788" algn="l"/>
                <a:tab pos="7258050" algn="l"/>
                <a:tab pos="7707313" algn="l"/>
                <a:tab pos="8156575" algn="l"/>
                <a:tab pos="8605838" algn="l"/>
                <a:tab pos="9055100" algn="l"/>
              </a:tabLst>
              <a:defRPr/>
            </a:pPr>
            <a:r>
              <a:rPr lang="de-CH" altLang="de-CZ" sz="2800" dirty="0">
                <a:latin typeface="Times New Roman" panose="02020603050405020304" pitchFamily="18" charset="0"/>
              </a:rPr>
              <a:t>Emile Benveniste: „Les </a:t>
            </a:r>
            <a:r>
              <a:rPr lang="de-CH" altLang="de-CZ" sz="2800" dirty="0" err="1">
                <a:latin typeface="Times New Roman" panose="02020603050405020304" pitchFamily="18" charset="0"/>
              </a:rPr>
              <a:t>phrases</a:t>
            </a:r>
            <a:r>
              <a:rPr lang="de-CH" altLang="de-CZ" sz="2800" dirty="0">
                <a:latin typeface="Times New Roman" panose="02020603050405020304" pitchFamily="18" charset="0"/>
              </a:rPr>
              <a:t> </a:t>
            </a:r>
            <a:r>
              <a:rPr lang="de-CH" altLang="de-CZ" sz="2800" dirty="0" err="1">
                <a:latin typeface="Times New Roman" panose="02020603050405020304" pitchFamily="18" charset="0"/>
              </a:rPr>
              <a:t>n</a:t>
            </a:r>
            <a:r>
              <a:rPr lang="de-DE" altLang="de-DE" sz="2800" dirty="0">
                <a:latin typeface="Times New Roman" panose="02020603050405020304" pitchFamily="18" charset="0"/>
              </a:rPr>
              <a:t>’</a:t>
            </a:r>
            <a:r>
              <a:rPr lang="de-DE" altLang="ja-JP" sz="2800" dirty="0" err="1">
                <a:latin typeface="Times New Roman" panose="02020603050405020304" pitchFamily="18" charset="0"/>
              </a:rPr>
              <a:t>ont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distribution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ni</a:t>
            </a:r>
            <a:r>
              <a:rPr lang="de-DE" altLang="ja-JP" sz="2800" dirty="0">
                <a:latin typeface="Times New Roman" panose="02020603050405020304" pitchFamily="18" charset="0"/>
              </a:rPr>
              <a:t> </a:t>
            </a:r>
            <a:r>
              <a:rPr lang="de-DE" altLang="ja-JP" sz="2800" dirty="0" err="1">
                <a:latin typeface="Times New Roman" panose="02020603050405020304" pitchFamily="18" charset="0"/>
              </a:rPr>
              <a:t>emploi</a:t>
            </a:r>
            <a:r>
              <a:rPr lang="de-DE" altLang="ja-JP" sz="2800" dirty="0">
                <a:latin typeface="Times New Roman" panose="02020603050405020304" pitchFamily="18" charset="0"/>
              </a:rPr>
              <a:t>.</a:t>
            </a:r>
            <a:r>
              <a:rPr lang="de-DE" altLang="de-DE" sz="2800" dirty="0">
                <a:latin typeface="Times New Roman" panose="02020603050405020304" pitchFamily="18" charset="0"/>
              </a:rPr>
              <a:t>“</a:t>
            </a:r>
            <a:endParaRPr lang="de-DE" altLang="ja-JP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nhaltsplatzhalter 2">
            <a:extLst>
              <a:ext uri="{FF2B5EF4-FFF2-40B4-BE49-F238E27FC236}">
                <a16:creationId xmlns:a16="http://schemas.microsoft.com/office/drawing/2014/main" id="{B082909E-BED5-2432-F58A-F524882D0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течение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в., однако, часть лингвистов стала интенсивно заниматься текстом, возникла лингвистика текста, где изучаются такие явления как способы сохранения связности и понятности текста, методы передачи референции лица и предмета (анафорические структуры, прономинализация, лексические повторы, видо-временные цепочки и т. д.), распределение темы и ремы высказывания в соответствии с требованиями актуального членения предложения, но конечно и семантическая структура текста.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7A068D9F-AEC7-6FBF-8A92-D2BEF4FE3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Таким образом мы сегодня знаем, что Мартинет и Бэнвенист не были (совсем) правы, в дискурсе есть, чего в предложении нет (целые определенные структуры как анафорические и катафорические местоимения) и некоторые предложения имеют свою дистрибуцию: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Жил-был в лесу Ёжик Иголка. Был у него дом с печкой, лампочка в дому из гриба лисички и полная кладовая припасов.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Мы знаем, что предложения начинающее фраземой </a:t>
            </a:r>
            <a:r>
              <a:rPr lang="ru-RU" altLang="de-CZ" sz="2800" i="1">
                <a:latin typeface="Times New Roman" panose="02020603050405020304" pitchFamily="18" charset="0"/>
              </a:rPr>
              <a:t>жил-был</a:t>
            </a:r>
            <a:r>
              <a:rPr lang="ru-RU" altLang="de-CZ" sz="2800">
                <a:latin typeface="Times New Roman" panose="02020603050405020304" pitchFamily="18" charset="0"/>
              </a:rPr>
              <a:t> стоят в определенных текстах (сказках) а определенном месте (в начале)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>
            <a:extLst>
              <a:ext uri="{FF2B5EF4-FFF2-40B4-BE49-F238E27FC236}">
                <a16:creationId xmlns:a16="http://schemas.microsoft.com/office/drawing/2014/main" id="{28523850-E773-B124-5443-C08FF50F15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Другие предложения связаны с определенными ситуациями (прагматически): </a:t>
            </a:r>
            <a:r>
              <a:rPr lang="ru-RU" altLang="de-CZ" sz="2800" i="1">
                <a:latin typeface="Times New Roman" panose="02020603050405020304" pitchFamily="18" charset="0"/>
              </a:rPr>
              <a:t>Разрешите познакомить вас с моей женой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Предложением можно пользоваться в определенной ситуации, им не требуется разрешение, но совершается речевой акт – представление особы (здесь – жены)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 тд.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C70F945B-28E9-D9F2-3242-FF4EA97B0C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Синтаксические отношения: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Согласование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shoda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«Подчинительная связь компонентов словосочетания, при которой в зависимом слове повторяются граммемы или часть граммем главенствующего слова. При изменении главенствующего слова изменяется и зависимое.»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Мо</a:t>
            </a:r>
            <a:r>
              <a:rPr lang="ru-RU" altLang="de-CZ" sz="2800" b="1" i="1">
                <a:latin typeface="Times New Roman" panose="02020603050405020304" pitchFamily="18" charset="0"/>
              </a:rPr>
              <a:t>я</a:t>
            </a:r>
            <a:r>
              <a:rPr lang="ru-RU" altLang="de-CZ" sz="2800" i="1">
                <a:latin typeface="Times New Roman" panose="02020603050405020304" pitchFamily="18" charset="0"/>
              </a:rPr>
              <a:t> сестр</a:t>
            </a:r>
            <a:r>
              <a:rPr lang="ru-RU" altLang="de-CZ" sz="2800" b="1" i="1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 читает интересн</a:t>
            </a:r>
            <a:r>
              <a:rPr lang="ru-RU" altLang="de-CZ" sz="2800" b="1" i="1">
                <a:latin typeface="Times New Roman" panose="02020603050405020304" pitchFamily="18" charset="0"/>
              </a:rPr>
              <a:t>ую</a:t>
            </a:r>
            <a:r>
              <a:rPr lang="ru-RU" altLang="de-CZ" sz="2800" i="1">
                <a:latin typeface="Times New Roman" panose="02020603050405020304" pitchFamily="18" charset="0"/>
              </a:rPr>
              <a:t> книг</a:t>
            </a:r>
            <a:r>
              <a:rPr lang="ru-RU" altLang="de-CZ" sz="2800" b="1" i="1">
                <a:latin typeface="Times New Roman" panose="02020603050405020304" pitchFamily="18" charset="0"/>
              </a:rPr>
              <a:t>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Управление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vazba, rekce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>
                <a:latin typeface="Times New Roman" panose="02020603050405020304" pitchFamily="18" charset="0"/>
              </a:rPr>
              <a:t>: «Подчинительная связь, при которой главенствующий компонент словосочетания требует постановки в определённой грамматической форме, причём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6A2A644B-A339-939F-544F-B5BC0EC00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6121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измене­ние формы главен­ству­ю­ще­го слова не вызывает измене­ния формы управля­е­мо­го слова»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Управляющее слово не обладает данной категорией (граммемой):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Петр владеет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русск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им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язык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ом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, </a:t>
            </a:r>
            <a:r>
              <a:rPr lang="cs-CZ" altLang="de-CZ" sz="2800" i="1">
                <a:latin typeface="Times New Roman" panose="02020603050405020304" pitchFamily="18" charset="0"/>
                <a:sym typeface="Wingdings" pitchFamily="2" charset="2"/>
              </a:rPr>
              <a:t>Petr ovládá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 </a:t>
            </a:r>
            <a:r>
              <a:rPr lang="cs-CZ" altLang="de-CZ" sz="2800" i="1">
                <a:latin typeface="Times New Roman" panose="02020603050405020304" pitchFamily="18" charset="0"/>
                <a:sym typeface="Wingdings" pitchFamily="2" charset="2"/>
              </a:rPr>
              <a:t>ruštin</a:t>
            </a:r>
            <a:r>
              <a:rPr lang="cs-CZ" altLang="de-CZ" sz="2800" b="1" i="1">
                <a:latin typeface="Times New Roman" panose="02020603050405020304" pitchFamily="18" charset="0"/>
                <a:sym typeface="Wingdings" pitchFamily="2" charset="2"/>
              </a:rPr>
              <a:t>u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, Дом стоит в 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</a:t>
            </a:r>
            <a:r>
              <a:rPr lang="ru-RU" altLang="de-CZ" sz="2800" i="1">
                <a:latin typeface="Times New Roman" panose="02020603050405020304" pitchFamily="18" charset="0"/>
                <a:sym typeface="Wingdings" pitchFamily="2" charset="2"/>
              </a:rPr>
              <a:t>лес</a:t>
            </a:r>
            <a:r>
              <a:rPr lang="ru-RU" altLang="de-CZ" sz="2800" b="1" i="1">
                <a:latin typeface="Times New Roman" panose="02020603050405020304" pitchFamily="18" charset="0"/>
                <a:sym typeface="Wingdings" pitchFamily="2" charset="2"/>
              </a:rPr>
              <a:t>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Прежде всего в русской грамматической традиции отличается как синтаксическое отношение </a:t>
            </a:r>
            <a:r>
              <a:rPr lang="ru-RU" altLang="de-CZ" sz="2800" u="sng">
                <a:latin typeface="Times New Roman" panose="02020603050405020304" pitchFamily="18" charset="0"/>
                <a:sym typeface="Wingdings" pitchFamily="2" charset="2"/>
              </a:rPr>
              <a:t>примыкание</a:t>
            </a:r>
            <a:r>
              <a:rPr lang="ru-RU" altLang="de-CZ" sz="2800">
                <a:latin typeface="Times New Roman" panose="02020603050405020304" pitchFamily="18" charset="0"/>
                <a:sym typeface="Wingdings" pitchFamily="2" charset="2"/>
              </a:rPr>
              <a:t>: «</a:t>
            </a:r>
            <a:r>
              <a:rPr lang="ru-RU" altLang="de-CZ" sz="2800">
                <a:latin typeface="Times New Roman" panose="02020603050405020304" pitchFamily="18" charset="0"/>
              </a:rPr>
              <a:t>Подчинительная связь, при которой форма подчинённого компонента словосочетания не зависит от господствующего компонента и не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526456C1-69D2-B8DE-114C-D8424CA4E4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подвергается каким-либо изменениям. При примы­ка­нии слова́, наиболее близкие по смыслу, размещаются в определённой смежной после­до­ва­тель­но­сти </a:t>
            </a:r>
            <a:r>
              <a:rPr lang="cs-CZ" altLang="de-CZ" sz="2800">
                <a:latin typeface="Times New Roman" panose="02020603050405020304" pitchFamily="18" charset="0"/>
              </a:rPr>
              <a:t>[…]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Термин «примыкание» принадлежит прежде всего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русской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грамматической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традиции, посколь­ку в русском языке это явление отчётливо противо­по­став­ле­но согласованию а управлению, в английской, французской и других грамматиках соответствующий термин, как правило, не используется. В русском языке различают собственно примыкание и падежное примыкание.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2">
            <a:extLst>
              <a:ext uri="{FF2B5EF4-FFF2-40B4-BE49-F238E27FC236}">
                <a16:creationId xmlns:a16="http://schemas.microsoft.com/office/drawing/2014/main" id="{A483549C-6A3A-27BB-A38A-6E51660C6E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 первом случае в роли подчинённого компонента выступают неизменяемые слова: наречие, компаратив (форма сравни­тель­ной степени), неизменяемое прилагательное, инфинитив, деепричастие. При этом между главным и подчинённым словом возникают различные отношения; примыкающие наречие, компаратив, деепричастие участвуют в выражении определительного («писать быстро», «говорить громче», «падать звеня») или определительно-восполняющего значения («находиться поблизости», «стано­вить­ся лучше»), неизменяемое прилагательное — в выражении определительного значения («юбка мини»),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Inhaltsplatzhalter 2">
            <a:extLst>
              <a:ext uri="{FF2B5EF4-FFF2-40B4-BE49-F238E27FC236}">
                <a16:creationId xmlns:a16="http://schemas.microsoft.com/office/drawing/2014/main" id="{3B82AB92-DF96-6DAA-3AE3-59075712F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инфинитив — целевого («уехать отдыхать»), восполняющего («умудриться упасть») или объектного значения («учиться рисовать»).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Как падежное примыкание квалифицируется связь знаменательного, главен­ству­ю­ще­го слова с падежн­ой формой имени, имеющей определительное значение. Между главен­ству­ю­щим и подчи­нён­ным компонентами при этом возникают собственно-определительные («юбка в клетку», «приехать к вечеру»), субъектно-определительные («приезд отца») и обстоя­тель­ствен­но-восполняющие («нахо­дить­ся в городе») отношения.» (ЛЭС)</a:t>
            </a:r>
            <a:endParaRPr lang="cs-CZ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AD373886-EDF3-4D50-67F9-1667DE78D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sz="3200">
                <a:latin typeface="Times New Roman" panose="02020603050405020304" pitchFamily="18" charset="0"/>
              </a:rPr>
              <a:t>Синтаксис: основные понятия и вопрос динамики и устойчивости системы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E6E9130-9C47-1E4D-25D2-0766280AB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Синтаксис – объединение слов в более крупные единицы: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Синтаксисом</a:t>
            </a:r>
            <a:r>
              <a:rPr lang="ru-RU" altLang="de-CZ" sz="2800" dirty="0">
                <a:latin typeface="Times New Roman" panose="02020603050405020304" pitchFamily="18" charset="0"/>
              </a:rPr>
              <a:t> называется часть грамматики, которая имеет дело с единицами, более протяженными, чем слово, – словосочетаниями и предложениями.»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2001, 19)</a:t>
            </a:r>
          </a:p>
          <a:p>
            <a:pPr marL="333375" indent="-333375" eaLnBrk="1" hangingPunct="1">
              <a:buFont typeface="Times New Roman" panose="02020603050405020304" pitchFamily="18" charset="0"/>
              <a:buChar char="•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«Фонемы, аффиксы, и наиболее употребительные слова образуют в языке конечные множества. Синтаксис, однако, имеет дело с потенциально неограниченным множеством предложений.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B6C8054D-4962-3C4D-3C23-5B3563A294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u="sng">
                <a:latin typeface="Times New Roman" panose="02020603050405020304" pitchFamily="18" charset="0"/>
              </a:rPr>
              <a:t>Подчинение</a:t>
            </a:r>
            <a:r>
              <a:rPr lang="ru-RU" altLang="de-CZ" sz="2800">
                <a:latin typeface="Times New Roman" panose="02020603050405020304" pitchFamily="18" charset="0"/>
              </a:rPr>
              <a:t>: «(гипотаксис, субординация</a:t>
            </a:r>
            <a:r>
              <a:rPr lang="cs-CZ" altLang="de-CZ" sz="2800">
                <a:latin typeface="Times New Roman" panose="02020603050405020304" pitchFamily="18" charset="0"/>
              </a:rPr>
              <a:t>, č. </a:t>
            </a:r>
            <a:r>
              <a:rPr lang="cs-CZ" altLang="de-CZ" sz="2800" i="1">
                <a:latin typeface="Times New Roman" panose="02020603050405020304" pitchFamily="18" charset="0"/>
              </a:rPr>
              <a:t>hypotaxe, syntaktická podřadnost</a:t>
            </a:r>
            <a:r>
              <a:rPr lang="ru-RU" altLang="de-CZ" sz="2800">
                <a:latin typeface="Times New Roman" panose="02020603050405020304" pitchFamily="18" charset="0"/>
              </a:rPr>
              <a:t>), синтаксическая связь, располагающая своей системой средств выраже­ния и конституирующая сложно-подчинённое предложение. В зависи­мо­сти от способа оформления подраз­де­ля­ет­ся на подчинение союзное (с помощью подчинительных союзов) и относительное (с помощью союзных слов). В син­так­си­че­ской традиции опреде­ля­ет­ся как связь грамматически неравноправных предло­же­ний, из которых одно (придаточное) может быть сведено на положение компонента другого (главного).»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33AA6C0D-6FB1-9D86-4BF5-0752C317EC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 i="1">
                <a:latin typeface="Times New Roman" panose="02020603050405020304" pitchFamily="18" charset="0"/>
              </a:rPr>
              <a:t>Он обещал помощь – Он обещал, что поможет</a:t>
            </a: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cs-CZ" altLang="de-CZ" sz="2800">
                <a:latin typeface="Times New Roman" panose="02020603050405020304" pitchFamily="18" charset="0"/>
              </a:rPr>
              <a:t>„Souřadnost, vztah větných členů, které mají stejnou platnost – podřadnost, vztah závislé klauze k hlavní, řídící větě</a:t>
            </a:r>
            <a:r>
              <a:rPr lang="cs-CZ" altLang="de-DE" sz="2800">
                <a:latin typeface="Times New Roman" panose="02020603050405020304" pitchFamily="18" charset="0"/>
              </a:rPr>
              <a:t>“</a:t>
            </a:r>
            <a:r>
              <a:rPr lang="cs-CZ" altLang="de-CZ" sz="2800">
                <a:latin typeface="Times New Roman" panose="02020603050405020304" pitchFamily="18" charset="0"/>
              </a:rPr>
              <a:t> (Čermák</a:t>
            </a:r>
            <a:r>
              <a:rPr lang="ru-RU" altLang="de-CZ" sz="2800">
                <a:latin typeface="Times New Roman" panose="02020603050405020304" pitchFamily="18" charset="0"/>
              </a:rPr>
              <a:t> 2001</a:t>
            </a:r>
            <a:r>
              <a:rPr lang="cs-CZ" altLang="de-CZ" sz="2800">
                <a:latin typeface="Times New Roman" panose="02020603050405020304" pitchFamily="18" charset="0"/>
              </a:rPr>
              <a:t>)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 u="sng">
                <a:latin typeface="Times New Roman" panose="02020603050405020304" pitchFamily="18" charset="0"/>
              </a:rPr>
              <a:t>Сочинение</a:t>
            </a:r>
            <a:r>
              <a:rPr lang="ru-RU" altLang="de-CZ" sz="2800">
                <a:latin typeface="Times New Roman" panose="02020603050405020304" pitchFamily="18" charset="0"/>
              </a:rPr>
              <a:t>: «(паратаксис, координация, </a:t>
            </a:r>
            <a:r>
              <a:rPr lang="cs-CZ" altLang="de-CZ" sz="2800">
                <a:latin typeface="Times New Roman" panose="02020603050405020304" pitchFamily="18" charset="0"/>
              </a:rPr>
              <a:t>č. </a:t>
            </a:r>
            <a:r>
              <a:rPr lang="cs-CZ" altLang="de-CZ" sz="2800" i="1">
                <a:latin typeface="Times New Roman" panose="02020603050405020304" pitchFamily="18" charset="0"/>
              </a:rPr>
              <a:t>parataxe, syntaktická souřadnost</a:t>
            </a:r>
            <a:r>
              <a:rPr lang="ru-RU" altLang="de-CZ" sz="2800">
                <a:latin typeface="Times New Roman" panose="02020603050405020304" pitchFamily="18" charset="0"/>
              </a:rPr>
              <a:t>) – синтактическая связь грамматически равноценных единиц языка, из которых ни одна не может быть сведена на положение компонента другой, располагающая своей системой средств выражения — сочинительными союзами.</a:t>
            </a:r>
            <a:r>
              <a:rPr lang="cs-CZ" altLang="de-CZ" sz="2800">
                <a:latin typeface="Times New Roman" panose="02020603050405020304" pitchFamily="18" charset="0"/>
              </a:rPr>
              <a:t> […]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Inhaltsplatzhalter 2">
            <a:extLst>
              <a:ext uri="{FF2B5EF4-FFF2-40B4-BE49-F238E27FC236}">
                <a16:creationId xmlns:a16="http://schemas.microsoft.com/office/drawing/2014/main" id="{2A7A9E1F-15C0-BB62-D2A1-E61E8A12C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Основные и универсальные разно­вид­но­сти сочини­тель­ной связи: соедини­тель­ная, противи­тель­ная, раздели­тель­ная.» (ЛЭС)</a:t>
            </a:r>
            <a:endParaRPr lang="cs-CZ" altLang="de-CZ" sz="2800">
              <a:latin typeface="Times New Roman" panose="02020603050405020304" pitchFamily="18" charset="0"/>
              <a:sym typeface="Wingdings" pitchFamily="2" charset="2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Союзы </a:t>
            </a:r>
            <a:r>
              <a:rPr lang="ru-RU" altLang="de-CZ" sz="2800" i="1">
                <a:latin typeface="Times New Roman" panose="02020603050405020304" pitchFamily="18" charset="0"/>
              </a:rPr>
              <a:t>и, но, ни</a:t>
            </a:r>
            <a:r>
              <a:rPr lang="ru-RU" altLang="de-CZ" sz="2800">
                <a:latin typeface="Times New Roman" panose="02020603050405020304" pitchFamily="18" charset="0"/>
              </a:rPr>
              <a:t>… </a:t>
            </a:r>
            <a:r>
              <a:rPr lang="ru-RU" altLang="de-CZ" sz="2800" i="1">
                <a:latin typeface="Times New Roman" panose="02020603050405020304" pitchFamily="18" charset="0"/>
              </a:rPr>
              <a:t>ни</a:t>
            </a:r>
            <a:r>
              <a:rPr lang="ru-RU" altLang="de-CZ" sz="2800">
                <a:latin typeface="Times New Roman" panose="02020603050405020304" pitchFamily="18" charset="0"/>
              </a:rPr>
              <a:t> и др.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Inhaltsplatzhalter 2">
            <a:extLst>
              <a:ext uri="{FF2B5EF4-FFF2-40B4-BE49-F238E27FC236}">
                <a16:creationId xmlns:a16="http://schemas.microsoft.com/office/drawing/2014/main" id="{8BC52EB0-0593-3779-4239-8B12E96014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Формальные подходы к синтаксису:</a:t>
            </a: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endParaRPr lang="ru-RU" altLang="de-CZ" sz="2800">
              <a:latin typeface="Times New Roman" panose="02020603050405020304" pitchFamily="18" charset="0"/>
            </a:endParaRPr>
          </a:p>
          <a:p>
            <a:pPr marL="331788" indent="-331788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9410700" algn="l"/>
              </a:tabLst>
            </a:pPr>
            <a:r>
              <a:rPr lang="ru-RU" altLang="de-CZ" sz="2800">
                <a:latin typeface="Times New Roman" panose="02020603050405020304" pitchFamily="18" charset="0"/>
              </a:rPr>
              <a:t>Структурализм, непосредственно составляющие (</a:t>
            </a:r>
            <a:r>
              <a:rPr lang="de-CH" altLang="de-CZ" sz="2800">
                <a:latin typeface="Times New Roman" panose="02020603050405020304" pitchFamily="18" charset="0"/>
              </a:rPr>
              <a:t>immediate constituents</a:t>
            </a:r>
            <a:r>
              <a:rPr lang="ru-RU" altLang="de-CZ" sz="2800">
                <a:latin typeface="Times New Roman" panose="02020603050405020304" pitchFamily="18" charset="0"/>
              </a:rPr>
              <a:t>/</a:t>
            </a:r>
            <a:r>
              <a:rPr lang="de-CH" altLang="de-CZ" sz="2800">
                <a:latin typeface="Times New Roman" panose="02020603050405020304" pitchFamily="18" charset="0"/>
              </a:rPr>
              <a:t>phrases)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D99E2C0-9200-27C9-8F63-6FA1018805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42900" y="131763"/>
            <a:ext cx="8483600" cy="619125"/>
          </a:xfrm>
        </p:spPr>
        <p:txBody>
          <a:bodyPr tIns="25471" anchor="t"/>
          <a:lstStyle/>
          <a:p>
            <a:pPr marL="300965" indent="-30096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0965" algn="l"/>
                <a:tab pos="396006" algn="l"/>
                <a:tab pos="803532" algn="l"/>
                <a:tab pos="1211058" algn="l"/>
                <a:tab pos="1618584" algn="l"/>
                <a:tab pos="2026110" algn="l"/>
                <a:tab pos="2433636" algn="l"/>
                <a:tab pos="2841162" algn="l"/>
                <a:tab pos="3248688" algn="l"/>
                <a:tab pos="3656214" algn="l"/>
                <a:tab pos="4063740" algn="l"/>
                <a:tab pos="4471266" algn="l"/>
                <a:tab pos="4878792" algn="l"/>
                <a:tab pos="5286318" algn="l"/>
                <a:tab pos="5693844" algn="l"/>
                <a:tab pos="6101370" algn="l"/>
                <a:tab pos="6508896" algn="l"/>
                <a:tab pos="6916423" algn="l"/>
                <a:tab pos="7323948" algn="l"/>
                <a:tab pos="7731475" algn="l"/>
                <a:tab pos="8139000" algn="l"/>
              </a:tabLst>
              <a:defRPr/>
            </a:pPr>
            <a:r>
              <a:rPr lang="ru-RU" altLang="de-CZ" sz="2540" i="1" dirty="0">
                <a:latin typeface="Times New Roman" panose="02020603050405020304" pitchFamily="18" charset="0"/>
              </a:rPr>
              <a:t>Маленькая вера читает интересную книгу.</a:t>
            </a:r>
          </a:p>
        </p:txBody>
      </p:sp>
      <p:pic>
        <p:nvPicPr>
          <p:cNvPr id="50178" name="Bild 1">
            <a:extLst>
              <a:ext uri="{FF2B5EF4-FFF2-40B4-BE49-F238E27FC236}">
                <a16:creationId xmlns:a16="http://schemas.microsoft.com/office/drawing/2014/main" id="{EE0D23EF-4CB4-8A4B-5E32-AB3B55E4B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85800"/>
            <a:ext cx="9144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2">
            <a:extLst>
              <a:ext uri="{FF2B5EF4-FFF2-40B4-BE49-F238E27FC236}">
                <a16:creationId xmlns:a16="http://schemas.microsoft.com/office/drawing/2014/main" id="{FAB82A21-44DE-1706-449C-8AB0B082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5715000"/>
            <a:ext cx="7004050" cy="4048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Маленькая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Вера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читает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интересную</a:t>
            </a:r>
            <a:r>
              <a:rPr lang="de-DE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de-CZ" sz="2177" dirty="0">
                <a:solidFill>
                  <a:schemeClr val="tx1"/>
                </a:solidFill>
                <a:latin typeface="Times New Roman" panose="02020603050405020304" pitchFamily="18" charset="0"/>
              </a:rPr>
              <a:t>книгу</a:t>
            </a:r>
            <a:endParaRPr lang="de-DE" altLang="de-CZ" sz="2177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2C90DF1A-8D82-A147-DDC0-763B356B2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782762"/>
          </a:xfrm>
        </p:spPr>
        <p:txBody>
          <a:bodyPr/>
          <a:lstStyle/>
          <a:p>
            <a:pPr marL="414726" indent="-414726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Неоднозначность/синтаксическая омонимия</a:t>
            </a:r>
            <a:r>
              <a:rPr lang="de-CH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i="1" dirty="0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CZ" sz="2540" i="1" dirty="0">
                <a:latin typeface="Times New Roman" panose="02020603050405020304" pitchFamily="18" charset="0"/>
              </a:rPr>
            </a:br>
            <a:br>
              <a:rPr lang="ru-RU" altLang="de-CZ" sz="2540" dirty="0">
                <a:latin typeface="Times New Roman" panose="02020603050405020304" pitchFamily="18" charset="0"/>
              </a:rPr>
            </a:br>
            <a:r>
              <a:rPr lang="ru-RU" altLang="de-CZ" sz="2540" i="1" dirty="0">
                <a:latin typeface="Times New Roman" panose="02020603050405020304" pitchFamily="18" charset="0"/>
              </a:rPr>
              <a:t>Мужу изменять нельзя</a:t>
            </a:r>
            <a:endParaRPr lang="de-CH" altLang="de-CZ" sz="2540" i="1" dirty="0">
              <a:latin typeface="Times New Roman" panose="02020603050405020304" pitchFamily="18" charset="0"/>
            </a:endParaRPr>
          </a:p>
        </p:txBody>
      </p:sp>
      <p:pic>
        <p:nvPicPr>
          <p:cNvPr id="52226" name="Bild 1">
            <a:extLst>
              <a:ext uri="{FF2B5EF4-FFF2-40B4-BE49-F238E27FC236}">
                <a16:creationId xmlns:a16="http://schemas.microsoft.com/office/drawing/2014/main" id="{E5F5FF06-9312-6D39-AB0F-911C800E5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91440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feld 2">
            <a:extLst>
              <a:ext uri="{FF2B5EF4-FFF2-40B4-BE49-F238E27FC236}">
                <a16:creationId xmlns:a16="http://schemas.microsoft.com/office/drawing/2014/main" id="{CDB3FF53-D36B-E885-DA54-C4870217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107113"/>
            <a:ext cx="3165475" cy="404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de-CZ" sz="2177">
                <a:solidFill>
                  <a:srgbClr val="000000"/>
                </a:solidFill>
                <a:latin typeface="Times New Roman" panose="02020603050405020304" pitchFamily="18" charset="0"/>
              </a:rPr>
              <a:t>„Manžel nesmí podvádět.</a:t>
            </a:r>
            <a:r>
              <a:rPr lang="cs-CZ" altLang="de-DE" sz="2177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endParaRPr lang="de-DE" altLang="de-CZ" sz="2177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25DA7F86-AC18-A3BC-958D-FC85C6814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782762"/>
          </a:xfrm>
        </p:spPr>
        <p:txBody>
          <a:bodyPr/>
          <a:lstStyle/>
          <a:p>
            <a:pPr marL="414726" indent="-414726" algn="l" eaLnBrk="1">
              <a:buClrTx/>
              <a:buFont typeface="Arial" panose="020B0604020202020204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Неоднозначность/синтаксическая омонимия</a:t>
            </a:r>
            <a:r>
              <a:rPr lang="de-CH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i="1" dirty="0">
                <a:latin typeface="Times New Roman" panose="02020603050405020304" pitchFamily="18" charset="0"/>
              </a:rPr>
              <a:t>(старые) (бабы и мужики) – (старые бабы) (и мужики)</a:t>
            </a:r>
            <a:br>
              <a:rPr lang="ru-RU" altLang="de-CZ" sz="2540" i="1" dirty="0">
                <a:latin typeface="Times New Roman" panose="02020603050405020304" pitchFamily="18" charset="0"/>
              </a:rPr>
            </a:br>
            <a:br>
              <a:rPr lang="ru-RU" altLang="de-CZ" sz="2540" dirty="0">
                <a:latin typeface="Times New Roman" panose="02020603050405020304" pitchFamily="18" charset="0"/>
              </a:rPr>
            </a:br>
            <a:r>
              <a:rPr lang="ru-RU" altLang="de-CZ" sz="2540" i="1" dirty="0">
                <a:latin typeface="Times New Roman" panose="02020603050405020304" pitchFamily="18" charset="0"/>
              </a:rPr>
              <a:t>Мужу изменять нельзя</a:t>
            </a:r>
            <a:endParaRPr lang="de-CH" altLang="de-CZ" sz="2540" i="1" dirty="0">
              <a:latin typeface="Times New Roman" panose="02020603050405020304" pitchFamily="18" charset="0"/>
            </a:endParaRPr>
          </a:p>
        </p:txBody>
      </p:sp>
      <p:pic>
        <p:nvPicPr>
          <p:cNvPr id="54274" name="Bild 1">
            <a:extLst>
              <a:ext uri="{FF2B5EF4-FFF2-40B4-BE49-F238E27FC236}">
                <a16:creationId xmlns:a16="http://schemas.microsoft.com/office/drawing/2014/main" id="{A6F3D6F1-EA95-01EB-CFB9-77FE7F204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2313"/>
            <a:ext cx="91440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feld 2">
            <a:extLst>
              <a:ext uri="{FF2B5EF4-FFF2-40B4-BE49-F238E27FC236}">
                <a16:creationId xmlns:a16="http://schemas.microsoft.com/office/drawing/2014/main" id="{BA69BC36-F102-8AF9-9944-BC227D0CA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6107113"/>
            <a:ext cx="3165475" cy="404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s-CZ" altLang="de-CZ" sz="2177">
                <a:solidFill>
                  <a:srgbClr val="000000"/>
                </a:solidFill>
                <a:latin typeface="Times New Roman" panose="02020603050405020304" pitchFamily="18" charset="0"/>
              </a:rPr>
              <a:t>„Manžel nesmí podvádět.</a:t>
            </a:r>
            <a:r>
              <a:rPr lang="cs-CZ" altLang="de-DE" sz="2177">
                <a:solidFill>
                  <a:srgbClr val="000000"/>
                </a:solidFill>
                <a:latin typeface="Times New Roman" panose="02020603050405020304" pitchFamily="18" charset="0"/>
              </a:rPr>
              <a:t>“</a:t>
            </a:r>
            <a:endParaRPr lang="de-DE" altLang="de-CZ" sz="2177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Oval 4">
            <a:extLst>
              <a:ext uri="{FF2B5EF4-FFF2-40B4-BE49-F238E27FC236}">
                <a16:creationId xmlns:a16="http://schemas.microsoft.com/office/drawing/2014/main" id="{7BE8C865-E0BE-C01A-1EEA-C6B6F5FDB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4603750"/>
            <a:ext cx="1239838" cy="1046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Bild 2">
            <a:extLst>
              <a:ext uri="{FF2B5EF4-FFF2-40B4-BE49-F238E27FC236}">
                <a16:creationId xmlns:a16="http://schemas.microsoft.com/office/drawing/2014/main" id="{328A399E-5382-E138-FDB7-DBD21353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feld 3">
            <a:extLst>
              <a:ext uri="{FF2B5EF4-FFF2-40B4-BE49-F238E27FC236}">
                <a16:creationId xmlns:a16="http://schemas.microsoft.com/office/drawing/2014/main" id="{548DF13D-0390-AAF5-A31A-64A17E27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6172200"/>
            <a:ext cx="4230688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2">
            <a:extLst>
              <a:ext uri="{FF2B5EF4-FFF2-40B4-BE49-F238E27FC236}">
                <a16:creationId xmlns:a16="http://schemas.microsoft.com/office/drawing/2014/main" id="{4301E041-9147-3D05-8AD0-478755E0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0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feld 3">
            <a:extLst>
              <a:ext uri="{FF2B5EF4-FFF2-40B4-BE49-F238E27FC236}">
                <a16:creationId xmlns:a16="http://schemas.microsoft.com/office/drawing/2014/main" id="{A4D85561-7919-526D-337C-8F082342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6172200"/>
            <a:ext cx="4230688" cy="403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„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Není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dovoleno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podvádět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CZ" sz="217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manžela</a:t>
            </a:r>
            <a:r>
              <a:rPr lang="de-DE" altLang="de-CZ" sz="2177" dirty="0">
                <a:solidFill>
                  <a:srgbClr val="000000"/>
                </a:solidFill>
                <a:latin typeface="Times New Roman" panose="02020603050405020304" pitchFamily="18" charset="0"/>
              </a:rPr>
              <a:t>.“</a:t>
            </a:r>
          </a:p>
        </p:txBody>
      </p:sp>
      <p:sp>
        <p:nvSpPr>
          <p:cNvPr id="58371" name="Oval 4">
            <a:extLst>
              <a:ext uri="{FF2B5EF4-FFF2-40B4-BE49-F238E27FC236}">
                <a16:creationId xmlns:a16="http://schemas.microsoft.com/office/drawing/2014/main" id="{A357E75A-75CD-1B77-EFBB-DFC4D132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4930775"/>
            <a:ext cx="1241425" cy="1046163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635FB2A7-A82A-BA4C-BB68-3F773A45A38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3087688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Рекурсивность правил</a:t>
            </a:r>
            <a:r>
              <a:rPr lang="de-CH" altLang="de-CZ" sz="26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ru-RU" altLang="de-CZ" sz="2600" dirty="0">
                <a:latin typeface="Times New Roman" panose="02020603050405020304" pitchFamily="18" charset="0"/>
              </a:rPr>
              <a:t>и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тд</a:t>
            </a:r>
            <a:r>
              <a:rPr lang="de-CH" altLang="de-CZ" sz="2600" dirty="0">
                <a:latin typeface="Times New Roman" panose="02020603050405020304" pitchFamily="18" charset="0"/>
              </a:rPr>
              <a:t>.</a:t>
            </a:r>
            <a:r>
              <a:rPr lang="ru-RU" altLang="de-CZ" sz="2600" dirty="0">
                <a:latin typeface="Times New Roman" panose="02020603050405020304" pitchFamily="18" charset="0"/>
              </a:rPr>
              <a:t> (см.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600" dirty="0">
                <a:latin typeface="Times New Roman" panose="02020603050405020304" pitchFamily="18" charset="0"/>
              </a:rPr>
              <a:t>, </a:t>
            </a:r>
            <a:r>
              <a:rPr lang="ru-RU" altLang="de-CZ" sz="2600" spc="100" dirty="0">
                <a:latin typeface="Times New Roman" panose="02020603050405020304" pitchFamily="18" charset="0"/>
              </a:rPr>
              <a:t>способность предложения к неограниченному усложнению)</a:t>
            </a: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 err="1">
                <a:latin typeface="Times New Roman" panose="02020603050405020304" pitchFamily="18" charset="0"/>
              </a:rPr>
              <a:t>Дисконтинуальность</a:t>
            </a:r>
            <a:r>
              <a:rPr lang="ru-RU" altLang="de-CZ" sz="2600" dirty="0">
                <a:latin typeface="Times New Roman" panose="02020603050405020304" pitchFamily="18" charset="0"/>
              </a:rPr>
              <a:t> как проблема подхода:</a:t>
            </a:r>
            <a:endParaRPr lang="cs-CZ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Напр. нем. перфект (в отличие от английского):</a:t>
            </a:r>
            <a:endParaRPr lang="cs-CZ" altLang="de-CZ" sz="2600" dirty="0">
              <a:latin typeface="Times New Roman" panose="02020603050405020304" pitchFamily="18" charset="0"/>
            </a:endParaRPr>
          </a:p>
        </p:txBody>
      </p:sp>
      <p:pic>
        <p:nvPicPr>
          <p:cNvPr id="60418" name="Bild 1">
            <a:extLst>
              <a:ext uri="{FF2B5EF4-FFF2-40B4-BE49-F238E27FC236}">
                <a16:creationId xmlns:a16="http://schemas.microsoft.com/office/drawing/2014/main" id="{66AD687B-27D4-B043-409C-E6753D4D8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427D85B1-28AA-C4FC-FA90-BC05268FFF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Люди, как правило, не употребляют в своей речи новых фонем, морфем и слов, </a:t>
            </a:r>
            <a:r>
              <a:rPr lang="cs-CZ" altLang="de-CZ" sz="2800">
                <a:latin typeface="Times New Roman" panose="02020603050405020304" pitchFamily="18" charset="0"/>
              </a:rPr>
              <a:t>[…] </a:t>
            </a:r>
            <a:r>
              <a:rPr lang="ru-RU" altLang="de-CZ" sz="2800">
                <a:latin typeface="Times New Roman" panose="02020603050405020304" pitchFamily="18" charset="0"/>
              </a:rPr>
              <a:t>однако, носитель языка производит и воспринимает за свою жизнь огромное множество предложений, которые ни разу до того не были произнесены или написаны.» (Тестелец 2001, 20)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«Синтаксис и морфология (наука о строении слова) – разделы грамматики, имеющие каждый свой отдельный предмет. Различия предложения и слова очень важны, хотя в некоторых языках не всегда легко отделить одно от другого. Слово не может быть предложением, хотя в частном случае полное предложение может включать в себя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650214C-AFEE-3F20-EEE6-15E8603736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3087688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Рекурсивность правил</a:t>
            </a:r>
            <a:r>
              <a:rPr lang="de-CH" altLang="de-CZ" sz="2600" dirty="0">
                <a:latin typeface="Times New Roman" panose="02020603050405020304" pitchFamily="18" charset="0"/>
              </a:rPr>
              <a:t>: NP –&gt; N+N, NP -&gt; N+N+N, NP -&gt; N+N+N+N </a:t>
            </a:r>
            <a:r>
              <a:rPr lang="ru-RU" altLang="de-CZ" sz="2600" dirty="0">
                <a:latin typeface="Times New Roman" panose="02020603050405020304" pitchFamily="18" charset="0"/>
              </a:rPr>
              <a:t>и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тд</a:t>
            </a:r>
            <a:r>
              <a:rPr lang="de-CH" altLang="de-CZ" sz="2600" dirty="0">
                <a:latin typeface="Times New Roman" panose="02020603050405020304" pitchFamily="18" charset="0"/>
              </a:rPr>
              <a:t>.</a:t>
            </a:r>
            <a:r>
              <a:rPr lang="ru-RU" altLang="de-CZ" sz="2600" dirty="0">
                <a:latin typeface="Times New Roman" panose="02020603050405020304" pitchFamily="18" charset="0"/>
              </a:rPr>
              <a:t> (см. </a:t>
            </a:r>
            <a:r>
              <a:rPr lang="ru-RU" altLang="de-CZ" sz="26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600" dirty="0">
                <a:latin typeface="Times New Roman" panose="02020603050405020304" pitchFamily="18" charset="0"/>
              </a:rPr>
              <a:t>, </a:t>
            </a:r>
            <a:r>
              <a:rPr lang="ru-RU" altLang="de-CZ" sz="2600" spc="100" dirty="0">
                <a:latin typeface="Times New Roman" panose="02020603050405020304" pitchFamily="18" charset="0"/>
              </a:rPr>
              <a:t>способность предложения к неограниченному усложнению</a:t>
            </a: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endParaRPr lang="de-CH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 err="1">
                <a:latin typeface="Times New Roman" panose="02020603050405020304" pitchFamily="18" charset="0"/>
              </a:rPr>
              <a:t>Дисконтинуальность</a:t>
            </a:r>
            <a:r>
              <a:rPr lang="ru-RU" altLang="de-CZ" sz="2600" dirty="0">
                <a:latin typeface="Times New Roman" panose="02020603050405020304" pitchFamily="18" charset="0"/>
              </a:rPr>
              <a:t> как проблема подхода:</a:t>
            </a:r>
            <a:endParaRPr lang="cs-CZ" altLang="de-CZ" sz="2600" dirty="0">
              <a:latin typeface="Times New Roman" panose="02020603050405020304" pitchFamily="18" charset="0"/>
            </a:endParaRP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600" dirty="0">
                <a:latin typeface="Times New Roman" panose="02020603050405020304" pitchFamily="18" charset="0"/>
              </a:rPr>
              <a:t>Напр. нем. перфект (в отличие от английского):</a:t>
            </a:r>
            <a:endParaRPr lang="cs-CZ" altLang="de-CZ" sz="2600" dirty="0">
              <a:latin typeface="Times New Roman" panose="02020603050405020304" pitchFamily="18" charset="0"/>
            </a:endParaRPr>
          </a:p>
        </p:txBody>
      </p:sp>
      <p:pic>
        <p:nvPicPr>
          <p:cNvPr id="62466" name="Bild 1">
            <a:extLst>
              <a:ext uri="{FF2B5EF4-FFF2-40B4-BE49-F238E27FC236}">
                <a16:creationId xmlns:a16="http://schemas.microsoft.com/office/drawing/2014/main" id="{6479DE03-2B2C-52A1-EC43-C388A401A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65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Oval 2">
            <a:extLst>
              <a:ext uri="{FF2B5EF4-FFF2-40B4-BE49-F238E27FC236}">
                <a16:creationId xmlns:a16="http://schemas.microsoft.com/office/drawing/2014/main" id="{80AA7EAE-130F-8BF5-D41E-9125CECEA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5062538"/>
            <a:ext cx="1241425" cy="10445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Inhaltsplatzhalter 2">
            <a:extLst>
              <a:ext uri="{FF2B5EF4-FFF2-40B4-BE49-F238E27FC236}">
                <a16:creationId xmlns:a16="http://schemas.microsoft.com/office/drawing/2014/main" id="{85BB1DC8-FBF7-68D0-163B-5B48CA9C93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8216900" cy="64817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Ср. англ. </a:t>
            </a:r>
            <a:r>
              <a:rPr lang="cs-CZ" altLang="de-CZ" sz="2800" i="1">
                <a:latin typeface="Times New Roman" panose="02020603050405020304" pitchFamily="18" charset="0"/>
              </a:rPr>
              <a:t>John </a:t>
            </a:r>
            <a:r>
              <a:rPr lang="cs-CZ" altLang="de-CZ" sz="2800" i="1" u="sng">
                <a:latin typeface="Times New Roman" panose="02020603050405020304" pitchFamily="18" charset="0"/>
              </a:rPr>
              <a:t>has seen</a:t>
            </a:r>
            <a:r>
              <a:rPr lang="cs-CZ" altLang="de-CZ" sz="2800" i="1">
                <a:latin typeface="Times New Roman" panose="02020603050405020304" pitchFamily="18" charset="0"/>
              </a:rPr>
              <a:t> Peter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Из грамматики непосредственно составляющих возникает в конце 50 гг. </a:t>
            </a:r>
            <a:r>
              <a:rPr lang="cs-CZ" altLang="de-CZ" sz="2800">
                <a:latin typeface="Times New Roman" panose="02020603050405020304" pitchFamily="18" charset="0"/>
              </a:rPr>
              <a:t>XX </a:t>
            </a:r>
            <a:r>
              <a:rPr lang="ru-RU" altLang="de-CZ" sz="2800">
                <a:latin typeface="Times New Roman" panose="02020603050405020304" pitchFamily="18" charset="0"/>
              </a:rPr>
              <a:t>в. </a:t>
            </a:r>
            <a:r>
              <a:rPr lang="ru-RU" altLang="de-CZ" sz="2800" u="sng">
                <a:latin typeface="Times New Roman" panose="02020603050405020304" pitchFamily="18" charset="0"/>
              </a:rPr>
              <a:t>порождающая</a:t>
            </a:r>
            <a:r>
              <a:rPr lang="ru-RU" altLang="de-CZ" sz="2800">
                <a:latin typeface="Times New Roman" panose="02020603050405020304" pitchFamily="18" charset="0"/>
              </a:rPr>
              <a:t> (генеративно-трансформационная) </a:t>
            </a:r>
            <a:r>
              <a:rPr lang="ru-RU" altLang="de-CZ" sz="2800" u="sng">
                <a:latin typeface="Times New Roman" panose="02020603050405020304" pitchFamily="18" charset="0"/>
              </a:rPr>
              <a:t>грамматика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рамках подхода стараются формулировать системы правил, при помощи которых можно определить комбинации слов оформляющие грамматически правильные предложения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Noam Chomsky, </a:t>
            </a:r>
            <a:r>
              <a:rPr lang="ru-RU" altLang="de-CZ" sz="2800">
                <a:latin typeface="Times New Roman" panose="02020603050405020304" pitchFamily="18" charset="0"/>
              </a:rPr>
              <a:t>в СССР С. К. Шаум</a:t>
            </a:r>
            <a:r>
              <a:rPr lang="ru-RU" altLang="de-CZ" sz="2800" u="sng">
                <a:latin typeface="Times New Roman" panose="02020603050405020304" pitchFamily="18" charset="0"/>
              </a:rPr>
              <a:t>я</a:t>
            </a:r>
            <a:r>
              <a:rPr lang="ru-RU" altLang="de-CZ" sz="2800">
                <a:latin typeface="Times New Roman" panose="02020603050405020304" pitchFamily="18" charset="0"/>
              </a:rPr>
              <a:t>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Отличие поверхностной и глубинной структуры: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Лат. </a:t>
            </a:r>
            <a:r>
              <a:rPr lang="cs-CZ" altLang="de-CZ" sz="2800" i="1">
                <a:latin typeface="Times New Roman" panose="02020603050405020304" pitchFamily="18" charset="0"/>
              </a:rPr>
              <a:t>amor Dei</a:t>
            </a:r>
            <a:r>
              <a:rPr lang="cs-CZ" altLang="de-CZ" sz="2800">
                <a:latin typeface="Times New Roman" panose="02020603050405020304" pitchFamily="18" charset="0"/>
              </a:rPr>
              <a:t> &lt;– </a:t>
            </a:r>
            <a:r>
              <a:rPr lang="cs-CZ" altLang="de-CZ" sz="2800" i="1">
                <a:latin typeface="Times New Roman" panose="02020603050405020304" pitchFamily="18" charset="0"/>
              </a:rPr>
              <a:t>Deus amat hominem / Homo amat deum</a:t>
            </a:r>
            <a:br>
              <a:rPr lang="cs-CZ" altLang="de-CZ" sz="2800">
                <a:latin typeface="Times New Roman" panose="02020603050405020304" pitchFamily="18" charset="0"/>
              </a:rPr>
            </a:br>
            <a:endParaRPr lang="de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728378-3197-1767-8007-749B3D8F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60350"/>
            <a:ext cx="8216900" cy="6481763"/>
          </a:xfrm>
        </p:spPr>
        <p:txBody>
          <a:bodyPr/>
          <a:lstStyle/>
          <a:p>
            <a:pPr marL="334963" indent="-334963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10700" algn="l"/>
              </a:tabLst>
              <a:defRPr/>
            </a:pPr>
            <a:r>
              <a:rPr lang="en-US" altLang="de-CZ" sz="2800" i="1" dirty="0">
                <a:latin typeface="Times New Roman" panose="02020603050405020304" pitchFamily="18" charset="0"/>
              </a:rPr>
              <a:t>Flying planes can be dangerous </a:t>
            </a:r>
            <a:r>
              <a:rPr lang="cs-CZ" altLang="de-CZ" sz="2800" i="1" dirty="0">
                <a:latin typeface="Times New Roman" panose="02020603050405020304" pitchFamily="18" charset="0"/>
              </a:rPr>
              <a:t>&lt;– </a:t>
            </a:r>
            <a:r>
              <a:rPr lang="en-US" altLang="de-CZ" sz="2800" i="1" dirty="0">
                <a:latin typeface="Times New Roman" panose="02020603050405020304" pitchFamily="18" charset="0"/>
              </a:rPr>
              <a:t>Planes are dangerous / Flying is dangerous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структура является представлением предложения на уровне поверхностного синтаксиса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-поставляется глубинной структуре (представлению на уровне глубинного синтаксиса).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Поверхностная структура получается из глубинной структуры в результате применения особых формальных правил —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трансформаций</a:t>
            </a:r>
            <a:br>
              <a:rPr lang="cs-CZ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>
            <a:extLst>
              <a:ext uri="{FF2B5EF4-FFF2-40B4-BE49-F238E27FC236}">
                <a16:creationId xmlns:a16="http://schemas.microsoft.com/office/drawing/2014/main" id="{9D85F087-1885-875E-AB62-BF5696E5F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de-CZ" sz="2903" dirty="0">
                <a:latin typeface="Times New Roman" panose="02020603050405020304" pitchFamily="18" charset="0"/>
              </a:rPr>
              <a:t>Грамматика зависимостей</a:t>
            </a:r>
            <a:endParaRPr lang="cs-CZ" altLang="de-CZ" sz="2903" dirty="0">
              <a:latin typeface="Times New Roman" panose="02020603050405020304" pitchFamily="18" charset="0"/>
            </a:endParaRPr>
          </a:p>
        </p:txBody>
      </p:sp>
      <p:sp>
        <p:nvSpPr>
          <p:cNvPr id="48130" name="Inhaltsplatzhalter 2">
            <a:extLst>
              <a:ext uri="{FF2B5EF4-FFF2-40B4-BE49-F238E27FC236}">
                <a16:creationId xmlns:a16="http://schemas.microsoft.com/office/drawing/2014/main" id="{EFB0EC28-E3AF-ECFF-1EE6-25D4D07B56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6900" cy="4708525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Непосредственно составляющие: что состоит из чего?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Грамматика зависимостей: Что зависит от чего?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строй предложения в виде иерархии компонентов, между которыми установлено отношение зависимости, структура предложения рассматривается в терминах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зависимых</a:t>
            </a:r>
            <a:endParaRPr lang="ru-RU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cs-CZ" altLang="de-CZ" sz="2540" dirty="0">
                <a:latin typeface="Times New Roman" panose="02020603050405020304" pitchFamily="18" charset="0"/>
              </a:rPr>
              <a:t>„</a:t>
            </a:r>
            <a:r>
              <a:rPr lang="cs-CZ" altLang="de-CZ" sz="2540" dirty="0" err="1">
                <a:latin typeface="Times New Roman" panose="02020603050405020304" pitchFamily="18" charset="0"/>
              </a:rPr>
              <a:t>Éléments</a:t>
            </a:r>
            <a:r>
              <a:rPr lang="cs-CZ" altLang="de-CZ" sz="2540" dirty="0">
                <a:latin typeface="Times New Roman" panose="02020603050405020304" pitchFamily="18" charset="0"/>
              </a:rPr>
              <a:t> de syntaxe </a:t>
            </a:r>
            <a:r>
              <a:rPr lang="cs-CZ" altLang="de-CZ" sz="2540" dirty="0" err="1">
                <a:latin typeface="Times New Roman" panose="02020603050405020304" pitchFamily="18" charset="0"/>
              </a:rPr>
              <a:t>structurale</a:t>
            </a:r>
            <a:r>
              <a:rPr lang="cs-CZ" altLang="de-DE" sz="2540" dirty="0">
                <a:latin typeface="Times New Roman" panose="02020603050405020304" pitchFamily="18" charset="0"/>
              </a:rPr>
              <a:t>“</a:t>
            </a:r>
            <a:r>
              <a:rPr lang="cs-CZ" altLang="de-CZ" sz="2540" dirty="0">
                <a:latin typeface="Times New Roman" panose="02020603050405020304" pitchFamily="18" charset="0"/>
              </a:rPr>
              <a:t> 1959 </a:t>
            </a:r>
            <a:r>
              <a:rPr lang="cs-CZ" altLang="de-CZ" sz="2540" i="1" dirty="0">
                <a:latin typeface="Times New Roman" panose="02020603050405020304" pitchFamily="18" charset="0"/>
              </a:rPr>
              <a:t>(L. </a:t>
            </a:r>
            <a:r>
              <a:rPr lang="cs-CZ" altLang="de-CZ" sz="2540" i="1" dirty="0" err="1">
                <a:latin typeface="Times New Roman" panose="02020603050405020304" pitchFamily="18" charset="0"/>
              </a:rPr>
              <a:t>Tesnière</a:t>
            </a:r>
            <a:r>
              <a:rPr lang="cs-CZ" altLang="de-CZ" sz="2540" i="1" dirty="0">
                <a:latin typeface="Times New Roman" panose="02020603050405020304" pitchFamily="18" charset="0"/>
              </a:rPr>
              <a:t> 1893-1954)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Inhaltsplatzhalter 2">
            <a:extLst>
              <a:ext uri="{FF2B5EF4-FFF2-40B4-BE49-F238E27FC236}">
                <a16:creationId xmlns:a16="http://schemas.microsoft.com/office/drawing/2014/main" id="{71E85A86-4E20-D129-2DBD-B01DC9422A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Валентность – способность слова образовать синтаксические связи с другими элементами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Гл. образом глаголы, предлоги, часть прилагательных и (отглагольных) существительных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>
                <a:latin typeface="Times New Roman" panose="02020603050405020304" pitchFamily="18" charset="0"/>
              </a:rPr>
              <a:t>р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 i="1">
                <a:latin typeface="Times New Roman" panose="02020603050405020304" pitchFamily="18" charset="0"/>
              </a:rPr>
              <a:t>довольный (чем), благодарный (кому за что), памятник Пушкину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</a:t>
            </a:r>
            <a:r>
              <a:rPr lang="cs-CZ" altLang="de-CZ" sz="2800">
                <a:latin typeface="Times New Roman" panose="02020603050405020304" pitchFamily="18" charset="0"/>
              </a:rPr>
              <a:t>. </a:t>
            </a:r>
            <a:r>
              <a:rPr lang="cs-CZ" altLang="de-CZ" sz="2800" i="1">
                <a:latin typeface="Times New Roman" panose="02020603050405020304" pitchFamily="18" charset="0"/>
              </a:rPr>
              <a:t>zvědav (na co), služba rytířů paním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Валентности – семантически необходимые для предикации элементы предложения (актанты)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Остальные члены предложения: циркумстанты (типически: время, причина, условие, цель, результат, способ действия)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Inhaltsplatzhalter 2">
            <a:extLst>
              <a:ext uri="{FF2B5EF4-FFF2-40B4-BE49-F238E27FC236}">
                <a16:creationId xmlns:a16="http://schemas.microsoft.com/office/drawing/2014/main" id="{733D2B8B-BC78-2A68-C9EA-D98A328414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Виктор читает книгу в ванной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Актанты глагола 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: кто – что, обстоятельство места – циркумстант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Облигаторные и факультативные актанты: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Виктор читает книгу. Виктор читает. Виктор сказал: «Нет!». </a:t>
            </a:r>
            <a:r>
              <a:rPr lang="de-CH" altLang="de-CZ" sz="2800" i="1">
                <a:latin typeface="Times New Roman" panose="02020603050405020304" pitchFamily="18" charset="0"/>
              </a:rPr>
              <a:t>*</a:t>
            </a:r>
            <a:r>
              <a:rPr lang="ru-RU" altLang="de-CZ" sz="2800" i="1">
                <a:latin typeface="Times New Roman" panose="02020603050405020304" pitchFamily="18" charset="0"/>
              </a:rPr>
              <a:t>Виктор сказал. </a:t>
            </a:r>
            <a:r>
              <a:rPr lang="cs-CZ" altLang="de-CZ" sz="2800" i="1">
                <a:latin typeface="Times New Roman" panose="02020603050405020304" pitchFamily="18" charset="0"/>
              </a:rPr>
              <a:t>Navštívil nás. *Navštívil.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Факультативные актанты могут отсутствовать в поверхностной структуре</a:t>
            </a:r>
          </a:p>
          <a:p>
            <a:pPr marL="414338" indent="-414338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Теньер отличал глаголы авалентные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(безличные: </a:t>
            </a:r>
            <a:r>
              <a:rPr lang="ru-RU" altLang="de-CZ" sz="2800" i="1">
                <a:latin typeface="Times New Roman" panose="02020603050405020304" pitchFamily="18" charset="0"/>
              </a:rPr>
              <a:t>светает</a:t>
            </a:r>
            <a:r>
              <a:rPr lang="ru-RU" altLang="de-CZ" sz="2800">
                <a:latin typeface="Times New Roman" panose="02020603050405020304" pitchFamily="18" charset="0"/>
              </a:rPr>
              <a:t>), одновалентные (непереходные: </a:t>
            </a:r>
            <a:r>
              <a:rPr lang="ru-RU" altLang="de-CZ" sz="2800" i="1">
                <a:latin typeface="Times New Roman" panose="02020603050405020304" pitchFamily="18" charset="0"/>
              </a:rPr>
              <a:t>Пётр спит</a:t>
            </a:r>
            <a:r>
              <a:rPr lang="ru-RU" altLang="de-CZ" sz="2800">
                <a:latin typeface="Times New Roman" panose="02020603050405020304" pitchFamily="18" charset="0"/>
              </a:rPr>
              <a:t>),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двухвалентные (переходные: </a:t>
            </a:r>
            <a:r>
              <a:rPr lang="ru-RU" altLang="de-CZ" sz="2800" i="1">
                <a:latin typeface="Times New Roman" panose="02020603050405020304" pitchFamily="18" charset="0"/>
              </a:rPr>
              <a:t>Пётр читает книгу</a:t>
            </a:r>
            <a:r>
              <a:rPr lang="ru-RU" altLang="de-CZ" sz="2800">
                <a:latin typeface="Times New Roman" panose="02020603050405020304" pitchFamily="18" charset="0"/>
              </a:rPr>
              <a:t>), трёхвалентные (</a:t>
            </a:r>
            <a:r>
              <a:rPr lang="ru-RU" altLang="de-CZ" sz="2800" i="1">
                <a:latin typeface="Times New Roman" panose="02020603050405020304" pitchFamily="18" charset="0"/>
              </a:rPr>
              <a:t>Он даёт книгу брату</a:t>
            </a:r>
            <a:r>
              <a:rPr lang="ru-RU" altLang="de-CZ" sz="2800">
                <a:latin typeface="Times New Roman" panose="02020603050405020304" pitchFamily="18" charset="0"/>
              </a:rPr>
              <a:t>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>
            <a:extLst>
              <a:ext uri="{FF2B5EF4-FFF2-40B4-BE49-F238E27FC236}">
                <a16:creationId xmlns:a16="http://schemas.microsoft.com/office/drawing/2014/main" id="{103F194D-EF65-58DA-0BD3-749CE11F5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88913"/>
            <a:ext cx="8216900" cy="655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авалентные глаголы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вечереет, </a:t>
            </a:r>
            <a:r>
              <a:rPr lang="cs-CZ" altLang="de-CZ" sz="2800" i="1">
                <a:latin typeface="Times New Roman" panose="02020603050405020304" pitchFamily="18" charset="0"/>
              </a:rPr>
              <a:t>prší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одновалентные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спать, увядать, </a:t>
            </a:r>
            <a:r>
              <a:rPr lang="cs-CZ" altLang="de-CZ" sz="2800" i="1">
                <a:latin typeface="Times New Roman" panose="02020603050405020304" pitchFamily="18" charset="0"/>
              </a:rPr>
              <a:t>spát, vadnout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двухвалентные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видеть, читать, помогать, бояться,  руководить, </a:t>
            </a:r>
            <a:r>
              <a:rPr lang="cs-CZ" altLang="de-CZ" sz="2800" i="1">
                <a:latin typeface="Times New Roman" panose="02020603050405020304" pitchFamily="18" charset="0"/>
              </a:rPr>
              <a:t>vidět, číst, pomáhat, bát se</a:t>
            </a:r>
            <a:br>
              <a:rPr lang="ru-RU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трёхвалентные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дать, сказать, обещать, заказать, </a:t>
            </a:r>
            <a:r>
              <a:rPr lang="cs-CZ" altLang="de-CZ" sz="2800" i="1">
                <a:latin typeface="Times New Roman" panose="02020603050405020304" pitchFamily="18" charset="0"/>
              </a:rPr>
              <a:t>dát, slíbit, zakázat</a:t>
            </a:r>
            <a:br>
              <a:rPr lang="ru-RU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четырёхвалентные глаголы</a:t>
            </a:r>
            <a:r>
              <a:rPr lang="cs-CZ" altLang="de-CZ" sz="2800">
                <a:latin typeface="Times New Roman" panose="02020603050405020304" pitchFamily="18" charset="0"/>
              </a:rPr>
              <a:t> slovesa</a:t>
            </a:r>
            <a:r>
              <a:rPr lang="cs-CZ" altLang="de-CZ" sz="2800" i="1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переложить, перевести, </a:t>
            </a:r>
            <a:r>
              <a:rPr lang="cs-CZ" altLang="de-CZ" sz="2800" i="1">
                <a:latin typeface="Times New Roman" panose="02020603050405020304" pitchFamily="18" charset="0"/>
              </a:rPr>
              <a:t>přeložit, přenést</a:t>
            </a:r>
            <a:endParaRPr lang="de-DE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4EC0788A-D144-CFFE-E6AF-3C9A49E38D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025" y="358775"/>
            <a:ext cx="8489950" cy="914400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Пяти- и шестивалентные глаголы</a:t>
            </a:r>
            <a:r>
              <a:rPr lang="de-DE" altLang="de-CZ" sz="2540" dirty="0">
                <a:latin typeface="Times New Roman" panose="02020603050405020304" pitchFamily="18" charset="0"/>
              </a:rPr>
              <a:t>? </a:t>
            </a:r>
            <a:r>
              <a:rPr lang="ru-RU" altLang="de-CZ" sz="2540" dirty="0">
                <a:latin typeface="Times New Roman" panose="02020603050405020304" pitchFamily="18" charset="0"/>
              </a:rPr>
              <a:t>Ср</a:t>
            </a:r>
            <a:r>
              <a:rPr lang="de-DE" altLang="de-CZ" sz="2540" dirty="0">
                <a:latin typeface="Times New Roman" panose="02020603050405020304" pitchFamily="18" charset="0"/>
              </a:rPr>
              <a:t>. </a:t>
            </a:r>
            <a:r>
              <a:rPr lang="ru-RU" altLang="de-CZ" sz="2540" dirty="0">
                <a:latin typeface="Times New Roman" panose="02020603050405020304" pitchFamily="18" charset="0"/>
              </a:rPr>
              <a:t>Апресян</a:t>
            </a:r>
            <a:r>
              <a:rPr lang="de-DE" altLang="de-CZ" sz="2540" dirty="0">
                <a:latin typeface="Times New Roman" panose="02020603050405020304" pitchFamily="18" charset="0"/>
              </a:rPr>
              <a:t> (1995), </a:t>
            </a:r>
            <a:r>
              <a:rPr lang="ru-RU" altLang="de-CZ" sz="2540" dirty="0">
                <a:latin typeface="Times New Roman" panose="02020603050405020304" pitchFamily="18" charset="0"/>
              </a:rPr>
              <a:t>Избранные</a:t>
            </a:r>
            <a:r>
              <a:rPr lang="de-DE" altLang="de-CZ" sz="2540" dirty="0">
                <a:latin typeface="Times New Roman" panose="02020603050405020304" pitchFamily="18" charset="0"/>
              </a:rPr>
              <a:t> </a:t>
            </a:r>
            <a:r>
              <a:rPr lang="ru-RU" altLang="de-CZ" sz="2540" dirty="0">
                <a:latin typeface="Times New Roman" panose="02020603050405020304" pitchFamily="18" charset="0"/>
              </a:rPr>
              <a:t>труды</a:t>
            </a:r>
            <a:r>
              <a:rPr lang="de-DE" altLang="de-CZ" sz="2540" dirty="0">
                <a:latin typeface="Times New Roman" panose="02020603050405020304" pitchFamily="18" charset="0"/>
              </a:rPr>
              <a:t> I, 135:</a:t>
            </a:r>
          </a:p>
        </p:txBody>
      </p:sp>
      <p:pic>
        <p:nvPicPr>
          <p:cNvPr id="70658" name="Bild 3" descr="Bildschirmfoto 2015-10-14 um 07.10.27.png">
            <a:extLst>
              <a:ext uri="{FF2B5EF4-FFF2-40B4-BE49-F238E27FC236}">
                <a16:creationId xmlns:a16="http://schemas.microsoft.com/office/drawing/2014/main" id="{60969B7E-D8C4-0099-8667-C1E5CB70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73175"/>
            <a:ext cx="7446963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868E3CE3-D4AF-DD01-0634-B61B8B4A8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238" y="311150"/>
            <a:ext cx="8489950" cy="2686050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Шестивалентный глагол </a:t>
            </a:r>
            <a:r>
              <a:rPr lang="ru-RU" altLang="de-CZ" sz="254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CZ" sz="2540" dirty="0">
                <a:latin typeface="Times New Roman" panose="02020603050405020304" pitchFamily="18" charset="0"/>
              </a:rPr>
              <a:t>? «</a:t>
            </a:r>
            <a:r>
              <a:rPr lang="ru-RU" altLang="de-CZ" sz="2540" i="1" dirty="0">
                <a:latin typeface="Times New Roman" panose="02020603050405020304" pitchFamily="18" charset="0"/>
              </a:rPr>
              <a:t>командировать</a:t>
            </a:r>
            <a:r>
              <a:rPr lang="ru-RU" altLang="de-CZ" sz="2540" dirty="0">
                <a:latin typeface="Times New Roman" panose="02020603050405020304" pitchFamily="18" charset="0"/>
              </a:rPr>
              <a:t> (кто, кого, откуда, куда, с какой целью, на какой срок)»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Точные границы между актантами и </a:t>
            </a:r>
            <a:r>
              <a:rPr lang="ru-RU" altLang="de-CZ" sz="2540" dirty="0" err="1">
                <a:latin typeface="Times New Roman" panose="02020603050405020304" pitchFamily="18" charset="0"/>
              </a:rPr>
              <a:t>циркумстантами</a:t>
            </a:r>
            <a:r>
              <a:rPr lang="ru-RU" altLang="de-CZ" sz="2540" dirty="0">
                <a:latin typeface="Times New Roman" panose="02020603050405020304" pitchFamily="18" charset="0"/>
              </a:rPr>
              <a:t> в случае такого глагола трудно определить</a:t>
            </a:r>
            <a:endParaRPr lang="cs-CZ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Грамматика зависимостей</a:t>
            </a:r>
            <a:r>
              <a:rPr lang="cs-CZ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dirty="0">
                <a:latin typeface="Times New Roman" panose="02020603050405020304" pitchFamily="18" charset="0"/>
              </a:rPr>
              <a:t>бинарные направленные отношения</a:t>
            </a:r>
            <a:endParaRPr lang="cs-CZ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71682" name="Bild 3">
            <a:extLst>
              <a:ext uri="{FF2B5EF4-FFF2-40B4-BE49-F238E27FC236}">
                <a16:creationId xmlns:a16="http://schemas.microsoft.com/office/drawing/2014/main" id="{482CB406-A060-370A-B707-3ED9435B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282950"/>
            <a:ext cx="8437563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6069F1A8-0E57-F622-CBCD-0AC60290EF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93688"/>
            <a:ext cx="8359775" cy="652462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Модель</a:t>
            </a:r>
            <a:r>
              <a:rPr lang="de-DE" altLang="ja-JP" sz="2540" dirty="0">
                <a:latin typeface="Times New Roman" panose="02020603050405020304" pitchFamily="18" charset="0"/>
              </a:rPr>
              <a:t> «</a:t>
            </a:r>
            <a:r>
              <a:rPr lang="ru-RU" altLang="ja-JP" sz="2540" dirty="0">
                <a:latin typeface="Times New Roman" panose="02020603050405020304" pitchFamily="18" charset="0"/>
              </a:rPr>
              <a:t>Смысл</a:t>
            </a:r>
            <a:r>
              <a:rPr lang="de-DE" altLang="ja-JP" sz="2540" dirty="0">
                <a:latin typeface="Times New Roman" panose="02020603050405020304" pitchFamily="18" charset="0"/>
              </a:rPr>
              <a:t> </a:t>
            </a:r>
            <a:r>
              <a:rPr lang="de-DE" altLang="ja-JP" sz="2540" dirty="0">
                <a:latin typeface="Symbol" pitchFamily="2" charset="2"/>
              </a:rPr>
              <a:t>⇔</a:t>
            </a:r>
            <a:r>
              <a:rPr lang="de-DE" altLang="ja-JP" sz="2540" dirty="0">
                <a:latin typeface="Times New Roman" panose="02020603050405020304" pitchFamily="18" charset="0"/>
              </a:rPr>
              <a:t> </a:t>
            </a:r>
            <a:r>
              <a:rPr lang="ru-RU" altLang="ja-JP" sz="2540" dirty="0">
                <a:latin typeface="Times New Roman" panose="02020603050405020304" pitchFamily="18" charset="0"/>
              </a:rPr>
              <a:t>Текст</a:t>
            </a:r>
            <a:r>
              <a:rPr lang="de-DE" altLang="ja-JP" sz="2540" dirty="0">
                <a:latin typeface="Times New Roman" panose="02020603050405020304" pitchFamily="18" charset="0"/>
              </a:rPr>
              <a:t>» </a:t>
            </a:r>
            <a:r>
              <a:rPr lang="de-DE" altLang="ja-JP" sz="2540" i="1" dirty="0">
                <a:latin typeface="Times New Roman" panose="02020603050405020304" pitchFamily="18" charset="0"/>
              </a:rPr>
              <a:t>(</a:t>
            </a:r>
            <a:r>
              <a:rPr lang="ru-RU" altLang="ja-JP" sz="2540" i="1" dirty="0">
                <a:latin typeface="Times New Roman" panose="02020603050405020304" pitchFamily="18" charset="0"/>
              </a:rPr>
              <a:t>И</a:t>
            </a:r>
            <a:r>
              <a:rPr lang="de-DE" altLang="ja-JP" sz="2540" i="1" dirty="0">
                <a:latin typeface="Times New Roman" panose="02020603050405020304" pitchFamily="18" charset="0"/>
              </a:rPr>
              <a:t>.</a:t>
            </a:r>
            <a:r>
              <a:rPr lang="ru-RU" altLang="ja-JP" sz="2540" i="1" dirty="0">
                <a:latin typeface="Times New Roman" panose="02020603050405020304" pitchFamily="18" charset="0"/>
              </a:rPr>
              <a:t>А</a:t>
            </a:r>
            <a:r>
              <a:rPr lang="de-DE" altLang="ja-JP" sz="2540" i="1" dirty="0">
                <a:latin typeface="Times New Roman" panose="02020603050405020304" pitchFamily="18" charset="0"/>
              </a:rPr>
              <a:t>. </a:t>
            </a:r>
            <a:r>
              <a:rPr lang="ru-RU" altLang="ja-JP" sz="2540" i="1" dirty="0">
                <a:latin typeface="Times New Roman" panose="02020603050405020304" pitchFamily="18" charset="0"/>
              </a:rPr>
              <a:t>Мельчук</a:t>
            </a:r>
            <a:r>
              <a:rPr lang="de-DE" altLang="ja-JP" sz="2540" i="1" dirty="0">
                <a:latin typeface="Times New Roman" panose="02020603050405020304" pitchFamily="18" charset="0"/>
              </a:rPr>
              <a:t>)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72706" name="Bild 3">
            <a:extLst>
              <a:ext uri="{FF2B5EF4-FFF2-40B4-BE49-F238E27FC236}">
                <a16:creationId xmlns:a16="http://schemas.microsoft.com/office/drawing/2014/main" id="{EAC54C07-ADBD-B505-2AF9-49E926748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08088"/>
            <a:ext cx="89376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01AD940E-7F94-D69F-4624-D81283C44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одно-единственное слово.» (там же)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Предложения могут иметь относительно сложную структуру: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Во-первых</a:t>
            </a:r>
            <a:r>
              <a:rPr lang="ru-RU" altLang="de-CZ" sz="2800" dirty="0">
                <a:latin typeface="Times New Roman" panose="02020603050405020304" pitchFamily="18" charset="0"/>
              </a:rPr>
              <a:t>, предложение имеет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более сложную иерархическую структуру</a:t>
            </a:r>
            <a:r>
              <a:rPr lang="ru-RU" altLang="de-CZ" sz="2800" dirty="0">
                <a:latin typeface="Times New Roman" panose="02020603050405020304" pitchFamily="18" charset="0"/>
              </a:rPr>
              <a:t>, чем слово. Иерархическая структура морфологического слова (</a:t>
            </a:r>
            <a:r>
              <a:rPr lang="cs-CZ" altLang="de-CZ" sz="2800" dirty="0">
                <a:latin typeface="Times New Roman" panose="02020603050405020304" pitchFamily="18" charset="0"/>
              </a:rPr>
              <a:t>=</a:t>
            </a:r>
            <a:r>
              <a:rPr lang="ru-RU" altLang="de-CZ" sz="2800" dirty="0">
                <a:latin typeface="Times New Roman" panose="02020603050405020304" pitchFamily="18" charset="0"/>
              </a:rPr>
              <a:t>словоформы) в большинстве языков проста.»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Основа</a:t>
            </a:r>
            <a:r>
              <a:rPr lang="cs-CZ" altLang="de-CZ" sz="2800" dirty="0">
                <a:latin typeface="Times New Roman" panose="02020603050405020304" pitchFamily="18" charset="0"/>
              </a:rPr>
              <a:t>+</a:t>
            </a:r>
            <a:r>
              <a:rPr lang="ru-RU" altLang="de-CZ" sz="2800" dirty="0">
                <a:latin typeface="Times New Roman" panose="02020603050405020304" pitchFamily="18" charset="0"/>
              </a:rPr>
              <a:t>окончание, </a:t>
            </a:r>
            <a:r>
              <a:rPr lang="ru-RU" altLang="de-CZ" sz="2800" i="1" dirty="0">
                <a:latin typeface="Times New Roman" panose="02020603050405020304" pitchFamily="18" charset="0"/>
              </a:rPr>
              <a:t>рек-ой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 «Однако, в предложении и в словосочетании иерархия играет важную роль: словосочетания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врача вашего сына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сына вашего врача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Bild 3">
            <a:extLst>
              <a:ext uri="{FF2B5EF4-FFF2-40B4-BE49-F238E27FC236}">
                <a16:creationId xmlns:a16="http://schemas.microsoft.com/office/drawing/2014/main" id="{5C287C7D-3C2D-8853-D407-DDD74B3E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589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Bild 3">
            <a:extLst>
              <a:ext uri="{FF2B5EF4-FFF2-40B4-BE49-F238E27FC236}">
                <a16:creationId xmlns:a16="http://schemas.microsoft.com/office/drawing/2014/main" id="{7349BD9C-359B-CB72-AC4D-BC264515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0"/>
            <a:ext cx="5895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Oval 1">
            <a:extLst>
              <a:ext uri="{FF2B5EF4-FFF2-40B4-BE49-F238E27FC236}">
                <a16:creationId xmlns:a16="http://schemas.microsoft.com/office/drawing/2014/main" id="{0D29DE54-282E-FA72-1533-DEE2C2A7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1927225"/>
            <a:ext cx="782637" cy="71913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74755" name="Oval 4">
            <a:extLst>
              <a:ext uri="{FF2B5EF4-FFF2-40B4-BE49-F238E27FC236}">
                <a16:creationId xmlns:a16="http://schemas.microsoft.com/office/drawing/2014/main" id="{3741BF04-7EB9-B447-21CB-FE11739A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538" y="6138863"/>
            <a:ext cx="782637" cy="719137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0E5779C5-9AE8-9729-5AE0-0440F0195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293688"/>
            <a:ext cx="8359775" cy="652462"/>
          </a:xfrm>
        </p:spPr>
        <p:txBody>
          <a:bodyPr/>
          <a:lstStyle/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Проблема</a:t>
            </a:r>
            <a:r>
              <a:rPr lang="de-DE" altLang="de-CZ" sz="2540" dirty="0">
                <a:latin typeface="Times New Roman" panose="02020603050405020304" pitchFamily="18" charset="0"/>
              </a:rPr>
              <a:t>: </a:t>
            </a:r>
            <a:r>
              <a:rPr lang="ru-RU" altLang="de-CZ" sz="2540" dirty="0">
                <a:latin typeface="Times New Roman" panose="02020603050405020304" pitchFamily="18" charset="0"/>
              </a:rPr>
              <a:t>сочинение («кто хозяин, кто слуга?»)</a:t>
            </a:r>
            <a:endParaRPr lang="de-DE" altLang="de-CZ" sz="2540" i="1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endParaRPr lang="de-DE" altLang="de-CZ" sz="2540" dirty="0">
              <a:latin typeface="Times New Roman" panose="02020603050405020304" pitchFamily="18" charset="0"/>
            </a:endParaRPr>
          </a:p>
        </p:txBody>
      </p:sp>
      <p:pic>
        <p:nvPicPr>
          <p:cNvPr id="75778" name="Bild 1">
            <a:extLst>
              <a:ext uri="{FF2B5EF4-FFF2-40B4-BE49-F238E27FC236}">
                <a16:creationId xmlns:a16="http://schemas.microsoft.com/office/drawing/2014/main" id="{34AB2826-436E-9496-DD28-9600775CF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012825"/>
            <a:ext cx="88614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Bild 3">
            <a:extLst>
              <a:ext uri="{FF2B5EF4-FFF2-40B4-BE49-F238E27FC236}">
                <a16:creationId xmlns:a16="http://schemas.microsoft.com/office/drawing/2014/main" id="{72189F78-E8D4-E3F4-889B-CBCF70CD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C8EA6A37-70D1-D715-D5A2-946F813BC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0075" cy="1136650"/>
          </a:xfrm>
        </p:spPr>
        <p:txBody>
          <a:bodyPr/>
          <a:lstStyle/>
          <a:p>
            <a:pPr algn="l" eaLnBrk="1">
              <a:buClrTx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Формальная пестрота поверхностно-синтаксического отношения </a:t>
            </a:r>
            <a:r>
              <a:rPr lang="de-CH" altLang="de-CZ" sz="2540" dirty="0">
                <a:latin typeface="Times New Roman" panose="02020603050405020304" pitchFamily="18" charset="0"/>
              </a:rPr>
              <a:t>«</a:t>
            </a:r>
            <a:r>
              <a:rPr lang="de-CH" altLang="de-CZ" sz="2540" dirty="0" err="1">
                <a:latin typeface="Times New Roman" panose="02020603050405020304" pitchFamily="18" charset="0"/>
              </a:rPr>
              <a:t>предикативное</a:t>
            </a:r>
            <a:r>
              <a:rPr lang="de-CH" altLang="de-CZ" sz="2540" dirty="0">
                <a:latin typeface="Times New Roman" panose="02020603050405020304" pitchFamily="18" charset="0"/>
              </a:rPr>
              <a:t>» </a:t>
            </a:r>
            <a:r>
              <a:rPr lang="ru-RU" altLang="de-CZ" sz="2540" dirty="0">
                <a:latin typeface="Times New Roman" panose="02020603050405020304" pitchFamily="18" charset="0"/>
              </a:rPr>
              <a:t>(Мельчук </a:t>
            </a:r>
            <a:r>
              <a:rPr lang="de-CH" altLang="de-CZ" sz="2540" dirty="0">
                <a:latin typeface="Times New Roman" panose="02020603050405020304" pitchFamily="18" charset="0"/>
              </a:rPr>
              <a:t>1974: 221</a:t>
            </a:r>
            <a:r>
              <a:rPr lang="ru-RU" altLang="de-CZ" sz="2540" dirty="0" err="1">
                <a:latin typeface="Times New Roman" panose="02020603050405020304" pitchFamily="18" charset="0"/>
              </a:rPr>
              <a:t>сл</a:t>
            </a:r>
            <a:r>
              <a:rPr lang="de-CH" altLang="de-CZ" sz="2540" dirty="0">
                <a:latin typeface="Times New Roman" panose="02020603050405020304" pitchFamily="18" charset="0"/>
              </a:rPr>
              <a:t>.)</a:t>
            </a:r>
          </a:p>
        </p:txBody>
      </p:sp>
      <p:pic>
        <p:nvPicPr>
          <p:cNvPr id="77826" name="Picture 2">
            <a:extLst>
              <a:ext uri="{FF2B5EF4-FFF2-40B4-BE49-F238E27FC236}">
                <a16:creationId xmlns:a16="http://schemas.microsoft.com/office/drawing/2014/main" id="{07F07C76-22EA-F098-C3F9-1E2302B91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411288"/>
            <a:ext cx="85058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>
            <a:extLst>
              <a:ext uri="{FF2B5EF4-FFF2-40B4-BE49-F238E27FC236}">
                <a16:creationId xmlns:a16="http://schemas.microsoft.com/office/drawing/2014/main" id="{CF29B71A-1286-A66F-E6DE-61511E9F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558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4BEFF6A-7270-29FC-6FAE-203FC358F50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58775" y="188913"/>
            <a:ext cx="8426450" cy="6216650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540" dirty="0">
                <a:latin typeface="Times New Roman" panose="02020603050405020304" pitchFamily="18" charset="0"/>
              </a:rPr>
              <a:t> </a:t>
            </a:r>
            <a:r>
              <a:rPr lang="ru-RU" altLang="de-CZ" sz="2800" dirty="0">
                <a:latin typeface="Times New Roman" panose="02020603050405020304" pitchFamily="18" charset="0"/>
              </a:rPr>
              <a:t>Ср. против того РГ (1980):</a:t>
            </a: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 «Таким образом, под названием 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второстепенные члены предложения</a:t>
            </a:r>
            <a:r>
              <a:rPr lang="ru-RU" altLang="de-CZ" sz="2800" dirty="0">
                <a:latin typeface="Times New Roman" panose="02020603050405020304" pitchFamily="18" charset="0"/>
              </a:rPr>
              <a:t>» оказываются объединенными: 1)  имеющие формы косвенных падежей или инфинитива компоненты таких </a:t>
            </a:r>
            <a:r>
              <a:rPr lang="ru-RU" altLang="de-CZ" sz="2800" u="sng" dirty="0">
                <a:latin typeface="Times New Roman" panose="02020603050405020304" pitchFamily="18" charset="0"/>
              </a:rPr>
              <a:t>не </a:t>
            </a:r>
            <a:r>
              <a:rPr lang="ru-RU" altLang="de-CZ" sz="2800" u="sng" dirty="0" err="1">
                <a:latin typeface="Times New Roman" panose="02020603050405020304" pitchFamily="18" charset="0"/>
              </a:rPr>
              <a:t>подлежащно­сказуемостных</a:t>
            </a:r>
            <a:r>
              <a:rPr lang="ru-RU" altLang="de-CZ" sz="2800" u="sng" dirty="0">
                <a:latin typeface="Times New Roman" panose="02020603050405020304" pitchFamily="18" charset="0"/>
              </a:rPr>
              <a:t> предложений</a:t>
            </a:r>
            <a:r>
              <a:rPr lang="ru-RU" altLang="de-CZ" sz="2800" dirty="0">
                <a:latin typeface="Times New Roman" panose="02020603050405020304" pitchFamily="18" charset="0"/>
              </a:rPr>
              <a:t>, как, например,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Воды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прибывает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Нет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времени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Много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народу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Хочется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отдохнуть</a:t>
            </a:r>
            <a:r>
              <a:rPr lang="ru-RU" altLang="de-CZ" sz="2800" dirty="0">
                <a:latin typeface="Times New Roman" panose="02020603050405020304" pitchFamily="18" charset="0"/>
              </a:rPr>
              <a:t>; (...)» (§1903, подчеркивание MG)</a:t>
            </a: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  «(...) </a:t>
            </a:r>
            <a:r>
              <a:rPr lang="ru-RU" altLang="de-CZ" sz="2800" u="sng" dirty="0">
                <a:latin typeface="Times New Roman" panose="02020603050405020304" pitchFamily="18" charset="0"/>
              </a:rPr>
              <a:t>отношения между словоформами в них также могут быть отношениями субъекта и его предикативного признака</a:t>
            </a:r>
            <a:r>
              <a:rPr lang="ru-RU" altLang="de-CZ" sz="2800" dirty="0">
                <a:latin typeface="Times New Roman" panose="02020603050405020304" pitchFamily="18" charset="0"/>
              </a:rPr>
              <a:t>, однако, в отличие от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подлежащно</a:t>
            </a:r>
            <a:r>
              <a:rPr lang="ru-RU" altLang="de-CZ" sz="2800" dirty="0">
                <a:latin typeface="Times New Roman" panose="02020603050405020304" pitchFamily="18" charset="0"/>
              </a:rPr>
              <a:t>­</a:t>
            </a:r>
            <a:r>
              <a:rPr lang="cs-CZ" altLang="de-CZ" sz="2800" dirty="0">
                <a:latin typeface="Times New Roman" panose="02020603050405020304" pitchFamily="18" charset="0"/>
              </a:rPr>
              <a:t>-</a:t>
            </a:r>
            <a:r>
              <a:rPr lang="ru-RU" altLang="de-CZ" sz="2800" dirty="0">
                <a:latin typeface="Times New Roman" panose="02020603050405020304" pitchFamily="18" charset="0"/>
              </a:rPr>
              <a:t>сказуемостных предложений, субъект выражен в них такой формой слова, которая не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EB34688-1016-CA88-B0DD-4C138BAD578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661150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является именующей, и, следовательно, субъектное значение здесь оказывается осложненным значением самой этой формы. Таковы, например, схемы N</a:t>
            </a:r>
            <a:r>
              <a:rPr lang="ru-RU" altLang="de-CZ" sz="2800" baseline="-18000" dirty="0">
                <a:latin typeface="Times New Roman" panose="02020603050405020304" pitchFamily="18" charset="0"/>
              </a:rPr>
              <a:t>2</a:t>
            </a:r>
            <a:r>
              <a:rPr lang="ru-RU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neg</a:t>
            </a:r>
            <a:r>
              <a:rPr lang="ru-RU" altLang="de-CZ" sz="2800" dirty="0">
                <a:latin typeface="Times New Roman" panose="02020603050405020304" pitchFamily="18" charset="0"/>
              </a:rPr>
              <a:t>) Vf</a:t>
            </a:r>
            <a:r>
              <a:rPr lang="ru-RU" altLang="de-CZ" sz="2800" baseline="-18000" dirty="0">
                <a:latin typeface="Times New Roman" panose="02020603050405020304" pitchFamily="18" charset="0"/>
              </a:rPr>
              <a:t>3s</a:t>
            </a:r>
            <a:r>
              <a:rPr lang="ru-RU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i="1" dirty="0">
                <a:latin typeface="Times New Roman" panose="02020603050405020304" pitchFamily="18" charset="0"/>
              </a:rPr>
              <a:t>Воды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прибывает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Времени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хватает</a:t>
            </a:r>
            <a:r>
              <a:rPr lang="ru-RU" altLang="de-CZ" sz="2800" dirty="0">
                <a:latin typeface="Times New Roman" panose="02020603050405020304" pitchFamily="18" charset="0"/>
              </a:rPr>
              <a:t>) или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Нет</a:t>
            </a:r>
            <a:r>
              <a:rPr lang="ru-RU" altLang="de-CZ" sz="2800" dirty="0">
                <a:latin typeface="Times New Roman" panose="02020603050405020304" pitchFamily="18" charset="0"/>
              </a:rPr>
              <a:t> N</a:t>
            </a:r>
            <a:r>
              <a:rPr lang="ru-RU" altLang="de-CZ" sz="2800" baseline="-18000" dirty="0">
                <a:latin typeface="Times New Roman" panose="02020603050405020304" pitchFamily="18" charset="0"/>
              </a:rPr>
              <a:t>2</a:t>
            </a:r>
            <a:r>
              <a:rPr lang="ru-RU" altLang="de-CZ" sz="2800" dirty="0">
                <a:latin typeface="Times New Roman" panose="02020603050405020304" pitchFamily="18" charset="0"/>
              </a:rPr>
              <a:t> (</a:t>
            </a:r>
            <a:r>
              <a:rPr lang="ru-RU" altLang="de-CZ" sz="2800" i="1" dirty="0">
                <a:latin typeface="Times New Roman" panose="02020603050405020304" pitchFamily="18" charset="0"/>
              </a:rPr>
              <a:t>Нет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времени</a:t>
            </a:r>
            <a:r>
              <a:rPr lang="ru-RU" altLang="de-CZ" sz="2800" dirty="0">
                <a:latin typeface="Times New Roman" panose="02020603050405020304" pitchFamily="18" charset="0"/>
              </a:rPr>
              <a:t>). В подобных случаях </a:t>
            </a:r>
            <a:r>
              <a:rPr lang="ru-RU" altLang="de-CZ" sz="2800" u="sng" dirty="0">
                <a:latin typeface="Times New Roman" panose="02020603050405020304" pitchFamily="18" charset="0"/>
              </a:rPr>
              <a:t>связь между словоформами имеет вид подчинения</a:t>
            </a:r>
            <a:r>
              <a:rPr lang="ru-RU" altLang="de-CZ" sz="2800" dirty="0">
                <a:latin typeface="Times New Roman" panose="02020603050405020304" pitchFamily="18" charset="0"/>
              </a:rPr>
              <a:t>, формальной зависимости одного компонента от другого. Однако отличие от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присловной</a:t>
            </a:r>
            <a:r>
              <a:rPr lang="ru-RU" altLang="de-CZ" sz="2800" dirty="0">
                <a:latin typeface="Times New Roman" panose="02020603050405020304" pitchFamily="18" charset="0"/>
              </a:rPr>
              <a:t> подчинительной связи здесь состоит в том, что в таком минимальном образце предложения глагол главенствует именно и только в данной своей форме (в форме 3  л. ед.  ч., в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прош</a:t>
            </a:r>
            <a:r>
              <a:rPr lang="ru-RU" altLang="de-CZ" sz="2800" dirty="0">
                <a:latin typeface="Times New Roman" panose="02020603050405020304" pitchFamily="18" charset="0"/>
              </a:rPr>
              <a:t>.  </a:t>
            </a:r>
            <a:r>
              <a:rPr lang="ru-RU" altLang="de-CZ" sz="2800" dirty="0" err="1">
                <a:latin typeface="Times New Roman" panose="02020603050405020304" pitchFamily="18" charset="0"/>
              </a:rPr>
              <a:t>вр</a:t>
            </a:r>
            <a:r>
              <a:rPr lang="ru-RU" altLang="de-CZ" sz="2800" dirty="0">
                <a:latin typeface="Times New Roman" panose="02020603050405020304" pitchFamily="18" charset="0"/>
              </a:rPr>
              <a:t>. и </a:t>
            </a:r>
            <a:r>
              <a:rPr lang="ru-RU" altLang="de-CZ" sz="2800" dirty="0" err="1">
                <a:latin typeface="Times New Roman" panose="02020603050405020304" pitchFamily="18" charset="0"/>
              </a:rPr>
              <a:t>сослагат</a:t>
            </a:r>
            <a:r>
              <a:rPr lang="ru-RU" altLang="de-CZ" sz="2800" dirty="0">
                <a:latin typeface="Times New Roman" panose="02020603050405020304" pitchFamily="18" charset="0"/>
              </a:rPr>
              <a:t>. накл. — в форме сред.  р.); (...).» (§1911, подчеркивание MG)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D5EA90DE-7203-2D20-1319-23BEFA5E15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477250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Формальное понятие подлежащего</a:t>
            </a: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англоязычной лингвистике структура предложений обычно представляется в рамках так называемой грамматики составляющих, восходящей к Л.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Блумфилду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Блумфилд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1968 [1933]: 169]. Предложение при таком подходе делится на части, у большинства лингвистов деление на каждом шагу бывает бинарным. В наиболее частом случае двусоставного предложения оно делится на составляющие: обычно это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эти составляющие состоят из нескольких слов, они, в свою очередь, делятся на две части, и т.д.; в результате получаются составляющие разных рангов. </a:t>
            </a:r>
            <a:r>
              <a:rPr lang="de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5FAD153-B134-E59C-8BB7-64445BAE189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разные национальные варианты используют разные способы представления синтаксической структуры? Представляется, что важные идеи на этот счет еще более полувека назад высказали А.А. Зализняк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Е.В. Падучева [Зализняк, Падучева 1964]; к сожалению, они были опубликованы лишь в виде тезисов в малодоступном издании (благодарю С.А. Крылова, обратившего мое внимание на эту публикацию). А.А. Зализняк и Е.В. Падучева писали: «Ясно, что русский язык, с относительно свободным расположением слов, менее удобно анализировать по непосредственным составляющим, чем английский;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454953C8-9E07-355D-1E8D-7358B97ED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549275"/>
            <a:ext cx="8216900" cy="5975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i="1" dirty="0">
                <a:latin typeface="Times New Roman" panose="02020603050405020304" pitchFamily="18" charset="0"/>
              </a:rPr>
              <a:t>вашего сына-врача</a:t>
            </a:r>
            <a:r>
              <a:rPr lang="ru-RU" altLang="de-CZ" sz="2800" dirty="0">
                <a:latin typeface="Times New Roman" panose="02020603050405020304" pitchFamily="18" charset="0"/>
              </a:rPr>
              <a:t> состоят из одних и тех же слов с одинаковыми лексическими значениями, и значения этих слов по-разному упорядочены в соответствии с местами, которые занимают слова в синтаксической структуре.» (там же)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Другим важнейшим отличием </a:t>
            </a:r>
            <a:r>
              <a:rPr lang="ru-RU" altLang="de-CZ" sz="2800" dirty="0">
                <a:latin typeface="Times New Roman" panose="02020603050405020304" pitchFamily="18" charset="0"/>
              </a:rPr>
              <a:t>предложения от слова является его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способность к неограниченному усложнению</a:t>
            </a:r>
            <a:r>
              <a:rPr lang="ru-RU" altLang="de-CZ" sz="2800" dirty="0">
                <a:latin typeface="Times New Roman" panose="02020603050405020304" pitchFamily="18" charset="0"/>
              </a:rPr>
              <a:t>. Какое бы  предложение мы ни взяли, в него всегда можно добавить еще какое-то количество слов, какой-то дополнительный «материал», и новое предложение, как и прежнее, будет грамматически правильным.» 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2001, 21)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ru-RU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94BE228-767B-F01A-A6E8-7CDE2D9EC4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71463" y="196850"/>
            <a:ext cx="8218487" cy="6367463"/>
          </a:xfrm>
        </p:spPr>
        <p:txBody>
          <a:bodyPr tIns="25471" anchor="t"/>
          <a:lstStyle/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аналогично, для английского языка понятие дерева зависимостей является менее естественным, чем для русского» [Зализняк, Падучева 1964: 7].» (В.П. Алпатов)</a:t>
            </a:r>
          </a:p>
          <a:p>
            <a:pPr marL="303845" indent="-303845" algn="l" eaLnBrk="1">
              <a:spcAft>
                <a:spcPts val="1293"/>
              </a:spcAft>
              <a:buSzPct val="45000"/>
              <a:buFont typeface="Wingdings" pitchFamily="2" charset="2"/>
              <a:buChar char=""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Ср. грамматику зависимостей в Праге, т. е. определенную первоначально для чешского языка: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Funkčně-generativní popis (ÚFAL MFF UK)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08EFB51B-1901-40C2-B40C-39539AA72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59769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u="sng" dirty="0">
                <a:latin typeface="Times New Roman" panose="02020603050405020304" pitchFamily="18" charset="0"/>
              </a:rPr>
              <a:t>Еще одно отличие</a:t>
            </a:r>
            <a:r>
              <a:rPr lang="ru-RU" altLang="de-CZ" sz="2800" dirty="0">
                <a:latin typeface="Times New Roman" panose="02020603050405020304" pitchFamily="18" charset="0"/>
              </a:rPr>
              <a:t> предложения от слова состоит в том, что оно связано 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с высказыванием</a:t>
            </a:r>
            <a:r>
              <a:rPr lang="ru-RU" altLang="de-CZ" sz="2800" dirty="0">
                <a:latin typeface="Times New Roman" panose="02020603050405020304" pitchFamily="18" charset="0"/>
              </a:rPr>
              <a:t>. В</a:t>
            </a:r>
            <a:r>
              <a:rPr lang="ru-RU" altLang="de-CZ" sz="2800" spc="100" dirty="0">
                <a:latin typeface="Times New Roman" panose="02020603050405020304" pitchFamily="18" charset="0"/>
              </a:rPr>
              <a:t>ысказыванием называется речевая единица, удовлетворяющая требованиям конкретной коммуникативной ситуации, в которой есть говорящий, адресат, предмет, время и место сообщения. Предложение используется как полное высказывание гораздо чаще, чем отдельное слово или сочетание слов, так как его структура определенным образом согласована с параметрами высказывания.» </a:t>
            </a:r>
            <a:r>
              <a:rPr lang="ru-RU" altLang="de-CZ" sz="2800" dirty="0">
                <a:latin typeface="Times New Roman" panose="02020603050405020304" pitchFamily="18" charset="0"/>
              </a:rPr>
              <a:t>(</a:t>
            </a:r>
            <a:r>
              <a:rPr lang="ru-RU" altLang="de-CZ" sz="2800" dirty="0" err="1">
                <a:latin typeface="Times New Roman" panose="02020603050405020304" pitchFamily="18" charset="0"/>
              </a:rPr>
              <a:t>Тестелец</a:t>
            </a:r>
            <a:r>
              <a:rPr lang="ru-RU" altLang="de-CZ" sz="2800" dirty="0">
                <a:latin typeface="Times New Roman" panose="02020603050405020304" pitchFamily="18" charset="0"/>
              </a:rPr>
              <a:t> 2001, 21)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0886EFDA-D493-4735-B937-A57E19762F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404813"/>
            <a:ext cx="8353425" cy="62642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Что касается предложения как единицы языковой системы, ситуация похожа ситуации с понятием «слово»: с одной стороны у нас всех есть интуитивное представление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о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том</a:t>
            </a:r>
            <a:r>
              <a:rPr lang="de-CH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что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такое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слово. С другой стороны найти удовлетворяющую дефиницию не так уж просто.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В случае </a:t>
            </a:r>
            <a:r>
              <a:rPr lang="ru-RU" altLang="de-CZ" sz="2800" u="sng">
                <a:latin typeface="Times New Roman" panose="02020603050405020304" pitchFamily="18" charset="0"/>
              </a:rPr>
              <a:t>предложения</a:t>
            </a:r>
            <a:r>
              <a:rPr lang="ru-RU" altLang="de-CZ" sz="2800">
                <a:latin typeface="Times New Roman" panose="02020603050405020304" pitchFamily="18" charset="0"/>
              </a:rPr>
              <a:t> является вопросом прежде всего то, как его отличать от словосочетания и от высказывания (с которым оно, как мы видели, соотнесено). См. дефиницию в Лингвистическом энциклопедическом словаре: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FC6F0024-D2E7-A070-050F-4549BEBB40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«В широком смысле это любое — от развернутого синтаксич. построения (в письм. тексте от точки до точки) до отд. слова или словоформы — высказывание (фраза), являющееся сообщением о чем-либо и рассчитанное на слуховое (в произнесении) или зрительное (на письме) восприятие. П. может быть простым или сложным. В узком, собственно грамматическом, смысле простое П.— это такая единица сообщения, к-рая, будучи образована по специально предназначенному для этого грамматич. образцу, 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>
            <a:extLst>
              <a:ext uri="{FF2B5EF4-FFF2-40B4-BE49-F238E27FC236}">
                <a16:creationId xmlns:a16="http://schemas.microsoft.com/office/drawing/2014/main" id="{0594778E-7929-EBEC-CF57-B5B80BCDD7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424862" cy="583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обладает значением предикативности (т. е. категорией, к-рая целым комплексом формальных синтаксич. средств соотносит сообщение с тем или иным определ. или неопредел. временным планом действительности) и своей собственной семантич. структурой, обнаруживает их в системе формальных изменений и имеет определ. коммуникативную задачу, выражающуюся интонацией и порядком слов» (ЛЭС)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Мы видим, что в широком смысле – предложение определяется как высказывание, т. е. как единица семантической структуры. Но и в узком смысле приводится «коммуникативная задача» (тоже не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2940</Words>
  <Application>Microsoft Macintosh PowerPoint</Application>
  <PresentationFormat>Bildschirmpräsentation (4:3)</PresentationFormat>
  <Paragraphs>132</Paragraphs>
  <Slides>50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5" baseType="lpstr">
      <vt:lpstr>Arial</vt:lpstr>
      <vt:lpstr>Symbol</vt:lpstr>
      <vt:lpstr>Times New Roman</vt:lpstr>
      <vt:lpstr>Wingdings</vt:lpstr>
      <vt:lpstr>Office-Design</vt:lpstr>
      <vt:lpstr>Актуальные аспекты развития современного русского языка II</vt:lpstr>
      <vt:lpstr>Синтаксис: основные понятия и вопрос динамики и устойчивости системы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Неоднозначность/синтаксическая омонимия: (старые) (бабы и мужики) – (старые бабы) (и мужики)  Мужу изменять нельзя</vt:lpstr>
      <vt:lpstr>Неоднозначность/синтаксическая омонимия: (старые) (бабы и мужики) – (старые бабы) (и мужики)  Мужу изменять нельзя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Грамматика зависимостей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Формальная пестрота поверхностно-синтаксического отношения «предикативное» (Мельчук 1974: 221сл.)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Aufbruch und Konsolidierung, Konvergenz und Divergenz: Die slavischen Sprachen im 19. Jahrhundert</dc:title>
  <dc:creator>Markus Giger</dc:creator>
  <cp:lastModifiedBy>Markus Giger</cp:lastModifiedBy>
  <cp:revision>3224</cp:revision>
  <cp:lastPrinted>1601-01-01T00:00:00Z</cp:lastPrinted>
  <dcterms:created xsi:type="dcterms:W3CDTF">2010-03-17T05:32:37Z</dcterms:created>
  <dcterms:modified xsi:type="dcterms:W3CDTF">2024-03-12T20:09:52Z</dcterms:modified>
</cp:coreProperties>
</file>