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72" r:id="rId5"/>
    <p:sldId id="269" r:id="rId6"/>
    <p:sldId id="278" r:id="rId7"/>
    <p:sldId id="273" r:id="rId8"/>
    <p:sldId id="270" r:id="rId9"/>
    <p:sldId id="268" r:id="rId10"/>
    <p:sldId id="277" r:id="rId11"/>
    <p:sldId id="275" r:id="rId12"/>
    <p:sldId id="276" r:id="rId13"/>
    <p:sldId id="274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56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0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02.05.2026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22944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02.05.2026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81698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02.05.2026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73448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02.05.2026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71804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02.05.2026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5745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02.05.2026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22562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02.05.2026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8194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02.05.2026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2558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02.05.2026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18046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02.05.2026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1699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9D3B4-BF6D-403E-BD0D-153DB5BD242D}" type="datetimeFigureOut">
              <a:rPr lang="cs-CZ" smtClean="0"/>
              <a:t>02.05.2026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98670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9D3B4-BF6D-403E-BD0D-153DB5BD242D}" type="datetimeFigureOut">
              <a:rPr lang="cs-CZ" smtClean="0"/>
              <a:t>02.05.2026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354A04-C9B6-4841-A9F2-22C68867DF1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70113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scholarship.org/uc/item/6h84705f" TargetMode="External"/><Relationship Id="rId2" Type="http://schemas.openxmlformats.org/officeDocument/2006/relationships/hyperlink" Target="https://uil.unesco.org/adult-education/global-report/third-global-report-adult-learning-and-education-grale-3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oecd.org/en/topics/skills-strategies.html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op.europa.eu/en/publication-detail/-/publication/c8c38dc9-89d0-11e5-b8b7-01aa75ed71a1/language-en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Přínosy učení a vzdělávání dospělých a</a:t>
            </a:r>
            <a:br>
              <a:rPr lang="cs-CZ" dirty="0"/>
            </a:br>
            <a:r>
              <a:rPr lang="cs-CZ" dirty="0"/>
              <a:t>hlavní teorie učení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dirty="0"/>
              <a:t>Andragogika a vzdělávání dospělých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368041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Behaviorismus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Zájem o prostředí, pozorovatelné, měřitelné výsledky</a:t>
            </a:r>
          </a:p>
          <a:p>
            <a:r>
              <a:rPr lang="cs-CZ" dirty="0"/>
              <a:t>Podnět a reakce </a:t>
            </a:r>
          </a:p>
          <a:p>
            <a:r>
              <a:rPr lang="cs-CZ" dirty="0"/>
              <a:t>Posilování, úloha zpětné vazby – zpevňování </a:t>
            </a:r>
          </a:p>
          <a:p>
            <a:r>
              <a:rPr lang="cs-CZ" dirty="0"/>
              <a:t>Schopnost zobecňování </a:t>
            </a:r>
          </a:p>
          <a:p>
            <a:r>
              <a:rPr lang="cs-CZ" dirty="0"/>
              <a:t>Představitelé – Watson, </a:t>
            </a:r>
            <a:r>
              <a:rPr lang="cs-CZ" dirty="0" err="1"/>
              <a:t>Skinner</a:t>
            </a:r>
            <a:r>
              <a:rPr lang="cs-CZ" dirty="0"/>
              <a:t>, </a:t>
            </a:r>
            <a:r>
              <a:rPr lang="cs-CZ" dirty="0" err="1"/>
              <a:t>Gagné</a:t>
            </a:r>
            <a:r>
              <a:rPr lang="cs-CZ" dirty="0"/>
              <a:t>…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418645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Kognitivismus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Neurovědy</a:t>
            </a:r>
          </a:p>
          <a:p>
            <a:r>
              <a:rPr lang="cs-CZ" dirty="0"/>
              <a:t>Zákony myšlení (blízko ke gestaltismus)</a:t>
            </a:r>
          </a:p>
          <a:p>
            <a:r>
              <a:rPr lang="cs-CZ" dirty="0"/>
              <a:t>Zájem o znalosti </a:t>
            </a:r>
          </a:p>
          <a:p>
            <a:r>
              <a:rPr lang="cs-CZ" dirty="0"/>
              <a:t>Výzkum paměti</a:t>
            </a:r>
          </a:p>
          <a:p>
            <a:r>
              <a:rPr lang="cs-CZ" dirty="0"/>
              <a:t>Vývojová stadia </a:t>
            </a:r>
          </a:p>
          <a:p>
            <a:r>
              <a:rPr lang="cs-CZ" dirty="0"/>
              <a:t>Význam podnětného prostředí a jednání </a:t>
            </a:r>
          </a:p>
          <a:p>
            <a:r>
              <a:rPr lang="cs-CZ" dirty="0"/>
              <a:t>Přenos do didaktických principů  </a:t>
            </a:r>
          </a:p>
          <a:p>
            <a:r>
              <a:rPr lang="cs-CZ" dirty="0"/>
              <a:t>Představitelé: </a:t>
            </a:r>
            <a:r>
              <a:rPr lang="cs-CZ" dirty="0" err="1"/>
              <a:t>Piaget</a:t>
            </a:r>
            <a:r>
              <a:rPr lang="cs-CZ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7433936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(Sociální) konstruktivismus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Zájem o aktivitu</a:t>
            </a:r>
          </a:p>
          <a:p>
            <a:r>
              <a:rPr lang="cs-CZ" dirty="0"/>
              <a:t>Objevování smyslu</a:t>
            </a:r>
          </a:p>
          <a:p>
            <a:r>
              <a:rPr lang="cs-CZ" dirty="0"/>
              <a:t>Význam (smysluplné sociální) zkušenosti získané skrze sociální jednání, význam definice situace, zájem </a:t>
            </a:r>
            <a:r>
              <a:rPr lang="cs-CZ"/>
              <a:t>o jazyk </a:t>
            </a:r>
            <a:endParaRPr lang="cs-CZ" dirty="0"/>
          </a:p>
          <a:p>
            <a:r>
              <a:rPr lang="cs-CZ" dirty="0"/>
              <a:t>Klíčová role zájmu učícího se </a:t>
            </a:r>
          </a:p>
          <a:p>
            <a:r>
              <a:rPr lang="cs-CZ" dirty="0"/>
              <a:t>Představitelé: </a:t>
            </a:r>
            <a:r>
              <a:rPr lang="cs-CZ" dirty="0" err="1"/>
              <a:t>Piaget</a:t>
            </a:r>
            <a:r>
              <a:rPr lang="cs-CZ" dirty="0"/>
              <a:t>, </a:t>
            </a:r>
            <a:r>
              <a:rPr lang="cs-CZ" dirty="0" err="1"/>
              <a:t>Vygotskij</a:t>
            </a:r>
            <a:r>
              <a:rPr lang="cs-CZ" dirty="0"/>
              <a:t> (zóna nejbližšího vývoje), </a:t>
            </a:r>
            <a:r>
              <a:rPr lang="cs-CZ" dirty="0" err="1"/>
              <a:t>Lave</a:t>
            </a:r>
            <a:r>
              <a:rPr lang="cs-CZ" dirty="0"/>
              <a:t>, </a:t>
            </a:r>
            <a:r>
              <a:rPr lang="cs-CZ" dirty="0" err="1"/>
              <a:t>Wenger</a:t>
            </a:r>
            <a:r>
              <a:rPr lang="cs-CZ" dirty="0"/>
              <a:t>…</a:t>
            </a:r>
          </a:p>
          <a:p>
            <a:endParaRPr lang="cs-CZ" dirty="0"/>
          </a:p>
          <a:p>
            <a:r>
              <a:rPr lang="cs-CZ" dirty="0" err="1"/>
              <a:t>Konektivismus</a:t>
            </a:r>
            <a:r>
              <a:rPr lang="cs-CZ" dirty="0"/>
              <a:t> – role technologií </a:t>
            </a:r>
          </a:p>
        </p:txBody>
      </p:sp>
    </p:spTree>
    <p:extLst>
      <p:ext uri="{BB962C8B-B14F-4D97-AF65-F5344CB8AC3E}">
        <p14:creationId xmlns:p14="http://schemas.microsoft.com/office/powerpoint/2010/main" val="39901226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 k tématu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lvl="1">
              <a:spcBef>
                <a:spcPts val="1000"/>
              </a:spcBef>
            </a:pPr>
            <a:r>
              <a:rPr lang="cs-CZ" sz="2800" dirty="0"/>
              <a:t>Nosné stránky všech teorií, možnost jejich kombinace</a:t>
            </a:r>
          </a:p>
          <a:p>
            <a:pPr marL="228600" lvl="1">
              <a:spcBef>
                <a:spcPts val="1000"/>
              </a:spcBef>
            </a:pPr>
            <a:r>
              <a:rPr lang="cs-CZ" sz="2800" dirty="0"/>
              <a:t> Další rovina: zájem o obsah – nepominutelnost konceptu vzdělávání, proti „</a:t>
            </a:r>
            <a:r>
              <a:rPr lang="cs-CZ" sz="2800" dirty="0" err="1"/>
              <a:t>learnification</a:t>
            </a:r>
            <a:r>
              <a:rPr lang="cs-CZ" sz="2800" dirty="0"/>
              <a:t>“ </a:t>
            </a:r>
          </a:p>
          <a:p>
            <a:pPr marL="228600" lvl="1">
              <a:spcBef>
                <a:spcPts val="1000"/>
              </a:spcBef>
            </a:pPr>
            <a:endParaRPr lang="cs-CZ" sz="28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0904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Osnova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Přínosy učení a vzdělávání dospělých (ALE)</a:t>
            </a:r>
          </a:p>
          <a:p>
            <a:pPr lvl="1"/>
            <a:r>
              <a:rPr lang="cs-CZ" dirty="0"/>
              <a:t>Vzdělávání dospělých jako dobro </a:t>
            </a:r>
          </a:p>
          <a:p>
            <a:pPr lvl="1"/>
            <a:r>
              <a:rPr lang="cs-CZ" dirty="0"/>
              <a:t>Sledovanost tématu a obtížnost jeho exaktního zkoumání</a:t>
            </a:r>
          </a:p>
          <a:p>
            <a:pPr lvl="1"/>
            <a:r>
              <a:rPr lang="cs-CZ" dirty="0"/>
              <a:t>Pozice tématu v politických dokumentech mezinárodních organizací – příklady z expertíz UNESCO, OECD, EU a vybraných mezinárodních nevládních organizací – advokátů ALE</a:t>
            </a:r>
          </a:p>
          <a:p>
            <a:pPr lvl="1"/>
            <a:r>
              <a:rPr lang="cs-CZ" dirty="0"/>
              <a:t>Evidence ve vědeckém výzkumu (vybrané projekty) </a:t>
            </a:r>
          </a:p>
          <a:p>
            <a:pPr marL="457200" lvl="1" indent="0">
              <a:buNone/>
            </a:pPr>
            <a:endParaRPr lang="cs-CZ" dirty="0"/>
          </a:p>
          <a:p>
            <a:r>
              <a:rPr lang="cs-CZ" dirty="0"/>
              <a:t>Hlavní teorie učení </a:t>
            </a:r>
          </a:p>
          <a:p>
            <a:pPr lvl="1"/>
            <a:r>
              <a:rPr lang="cs-CZ" dirty="0"/>
              <a:t>Behaviorismus, kognitivismus a (sociální) konstruktivismus </a:t>
            </a: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81979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Přínosy učení a vzdělávání dospělých (ALE)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Pozitivní očekávání spjatá s ALE </a:t>
            </a:r>
          </a:p>
          <a:p>
            <a:pPr lvl="1"/>
            <a:r>
              <a:rPr lang="cs-CZ" dirty="0"/>
              <a:t>U praktiků, politiků, výzkumníků (a veřejnosti?)</a:t>
            </a:r>
          </a:p>
          <a:p>
            <a:r>
              <a:rPr lang="cs-CZ" dirty="0"/>
              <a:t>Roviny přínosů – osobní, skupinová (vč. organizační), společenská, globální (UNESCO: „</a:t>
            </a:r>
            <a:r>
              <a:rPr lang="cs-CZ" dirty="0" err="1"/>
              <a:t>global</a:t>
            </a:r>
            <a:r>
              <a:rPr lang="cs-CZ" dirty="0"/>
              <a:t> </a:t>
            </a:r>
            <a:r>
              <a:rPr lang="cs-CZ" dirty="0" err="1"/>
              <a:t>common</a:t>
            </a:r>
            <a:r>
              <a:rPr lang="cs-CZ" dirty="0"/>
              <a:t> </a:t>
            </a:r>
            <a:r>
              <a:rPr lang="cs-CZ" dirty="0" err="1"/>
              <a:t>good</a:t>
            </a:r>
            <a:r>
              <a:rPr lang="cs-CZ" dirty="0"/>
              <a:t>“)</a:t>
            </a:r>
          </a:p>
          <a:p>
            <a:r>
              <a:rPr lang="cs-CZ" dirty="0"/>
              <a:t>Přínosy: zaměstnanost, zdraví, společenská a občanská angažovanost, spokojenost, seberealizace a autonomie – lepší kontrola nad vlastním životem </a:t>
            </a:r>
          </a:p>
        </p:txBody>
      </p:sp>
    </p:spTree>
    <p:extLst>
      <p:ext uri="{BB962C8B-B14F-4D97-AF65-F5344CB8AC3E}">
        <p14:creationId xmlns:p14="http://schemas.microsoft.com/office/powerpoint/2010/main" val="798344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Nejasná místa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Nejednoznačnost evidence: vzdělávání koreluje např. se spokojeností, zdravím a příjmy, ale ne vždy rozlišíme jasnou logiku příčiny a následku. Příklad: Jsou lidé zdravější, protože se více vzdělávají, nebo jsou zdravější (a více se vzdělávají), protože jsou bohatší? </a:t>
            </a:r>
          </a:p>
          <a:p>
            <a:r>
              <a:rPr lang="cs-CZ" dirty="0"/>
              <a:t>Problém přístupu ke vzdělávání – potřeba cílit na vybrané skupiny (význam vlivu počátečního vzdělání, typu práce, různé typy bariér v přístupu k ALE, „Matoušův efekt“)</a:t>
            </a:r>
          </a:p>
          <a:p>
            <a:r>
              <a:rPr lang="cs-CZ" dirty="0"/>
              <a:t>Utilitární přístup k ALE, zájem o „kapitály“, ne o smysl vzdělávání, vzdělávání jako „nutné zlo“ vs. vzdělávání jako transformující emancipační zkušenost?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0217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cs-CZ" sz="3600" dirty="0">
                <a:latin typeface="+mj-lt"/>
              </a:rPr>
              <a:t>Téma v politických dokumentech mezinárodních organizací – příklady evidence z expertíz UNESCO, OECD a neziskových organizací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cs-CZ" dirty="0"/>
              <a:t>UNESCO: </a:t>
            </a:r>
            <a:r>
              <a:rPr lang="cs-CZ" i="1" dirty="0"/>
              <a:t>3. globální zpráva o učení s vzdělávání dospělých</a:t>
            </a:r>
            <a:r>
              <a:rPr lang="cs-CZ" dirty="0"/>
              <a:t> (GRALE 3), 2016 </a:t>
            </a:r>
          </a:p>
          <a:p>
            <a:pPr lvl="1"/>
            <a:r>
              <a:rPr lang="cs-CZ" dirty="0"/>
              <a:t>Pozitivní efekty ALE na: zdraví (fyzické i psychické) a blahobyt, zaměstnanost a trh práce, občanský a komunitní život </a:t>
            </a:r>
          </a:p>
          <a:p>
            <a:pPr lvl="1"/>
            <a:r>
              <a:rPr lang="cs-CZ" dirty="0">
                <a:hlinkClick r:id="rId2"/>
              </a:rPr>
              <a:t>https://uil.unesco.org/adult-education/global-report/third-global-report-adult-learning-and-education-grale-3</a:t>
            </a:r>
            <a:r>
              <a:rPr lang="cs-CZ" dirty="0"/>
              <a:t> </a:t>
            </a:r>
          </a:p>
          <a:p>
            <a:r>
              <a:rPr lang="cs-CZ" dirty="0"/>
              <a:t>OECD – zkoumání vztahu učení a vzdělávání se zdravím a občanskou angažovaností (důraz spíše na děti)</a:t>
            </a:r>
          </a:p>
          <a:p>
            <a:pPr lvl="1"/>
            <a:r>
              <a:rPr lang="cs-CZ" dirty="0">
                <a:hlinkClick r:id="rId3"/>
              </a:rPr>
              <a:t>https://escholarship.org/uc/item/6h84705f</a:t>
            </a:r>
            <a:r>
              <a:rPr lang="cs-CZ" dirty="0"/>
              <a:t> </a:t>
            </a:r>
          </a:p>
          <a:p>
            <a:pPr lvl="1"/>
            <a:r>
              <a:rPr lang="cs-CZ" dirty="0">
                <a:hlinkClick r:id="rId4"/>
              </a:rPr>
              <a:t>https://www.oecd.org/en/topics/skills-strategies.html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OECD v minulosti (70. léta–počátek 21. stol.: práce s tzv. lidským kapitálem, později také s tzv. sociálním kapitálem – představa „vyčíslitelnosti“ přínosů učení a vzdělávání)</a:t>
            </a:r>
          </a:p>
        </p:txBody>
      </p:sp>
    </p:spTree>
    <p:extLst>
      <p:ext uri="{BB962C8B-B14F-4D97-AF65-F5344CB8AC3E}">
        <p14:creationId xmlns:p14="http://schemas.microsoft.com/office/powerpoint/2010/main" val="27600965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EU: </a:t>
            </a:r>
            <a:r>
              <a:rPr lang="cs-CZ" dirty="0" err="1"/>
              <a:t>An</a:t>
            </a:r>
            <a:r>
              <a:rPr lang="cs-CZ" dirty="0"/>
              <a:t> in-</a:t>
            </a:r>
            <a:r>
              <a:rPr lang="cs-CZ" dirty="0" err="1"/>
              <a:t>depth</a:t>
            </a:r>
            <a:r>
              <a:rPr lang="cs-CZ" dirty="0"/>
              <a:t> </a:t>
            </a:r>
            <a:r>
              <a:rPr lang="cs-CZ" dirty="0" err="1"/>
              <a:t>going</a:t>
            </a:r>
            <a:r>
              <a:rPr lang="cs-CZ" dirty="0"/>
              <a:t> </a:t>
            </a:r>
            <a:r>
              <a:rPr lang="cs-CZ" dirty="0" err="1"/>
              <a:t>analysis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adult</a:t>
            </a:r>
            <a:r>
              <a:rPr lang="cs-CZ" dirty="0"/>
              <a:t> </a:t>
            </a:r>
            <a:r>
              <a:rPr lang="cs-CZ" dirty="0" err="1"/>
              <a:t>learning</a:t>
            </a:r>
            <a:r>
              <a:rPr lang="cs-CZ" dirty="0"/>
              <a:t> </a:t>
            </a:r>
            <a:r>
              <a:rPr lang="cs-CZ" dirty="0" err="1"/>
              <a:t>policies</a:t>
            </a:r>
            <a:r>
              <a:rPr lang="cs-CZ" dirty="0"/>
              <a:t> and </a:t>
            </a:r>
            <a:r>
              <a:rPr lang="cs-CZ" dirty="0" err="1"/>
              <a:t>their</a:t>
            </a:r>
            <a:r>
              <a:rPr lang="cs-CZ" dirty="0"/>
              <a:t> </a:t>
            </a:r>
            <a:r>
              <a:rPr lang="cs-CZ" dirty="0" err="1"/>
              <a:t>effectiveness</a:t>
            </a:r>
            <a:r>
              <a:rPr lang="cs-CZ" dirty="0"/>
              <a:t> in </a:t>
            </a:r>
            <a:r>
              <a:rPr lang="cs-CZ" dirty="0" err="1"/>
              <a:t>Europe</a:t>
            </a:r>
            <a:r>
              <a:rPr lang="cs-CZ" dirty="0"/>
              <a:t>, 2015</a:t>
            </a:r>
          </a:p>
          <a:p>
            <a:pPr lvl="1"/>
            <a:r>
              <a:rPr lang="cs-CZ" dirty="0"/>
              <a:t>Úroveň jednotlivců, skupin, společnosti </a:t>
            </a:r>
          </a:p>
          <a:p>
            <a:pPr lvl="1"/>
            <a:r>
              <a:rPr lang="cs-CZ" dirty="0"/>
              <a:t>Přínosy pro oblasti: ekonomika, </a:t>
            </a:r>
            <a:r>
              <a:rPr lang="cs-CZ" dirty="0" err="1"/>
              <a:t>well-being</a:t>
            </a:r>
            <a:r>
              <a:rPr lang="cs-CZ" dirty="0"/>
              <a:t>, sociální </a:t>
            </a:r>
          </a:p>
          <a:p>
            <a:pPr lvl="1"/>
            <a:r>
              <a:rPr lang="cs-CZ" dirty="0"/>
              <a:t>Otázka přístupu k učení (a jeho přínosům)  </a:t>
            </a:r>
          </a:p>
          <a:p>
            <a:pPr lvl="1"/>
            <a:r>
              <a:rPr lang="cs-CZ" dirty="0">
                <a:hlinkClick r:id="rId2"/>
              </a:rPr>
              <a:t>https://op.europa.eu/en/publication-detail/-/publication/c8c38dc9-89d0-11e5-b8b7-01aa75ed71a1/language-en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690409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Neziskové organizace jako „advokáti“ ALE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EAEA – Manifest (2019; 2024) </a:t>
            </a:r>
          </a:p>
          <a:p>
            <a:r>
              <a:rPr lang="cs-CZ" dirty="0"/>
              <a:t>ICAE </a:t>
            </a:r>
          </a:p>
          <a:p>
            <a:pPr lvl="1"/>
            <a:r>
              <a:rPr lang="cs-CZ" dirty="0"/>
              <a:t>Reakce na </a:t>
            </a:r>
            <a:r>
              <a:rPr lang="cs-CZ" dirty="0" err="1"/>
              <a:t>SDGs</a:t>
            </a:r>
            <a:r>
              <a:rPr lang="cs-CZ" dirty="0"/>
              <a:t> a globální problémy </a:t>
            </a:r>
          </a:p>
          <a:p>
            <a:pPr marL="457200" lvl="1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3482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Závěr k tématu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K úvaze: učení a vzdělávání (dospělých) – problém měřitelnosti efektů </a:t>
            </a:r>
          </a:p>
          <a:p>
            <a:pPr lvl="1"/>
            <a:r>
              <a:rPr lang="cs-CZ" dirty="0"/>
              <a:t>Různé druhy přínosů, je vše měřitelné (např. vkus nebo morálka)? Potřeba sledovat také pohled aktérů-účastníků.</a:t>
            </a:r>
          </a:p>
          <a:p>
            <a:r>
              <a:rPr lang="cs-CZ" dirty="0"/>
              <a:t>Učení a vzdělávání (dospělých) není lék na všechny problémy</a:t>
            </a:r>
          </a:p>
          <a:p>
            <a:pPr lvl="1"/>
            <a:r>
              <a:rPr lang="cs-CZ" dirty="0"/>
              <a:t>Problémy společnosti se odrážejí do vzdělávání (společenská znevýhodnění korespondují s horším přístupem ke vzdělávání).</a:t>
            </a:r>
          </a:p>
          <a:p>
            <a:pPr lvl="1"/>
            <a:r>
              <a:rPr lang="cs-CZ" dirty="0"/>
              <a:t>Problémy jednotlivců a společnosti jsou učením a vzděláváním řešitelné jen částečně, ale zmiňované přínosy mohou být významné.</a:t>
            </a:r>
          </a:p>
        </p:txBody>
      </p:sp>
    </p:spTree>
    <p:extLst>
      <p:ext uri="{BB962C8B-B14F-4D97-AF65-F5344CB8AC3E}">
        <p14:creationId xmlns:p14="http://schemas.microsoft.com/office/powerpoint/2010/main" val="33350725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Hlavní teorie učení (dospělých)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28600" lvl="1">
              <a:spcBef>
                <a:spcPts val="1000"/>
              </a:spcBef>
            </a:pPr>
            <a:r>
              <a:rPr lang="cs-CZ" sz="2800" dirty="0"/>
              <a:t>Člověk jako učící se druh, učení jako funkce života, předpoklad možnosti (pozitivní) změny </a:t>
            </a:r>
          </a:p>
          <a:p>
            <a:pPr marL="228600" lvl="1">
              <a:spcBef>
                <a:spcPts val="1000"/>
              </a:spcBef>
            </a:pPr>
            <a:r>
              <a:rPr lang="cs-CZ" sz="2800" dirty="0"/>
              <a:t>Výzkum možnosti dospělých učit se</a:t>
            </a:r>
          </a:p>
          <a:p>
            <a:pPr marL="228600" lvl="1">
              <a:spcBef>
                <a:spcPts val="1000"/>
              </a:spcBef>
            </a:pPr>
            <a:r>
              <a:rPr lang="cs-CZ" sz="2800" dirty="0"/>
              <a:t>Zájem o podporu úspěšnosti </a:t>
            </a:r>
          </a:p>
          <a:p>
            <a:pPr marL="228600" lvl="1">
              <a:spcBef>
                <a:spcPts val="1000"/>
              </a:spcBef>
            </a:pPr>
            <a:r>
              <a:rPr lang="cs-CZ" sz="2800" dirty="0"/>
              <a:t>Zájem vědy, různá pochopení / přístupy </a:t>
            </a:r>
          </a:p>
          <a:p>
            <a:pPr marL="685800" lvl="2">
              <a:spcBef>
                <a:spcPts val="1000"/>
              </a:spcBef>
            </a:pPr>
            <a:r>
              <a:rPr lang="cs-CZ" sz="2400" dirty="0"/>
              <a:t>Starší kořeny (např. empirismus vs. racionalismus)</a:t>
            </a:r>
          </a:p>
          <a:p>
            <a:pPr marL="228600" lvl="1">
              <a:spcBef>
                <a:spcPts val="1000"/>
              </a:spcBef>
            </a:pPr>
            <a:r>
              <a:rPr lang="cs-CZ" sz="2800" dirty="0"/>
              <a:t>Zájem praktiků, veřejnosti </a:t>
            </a:r>
          </a:p>
          <a:p>
            <a:pPr marL="228600" lvl="1">
              <a:spcBef>
                <a:spcPts val="1000"/>
              </a:spcBef>
            </a:pPr>
            <a:r>
              <a:rPr lang="cs-CZ" sz="2800" dirty="0"/>
              <a:t>Pohledy na roli vzdělavatele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6094382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1318</TotalTime>
  <Words>758</Words>
  <Application>Microsoft Office PowerPoint</Application>
  <PresentationFormat>Širokoúhlá obrazovka</PresentationFormat>
  <Paragraphs>78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Motiv Office</vt:lpstr>
      <vt:lpstr>Přínosy učení a vzdělávání dospělých a hlavní teorie učení</vt:lpstr>
      <vt:lpstr>Osnova</vt:lpstr>
      <vt:lpstr>Přínosy učení a vzdělávání dospělých (ALE)</vt:lpstr>
      <vt:lpstr>Nejasná místa </vt:lpstr>
      <vt:lpstr>Téma v politických dokumentech mezinárodních organizací – příklady evidence z expertíz UNESCO, OECD a neziskových organizací </vt:lpstr>
      <vt:lpstr>Prezentace aplikace PowerPoint</vt:lpstr>
      <vt:lpstr>Neziskové organizace jako „advokáti“ ALE</vt:lpstr>
      <vt:lpstr>Závěr k tématu </vt:lpstr>
      <vt:lpstr>Hlavní teorie učení (dospělých) </vt:lpstr>
      <vt:lpstr>Behaviorismus</vt:lpstr>
      <vt:lpstr>Kognitivismus</vt:lpstr>
      <vt:lpstr>(Sociální) konstruktivismus</vt:lpstr>
      <vt:lpstr>Závěr k tématu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Občanské vzdělávání dospělých</dc:title>
  <dc:creator>FFUK</dc:creator>
  <cp:lastModifiedBy>Kopecký, Martin</cp:lastModifiedBy>
  <cp:revision>151</cp:revision>
  <dcterms:created xsi:type="dcterms:W3CDTF">2020-03-08T20:41:14Z</dcterms:created>
  <dcterms:modified xsi:type="dcterms:W3CDTF">2026-05-02T20:55:42Z</dcterms:modified>
</cp:coreProperties>
</file>