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Action1.xml" ContentType="application/vnd.ms-office.inkAction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Action2.xml" ContentType="application/vnd.ms-office.inkActio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7" r:id="rId14"/>
    <p:sldId id="278" r:id="rId15"/>
    <p:sldId id="298" r:id="rId16"/>
    <p:sldId id="273" r:id="rId17"/>
    <p:sldId id="297" r:id="rId18"/>
    <p:sldId id="269" r:id="rId19"/>
    <p:sldId id="299" r:id="rId20"/>
    <p:sldId id="290" r:id="rId21"/>
    <p:sldId id="267" r:id="rId22"/>
    <p:sldId id="301" r:id="rId23"/>
    <p:sldId id="272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ink/inkAction1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0-10-08T14:45:44.026"/>
    </inkml:context>
    <inkml:brush xml:id="br0">
      <inkml:brushProperty name="width" value="0.05292" units="cm"/>
      <inkml:brushProperty name="height" value="0.05292" units="cm"/>
      <inkml:brushProperty name="color" value="#FFC000"/>
    </inkml:brush>
    <inkml:brush xml:id="br1">
      <inkml:brushProperty name="width" value="0.055" units="cm"/>
      <inkml:brushProperty name="height" value="0.055" units="cm"/>
    </inkml:brush>
  </inkml:definitions>
  <iact:action type="add" startTime="11186">
    <iact:property name="dataType"/>
    <iact:actionData xml:id="d0">
      <inkml:trace xmlns:inkml="http://www.w3.org/2003/InkML" xml:id="stk0" contextRef="#ctx0" brushRef="#br0">14510 8625 0,'-51'0'174,"-25"51"-166,25 0 0,-50-1 0,25 1 2,0 0-7,-51 50 5,25-50-1,26 51-1,-50-1 4,24-25-3,26 26 1,-51-1 0,26-25-1,50-25 0,0 0 1,0 50-1,1-76 0,-1 26 4,26 0-6,-26-26 3,25 26-2,1 0 2,25-26-1,-25 26 0,-1-26 1,1 1 8,0 24-10,25-24 1,-26-1 1,26 26-1,-25-1 9,25 1-10,-25-25 2,25 24 0,-26 1-1,26-26-2,0 26 5,0 0-2,0 0 6,0-1-6,26 52-1,-1-51 0,0-1 1,51 26 1,-25-25-3,25 51 2,26-26-1,-26-26 0,0 26 0,25-25 1,-25 0-1,26 0 1,-51-26 0,25 51-2,0-51 2,51 1-1,25-1 1,25 1-2,-24 24 1,24-50 1,-25 0 0,-50 0-1,50 0 1,0 0-3,-25 0 5,0 0-3,-25 0 1,-26-25-1,25 25-2,-25 0 4,-25-51-4,0 26 5,25 25-5,-25-26 5,-1 26-3,1 0 0,0-25 1,-1 0 0,1-1-1,25 26 0,-25-25 1,0 25-1,0-25 1,-1 25-2,1-26 2,0 1-1,-1 0 1,52-1 0,-51 1-1,-1-1 2,1 1-2,0 0 0,0-26 0,-26 26 0,26-1 0,-1-24 1,-24-1 0,25 25-1,-26-24 0,0-1 1,26 0-1,-26 1 0,1-52 0,-26 51 0,25 1 1,1-1-2,-1 0 2,-25 0-1,0 1 0,25-1 0,-25 0 1,26 0 0,-26-25-1,0 26 1,0-1-1,0 0 0,0 26 0,0-77 0,0 52 1,0-1-1,0 0 1,0 0-1,-26 1 1,26 24-1,0-24 0,0-1 0,0 25 1,0-24-1,0-1 0,-25 26 2,25-1-3,0-24 9,0 24-7,-25 1-1,25-26 0,0 26 1,-26-1-2,1-24 10,-1 24-6,1 1-5,0 0 3,-1-26-1,-24 25 5,24 1-2,1 0 5,-26-1-8,26 1 0,-1 25 0,1-25 1,-26 25-1,51-26 1,-25 26 0,-26 0-1,26 0 0,-1 0 0,-24-25 1,-1 25-2,0-26 3,0 1 4,1 25-5,-1 0 0,0-25-1,-25 25 1,25-26-1,1 26 0,-52 0 0,26 0 1,25 0 0,1 0 0,-1 0 0,26 0-2,-77 0 2,77 0-1,-1 0 0,-24 0 1,24 0-1,-25 0 1,1 0-1,24 0 2,1 0-3,0 0-1,-26 0 5,26 0-3,-1 0 0,1 0 0,-26 0 1,26 0 6,-1 0-6,1 0 0,0 0 5,-1 26-4,1-26-1,-1 0-1,1 25 0,0-25 1,-1 25-1,-24-25 0,24 0 8,1 0-7,0 0-2,-26 0 2,25 26-1,1-26 1,0 25-1,-1-25 0,1 0-1,0 0 2,-1 0 0,1 26-3,-1-26 5,1 0 6,0 0-3,-1 0-6,1 0 2,0 25-2,-1-25 7,1 0 1,0 0-7,-1 0-1,1 0 0,-1 0 9,1 0-9,0 0 16,-1 0-16,1 0 9,0 25-10,-1-25 2,1 0 6,25 26-6,-26-26-1,1 0 1,0 0 0,25 25-1,-26-25 0,1 0 0,0 0 0,-1 0 23,1 0-14,0 0 6,25 25 44</inkml:trace>
    </iact:actionData>
  </iact:action>
  <iact:action type="add" startTime="14757">
    <iact:property name="dataType"/>
    <iact:actionData xml:id="d1">
      <inkml:trace xmlns:inkml="http://www.w3.org/2003/InkML" xml:id="stk1" contextRef="#ctx0" brushRef="#br0">14282 10325 0,'25'0'505,"0"0"-488,-25-26 5,26 1-9,-1 25 4,1-25-10,-1 25 0,0-26 1,26 26 0,-51-25-1,25 25 1,26 0-2,-26 0 2,1 0 0,-1-25 0,1 25-1,-1 0 0,0-26 1,1 26-2,-1-25 4,0 25-4,-25-26-1,26 26 5,-1 0 20,-25-25 6,0 0-14,0-1 31,0 1-39,0 0 11,0-1-12,0 1 2,0-1-8,0 1 9,0 0-1,0-1-8,-25-24 1,25 24-1,0 1 0,0 0 1,0-1 0,-26 1-1,26-1 0,-25-24 1,25-1 8,-25 26-11,-1-1 9,1 1 1,25 0-6,0-1-1,-25 1-1,25-1-1,-26 1 17,26 0-16,-25 25 1,-1-26 0,1 26 0,0 0-1,-1-25 1,26 0 7,-25 25-8,0-26 1,-1 26 0,1 0-1,0 0 0,-1-25 8,1 25 8,-1 0-8,1 0-7,0 0 8,-1 0-3,1 0 3,0 0 22,-1 0-24,26 25 30,0 1-30,0-1 2,0 0 7,0 1-1,0-1-7,-25-25-1,25 25 9,-26-25-15,26 26 14,-25-1-6,0 1 0,25-1-3,0 0 10,-26-25-7,26 26 13,0-1 16,-25-25-17,25 25 42,0 1-11,0-1-35,0 0 5,0 1 15,0-1-20,0 1-11,0-1 3,0 0 8,0 1-10,0-1 23,0 0-7,0 1-7,0-1-7,0 0 19,0 1 229,0-1-237,25-25-18,-25 26 5,0-1 0,0 0 3,0 1 5,26-26 0,-26 25-8,25-25 11,0 0 56,-25 25-74,26-25 1,-1 26 7,1-1 8,-26 1 13,25-26 78,0 0-84,-25 25-8,26-25-15,-1 0 16,0 0-11,1 0 27,-26 25 51,25-25-83,1 0 32,-1 0-26,0 0 4,1 0-3,-1 0 8,-25 26 15,0-1 85</inkml:trace>
    </iact:actionData>
  </iact:action>
  <iact:action type="add" startTime="20159">
    <iact:property name="dataType"/>
    <iact:actionData xml:id="d2">
      <inkml:trace xmlns:inkml="http://www.w3.org/2003/InkML" xml:id="stk2" contextRef="#ctx0" brushRef="#br0">5555 10375 0,'25'0'323,"1"0"-315,-1 0-1,-25-25-1,25 25 3,1 0-2,-1 0 1,1-25 9,-1 25-11,-25-26 1,25 26 1,1-25-1,-1 25 0,0 0 1,-25-25 0,26-1 7,-1 1-3,1 25 4,-1 0 7,0 0-6,1 0-3,-26-25 7,25-1 24,-25 1-32,25-1 5,1 26-3,-26-25-8,25 25 0,-25-25 2,25-1 4,-25 1 3,26 25-3,-26-25-5,0-1 8,0 1-2,0-1 8,0 1 7,0 0-6,0-1-9,0 1 8,0 0-7,0-1 0,0-24 36,0 24-30,-26 26-13,26-25-1,-25-1 17,25 1-17,-25 0 0,-1-1 6,26 1-4,-25 0 7,25-1-2,0 1 8,-25 25-14,25-25 15,0-1-7,-26 26 20,1 0-22,25-25 2,-25 25-9,25-26 1,-26 26-1,1 0 0,-1-25 9,1 25-2,0-25-5,-1 25-2,1 0 8,0 0-7,-1 0-3,1 0 34,-1 0-24,1 0 0,0 0-8,-1 0 1,1 0 14,0 0 1,-1 0-10,1 0 2,25 25-6,-25-25 5,25 25-6,0 1 7,-26-26-8,26 25 7,0 1 2,0-1 14,0 0-7,0 1-7,0-1 7,0 0-10,0 1 27,0-1-27,0 0 3,0 1 6,0-1-8,0 1-5,0-1 14,0 0-15,0 1 5,0-1-5,0 0 1,0 1 6,0-1 23,0 0-23,0 1 8,0-1-9,0 1 2,0-1 7,0 0 15,0 1-8,26-26 147,-1 0-80,0 25-51,1-25-8,-1 0 31,-25 25 6,25-25 24,-25 26-91,26-26 51,-1 0 72,-25 25-107,25-25 20,1 26 398,-26-1-396,0 0 15,25-25 45,1 0-38</inkml:trace>
    </iact:actionData>
  </iact:action>
  <iact:action type="remove" startTime="50456">
    <iact:property name="style" value="instant"/>
    <iact:actionData xml:id="d3" ref="#d0"/>
  </iact:action>
  <iact:action type="add" startTime="50462">
    <iact:property name="dataType" value="strokeEraser"/>
    <iact:actionData xml:id="d4">
      <inkml:trace xmlns:inkml="http://www.w3.org/2003/InkML" xml:id="stk3" contextRef="#ctx0" brushRef="#br1">20066 15372 0</inkml:trace>
    </iact:actionData>
  </iact:action>
  <iact:action type="remove" startTime="51508">
    <iact:property name="style" value="instant"/>
    <iact:actionData xml:id="d5" ref="#d1"/>
  </iact:action>
  <iact:action type="add" startTime="51513">
    <iact:property name="dataType" value="strokeEraser"/>
    <iact:actionData xml:id="d6">
      <inkml:trace xmlns:inkml="http://www.w3.org/2003/InkML" xml:id="stk4" contextRef="#ctx0" brushRef="#br1">21588 14839 0</inkml:trace>
    </iact:actionData>
  </iact:action>
  <iact:action type="add" startTime="53039">
    <iact:property name="dataType" value="strokeEraser"/>
    <iact:actionData xml:id="d7">
      <inkml:trace xmlns:inkml="http://www.w3.org/2003/InkML" xml:id="stk5" contextRef="#ctx0" brushRef="#br1">13394 14738 0</inkml:trace>
    </iact:actionData>
  </iact:action>
  <iact:action type="add" startTime="54025">
    <iact:property name="dataType" value="strokeEraser"/>
    <iact:actionData xml:id="d8">
      <inkml:trace xmlns:inkml="http://www.w3.org/2003/InkML" xml:id="stk6" contextRef="#ctx0" brushRef="#br1">13572 14890 0</inkml:trace>
    </iact:actionData>
  </iact:action>
  <iact:action type="add" startTime="54888">
    <iact:property name="dataType" value="strokeEraser"/>
    <iact:actionData xml:id="d9">
      <inkml:trace xmlns:inkml="http://www.w3.org/2003/InkML" xml:id="stk7" contextRef="#ctx0" brushRef="#br1">13293 14205 0</inkml:trace>
    </iact:actionData>
  </iact:action>
  <iact:action type="add" startTime="55708">
    <iact:property name="dataType" value="strokeEraser"/>
    <iact:actionData xml:id="d10">
      <inkml:trace xmlns:inkml="http://www.w3.org/2003/InkML" xml:id="stk8" contextRef="#ctx0" brushRef="#br1">12456 14433 0</inkml:trace>
    </iact:actionData>
  </iact:action>
  <iact:action type="remove" startTime="56333">
    <iact:property name="style" value="instant"/>
    <iact:actionData xml:id="d11" ref="#d2"/>
  </iact:action>
  <iact:action type="add" startTime="56336">
    <iact:property name="dataType" value="strokeEraser"/>
    <iact:actionData xml:id="d12">
      <inkml:trace xmlns:inkml="http://www.w3.org/2003/InkML" xml:id="stk9" contextRef="#ctx0" brushRef="#br1">12887 14484 0</inkml:trace>
    </iact:actionData>
  </iact:action>
  <iact:action type="add" startTime="65221">
    <iact:property name="dataType"/>
    <iact:actionData xml:id="d13">
      <inkml:trace xmlns:inkml="http://www.w3.org/2003/InkML" xml:id="stk10" contextRef="#ctx0" brushRef="#br0">19127 8853 0,'-25'0'290,"-1"0"-282,-24 0 0,-1 0-2,25 0 2,1 0-1,0 0 1,-1 0-1,1 0 0,-26 0 1,26 0 6,0 0 1,-26 0-7,25 0-3,1 0 4,0 0-1,-1 0-1,1 0 0,-26 0 1,26 0-1,-26 0 1,0 26 0,26-26-1,0 0 1,-26 0-1,0 0 1,0 25-1,-50-25-2,50 26 5,0-26-2,26 0-1,-51 25 0,25 0 2,1 1-1,-1-26-2,-25 25 1,25 0 1,0 1 0,0-1-1,1-25 0,24 26 2,-24-26-4,-1 25 4,51 0-1,-51 1 0,26-26-1,-1 25 0,1 0 0,-26 1 1,26-26 0,0 25 0,-26 0 7,25 1-8,1-1 1,-26 1-1,26-1 2,0 0-3,-1-25 8,1 26-5,0-1-2,-1 0 0,1 1 8,25-1-7,0 0 7,-26 1-1,26 25-5,-25-1-1,0 1-1,-1 0 0,26-1 2,-25 1-2,25 0 0,0 0 0,-25-1 2,25 1-2,0-25 0,0-1 0,0 0 1,0 1-1,0-1 1,0 0 0,0 1-1,0-1 0,0 0 1,0 1 8,0 25-9,0-26 1,0 0-1,0 26 1,0 0 6,0-1-5,0 1-2,0-25 1,25 24-1,-25 1 0,25-26 2,-25 26-2,26 0 0,-1-51 2,0 51-2,-25-1 2,26-24-2,-26 24-2,25-24 5,1-1-3,-1 26 1,0-26 8,-25 1-10,51 24 3,-26-24-2,1-1 1,-1 0 0,26 26 0,-26-25 13,1-1-13,24 0-1,-24 1 1,-1-1 0,26-25-1,-51 25 0,51 1 0,-1-1 1,1 0 0,0 1 0,50-26-1,-25 25 1,0-25-2,1 0 2,24 26 0,-25-26-1,0 0 0,-25 0 0,0 0 0,-1 0 1,1 0-1,-25 0 2,-1 0-3,26 0 2,-26 0-1,26 0 0,-1 0 0,1 0 1,0 0-1,25 0 1,0 0 0,-25 0-1,25 0 1,25-26 0,-24 26-1,-27-25 0,26-26 0,-25 26 2,25 25-2,26-26 1,-52 1-2,27 0 4,-27-26-4,52 26 3,-51-1-3,-1 1 2,1-26-1,0 26 0,-26-1 1,26 1 0,-26-26-1,-25 26-1,26 0 4,24-1-4,-24-25 2,-1 26-1,26 0 1,-26-26-1,1 51 0,-1-25 1,26-1-1,-26-24 1,-25 24-1,51-25 1,-26 1-2,51-26 2,-50-1 0,-1 27 0,26-1 0,-26 0-1,0 1 0,1 24 0,-1-25 2,1 1 3,-26 24-3,0 1-3,25 0 3,-25-26-2,25 26 2,-25-26 4,0 25-6,0 1 2,0 0-2,0-26 1,0 26-1,0-1 1,0-25-1,0 1 1,0 24 0,0-24-2,0-1 4,0 26-5,0-1 4,0 1-2,0-26-2,0 26 4,0-1-1,-25 1-1,25 0 2,0-1-3,0 1 1,0-26 1,-25 26-1,-1-1 0,1 26 1,-1-50 0,1 24-1,25 1 2,-25 0-1,25-1-2,-26 1 4,1 25-5,0-25 4,25-1-3,-26 1 3,-25 25-2,26-26 0,25 1 1,-25 0-1,-26 25 1,26-26 0,-26 26-2,26-25 2,-1 25 0,1-25 0,-26 25-2,26-26 4,-1 26-5,1 0 4,-26-25-3,26-1 9,-1 26-8,-24 0 1,24 0 7,-24 0-9,24 0 9,1 0-6,-26 0-2,26 0 0,-1 0 1,1 0 0,0 0-1,-1 0 0,1 0 1,0 0-1,-26 0 1,25 0-1,-24 0 6,24 0 4,1 0-9,0 0-2,-1 0 2,1 0 1,0 0 11,-1 0-12,1 0 0,-1 0-1,1 0 1,0 0 13,-1 0 9,1 0-8,0 0-1</inkml:trace>
    </iact:actionData>
  </iact:action>
  <iact:action type="add" startTime="68835">
    <iact:property name="dataType"/>
    <iact:actionData xml:id="d14">
      <inkml:trace xmlns:inkml="http://www.w3.org/2003/InkML" xml:id="stk11" contextRef="#ctx0" brushRef="#br0">18442 10350 0,'25'0'367,"1"0"-352,-1 0-8,1 0 1,-1 0 5,0 0 11,1 0-9,-1 0 7,0 0-7,1 0 7,-1 0-7,1 0 15,-1 0-7,0 0-8,1 0 7,-1 0-15,0 0 2,1 0 4,-1 0-3,0 0 3,1 0-5,-1 0-1,1 0 9,-1 0-2,0 0 1,1 0 0,-1 0 8,0 0-7</inkml:trace>
    </iact:actionData>
  </iact:action>
  <iact:action type="add" startTime="86283">
    <iact:property name="dataType" value="strokeEraser"/>
    <iact:actionData xml:id="d15">
      <inkml:trace xmlns:inkml="http://www.w3.org/2003/InkML" xml:id="stk12" contextRef="#ctx0" brushRef="#br1">27626 15549 0</inkml:trace>
    </iact:actionData>
  </iact:action>
  <iact:action type="add" startTime="87289">
    <iact:property name="dataType" value="strokeEraser"/>
    <iact:actionData xml:id="d16">
      <inkml:trace xmlns:inkml="http://www.w3.org/2003/InkML" xml:id="stk13" contextRef="#ctx0" brushRef="#br1">27271 15321 0</inkml:trace>
    </iact:actionData>
  </iact:action>
  <iact:action type="add" startTime="88000">
    <iact:property name="dataType" value="strokeEraser"/>
    <iact:actionData xml:id="d17">
      <inkml:trace xmlns:inkml="http://www.w3.org/2003/InkML" xml:id="stk14" contextRef="#ctx0" brushRef="#br1">27601 15626 0</inkml:trace>
    </iact:actionData>
  </iact:action>
  <iact:action type="add" startTime="88711">
    <iact:property name="dataType" value="strokeEraser"/>
    <iact:actionData xml:id="d18">
      <inkml:trace xmlns:inkml="http://www.w3.org/2003/InkML" xml:id="stk15" contextRef="#ctx0" brushRef="#br1">27601 15626 0</inkml:trace>
    </iact:actionData>
  </iact:action>
  <iact:action type="add" startTime="89539">
    <iact:property name="dataType" value="strokeEraser"/>
    <iact:actionData xml:id="d19">
      <inkml:trace xmlns:inkml="http://www.w3.org/2003/InkML" xml:id="stk16" contextRef="#ctx0" brushRef="#br1">27601 15626 0</inkml:trace>
    </iact:actionData>
  </iact:action>
  <iact:action type="add" startTime="91822">
    <iact:property name="dataType" value="strokeEraser"/>
    <iact:actionData xml:id="d20">
      <inkml:trace xmlns:inkml="http://www.w3.org/2003/InkML" xml:id="stk17" contextRef="#ctx0" brushRef="#br1">27930 15676 0</inkml:trace>
    </iact:actionData>
  </iact:action>
  <iact:action type="remove" startTime="94019">
    <iact:property name="style" value="instant"/>
    <iact:actionData xml:id="d21" ref="#d13"/>
  </iact:action>
  <iact:action type="add" startTime="94024">
    <iact:property name="dataType" value="strokeEraser"/>
    <iact:actionData xml:id="d22">
      <inkml:trace xmlns:inkml="http://www.w3.org/2003/InkML" xml:id="stk18" contextRef="#ctx0" brushRef="#br1">27854 15423 0</inkml:trace>
    </iact:actionData>
  </iact:action>
  <iact:action type="remove" startTime="95463">
    <iact:property name="style" value="instant"/>
    <iact:actionData xml:id="d23" ref="#d14"/>
  </iact:action>
  <iact:action type="add" startTime="95465">
    <iact:property name="dataType" value="strokeEraser"/>
    <iact:actionData xml:id="d24">
      <inkml:trace xmlns:inkml="http://www.w3.org/2003/InkML" xml:id="stk19" contextRef="#ctx0" brushRef="#br1">26561 15068 0</inkml:trace>
    </iact:actionData>
  </iact:action>
  <iact:action type="add" startTime="119040">
    <iact:property name="dataType"/>
    <iact:actionData xml:id="d25">
      <inkml:trace xmlns:inkml="http://www.w3.org/2003/InkML" xml:id="stk20" contextRef="#ctx0" brushRef="#br0">24581 6723 0,'-25'0'225,"-1"25"-217,26 0 0,-25-25-2,0 0 8,25 26 1,-26-1-7,26 1 5,-25-26-5,0 25-2,25 0 3,-26 1 5,1-26 1,25 25-8,0 0 8,-25-25-8,25 26 0,-26-1 0,1 0 7,-1-25 1,1 0-1,25 26-6,-25-1 6,25 1 1,-26-26-1,26 25-6,0 0 5,0 1 2,0-1 22,0 0-15,0 1-9,0-1 3,0 1 5,0-1-7,0 0 23,26-25-30,-26 26 0,25-26 8,-25 25-8,25 0 1,-25 1 4,26-26-3,-1 25 7,1 0-4,-26 1 4,0-1-8,25-25-2,0 26 2,1-1-1,-1 0 1,0 1 5,-25-1-4,26-25-2,-26 25 0,25 1 0,0-1 1,1-25-2,-26 25 3,25-25-2,1 26 0,-26-1 0,0 1 0,25-1 0,0 0 1,1-25 0,-1 0-2,0 26 2,-25-1-1,26 0 0,-1-25 8,26 26-7,-26-26-2,1 25 3,-1-25-3,26 0 1,-51 25 0,25-25 0,0 0 1,1 0-1,-1 0 1,1 0-2,-1 0 2,0 0 7,1 0-9,-1-25 0,0 0 4,-25-1-4,51 1 2,-51 0-1,26 25 0,-26-51 0,25 26 0,0-1 1,1 1 0,-1-1 0,-25 1-2,25 25 1,1 0 0,-26-25 0,25-1 1,-25 1-1,25 0 1,-25-1-2,26 26 0,-26-25 9,25 0-6,-25-1-2,26 1 1,-26-1 6,0 1-8,0 0 9,0-1-8,0 1 1,0 0 4,0-1-1,0 1-5,0 0 7,0-1 3,-26 1-11,26-1 4,0-24-1,-25 24-1,-1 1 6,26 0-5,-25-1 1,25 1-3,0-1 2,-25 26 6,-1-50-8,26 24 2,-25 1 0,0 25-1,-1-25-2,26-1 4,-25 1 1,0 0 2,-1 25-5,1-26 1,25 1 0,-26 25-2,1-26 2,0 26-1,-26-25 5,26 25-4,-1-25 1,1 25-3,-26 0 2,26 0-2,-1 0 8,-24 0-6,24 0-1,1 0 0,-26 0-1,26 0 12,-1 0-12,-24 0 1,24 0 8,1 0-7,0 0-2,-1 0 8,1 0 9,-1 0-15,1 0-2,0 0 2,-1 0-1,1 0 14,0 0-13,-1-26-1,1 26 1,0 0-2,25-25 16,-26 25-14,26-25-1,-25 25 1,25-26-2,-26 26 11,1 0-5,0 0 10,-1 0-7</inkml:trace>
    </iact:actionData>
  </iact:action>
  <iact:action type="add" startTime="126345">
    <iact:property name="dataType"/>
    <iact:actionData xml:id="d26">
      <inkml:trace xmlns:inkml="http://www.w3.org/2003/InkML" xml:id="stk21" contextRef="#ctx0" brushRef="#br0">29224 6672 0,'0'25'256,"0"1"-244,0-1-2,-26 0-5,26 1 3,0-1-1,-25 1 0,0 24 6,25-24-3,-26-1-2,26 0-2,-25 26 2,25-26-1,-26 1 8,1 25-10,25-26 3,0 0-1,-25 1 1,-1 24-1,1-24 9,0 25-9,-1-26 0,1 0 0,25 1 0,-26 24 0,26-24 7,-25-1-6,25 0-1,0 1 0,0-1 1,0 1-1,0-1 8,0 0-1,0 1 1,0-1 6,0 0-6,0 1-8,0-1 7,0 0-6,0 1 7,0-1-8,25 1 0,1-26 0,-1 25 0,1 0-1,-1 1 3,-25-1-2,25 26 1,26-26-2,-51 0 2,25 1-1,1-1-2,25 1 5,-26-1-3,0 0 0,1-25-1,-1 26 4,0-1-4,-25 0-1,26 1 5,-1-26-5,0 25 4,1-25 0,-1 26-3,1-1 0,-1 0 3,-25 1 3,25-26-4,1 25 0,-1-25-1,0 0 0,1 0 1,-26 25 8,25-25-10,1 0 1,-1 0 1,0 0 5,1 0 3,-1 0 7,0 0 11,1 0-20,-1 0 2,-25-25-9,25 25-1,-25-25 2,26 25 0,-1-26-1,-25 1 8,26 0-8,-1-1 0,0 26 0,1-25 2,-1-1 2,-25 1-1,0 0-4,25-1 2,-25 1 14,0 0-14,26-1-2,-26 1 2,25-1-1,1 1 7,-1 25 8,-25-25-15,25 25 0,1-26 9,-26 1-3,0 0-5,25 25 6,-25-26-7,0 1 8,25 25-7,-25-25 6,0-1 0,0 1-6,0-1-1,0 1 0,0 0 7,0-1 1,0 1-1,0 0-6,0-1-1,0 1 8,0 0-8,0-1 14,0 1-13,0-1 0,0 1-2,0 0 9,0-1-10,0 1 13,0 0-12,0-1 1,0 1 9,0 0-9,-25-1 6,25 1-5,0-1-1,0 1 6,-25 0-2,25-1-6,-26 26 3,26-25-2,-25 25 1,25-25 1,0-1-1,-25 1 1,-1 25 4,26-26-2,-25 26-3,25-25 0,-26 0 21,26-1-14,-25 26-6,25-25-1,-25 25 1,25-25-1,-26 25 1,26-26-2,-25 26 2,25-25 5,-25 25-4,25-25 20,-26 25-22,26-26 0,-25 26 0,25-25 0,-26 25 1,26-26 5,-25 26-4,25-25-2,-25 0 0,-1 25 0,1-26 13,0 1-5,25 0-6,-26 25-2,26-26 0,-25 26 1,25-25 4,-25 25-3,-1 0 5,26-25-6,-25 25 22,-1 0-17,1 0 10,0 0-10,-1 0 3,1 0 20,0 0-22,-1 0 8,1 25-7,-1-25 0,26 25-9,-25 1 7,25-1 4,-25-25-3,25 25-6,-26-25 4,1 0 4</inkml:trace>
    </iact:actionData>
  </iact:action>
  <iact:action type="add" startTime="130371">
    <iact:property name="dataType"/>
    <iact:actionData xml:id="d27">
      <inkml:trace xmlns:inkml="http://www.w3.org/2003/InkML" xml:id="stk22" contextRef="#ctx0" brushRef="#br0">21816 9107 0,'-25'0'221,"-1"26"-213,1 24-2,-26-24 3,26 24-6,0 1 4,-1-26 4,-25 26-6,51 0 3,-25-26-1,0 26 0,-1 0 1,1-26-1,0 0 0,-1 1 0,26-1 1,0 1-2,-25-1 0,25 26 3,-26-26-1,26 0-2,-25-25 9,25 26-8,-25-1 0,25 0 1,-26 1 0,26-1-2,0 1 0,-25-26 3,25 25 13,-25-25-8,25 25-6,-26-25-1,26 26 0,-25-26 1,25 25-2,0 0 16,0 1-7,0-1 22,0 1-23,0-1 8,0 0-9,25 1 3,1-26-1,-26 25 6,25 0-7,0 1 8,1-1-7,-1-25-8,0 25-1,1-25 2,-26 26-1,25-26 8,1 0-8,-1 25 1,0-25 7,1 26-7,-1-26-2,-25 25 1,25-25 8,1 0 0,-1 0-2,1 0 2,-1 0 7,0 0 7,1 0-7,-1 0-7,0 0 21,1 0-21,-1 0 6,0 0 8,1 0-15,-1 0 8,-25-25-14,26 25-1,-1-26 15,0 26-9,-25-25 3,0-1-2,26 26-5,-1-25 2,0 0 4,1-1 9,-1 1-11,1 25 10,-26-25-7,0-1-3,0 1 1,25 25-6,-25-25 5,0-1 4,25 1 10,-25-1-19,26 26 6,-26-25-6,0 0-1,0-1 0,0 1 15,25 25-14,-25-25 20,0-1-14,0 1 1,0-1 7,0 1-8,0 0 1,0-1 21,0 1-14,0 0-15,0-1 8,0 1-8,0 0 8,0-1 7,0 1-16,0-1 9,0 1-8,0 0 0,0-1 1,0 1 6,0 0 1,0-1-8,0 1-1,0 0 3,-25-1 5,-1 1 8,26-1-8,-25 26-6,25-25 6,0 0 1,-25-1-2,-1 26 18,26-25-24,-25 25-2,25-25 4,-26 25 5,1 0 9,0 0-10,-1 0 24,1 0 5,0 0 3,25-26-31,-26 26 16,1 0 13,-1 0-23,1 0 39,0 0-17,-1 0-4</inkml:trace>
    </iact:actionData>
  </iact:action>
  <iact:action type="remove" startTime="146775">
    <iact:property name="style" value="instant"/>
    <iact:actionData xml:id="d28" ref="#d27"/>
  </iact:action>
  <iact:action type="add" startTime="146780">
    <iact:property name="dataType" value="strokeEraser"/>
    <iact:actionData xml:id="d29">
      <inkml:trace xmlns:inkml="http://www.w3.org/2003/InkML" xml:id="stk23" contextRef="#ctx0" brushRef="#br1">29554 14712 0</inkml:trace>
    </iact:actionData>
  </iact:action>
  <iact:action type="remove" startTime="148066">
    <iact:property name="style" value="instant"/>
    <iact:actionData xml:id="d30" ref="#d25"/>
  </iact:action>
  <iact:action type="add" startTime="148071">
    <iact:property name="dataType" value="strokeEraser"/>
    <iact:actionData xml:id="d31">
      <inkml:trace xmlns:inkml="http://www.w3.org/2003/InkML" xml:id="stk24" contextRef="#ctx0" brushRef="#br1">32319 12759 0</inkml:trace>
    </iact:actionData>
  </iact:action>
  <iact:action type="remove" startTime="149518">
    <iact:property name="style" value="instant"/>
    <iact:actionData xml:id="d32" ref="#d26"/>
  </iact:action>
  <iact:action type="add" startTime="149520">
    <iact:property name="dataType" value="strokeEraser"/>
    <iact:actionData xml:id="d33">
      <inkml:trace xmlns:inkml="http://www.w3.org/2003/InkML" xml:id="stk25" contextRef="#ctx0" brushRef="#br1">36708 12987 0</inkml:trace>
    </iact:actionData>
  </iact:action>
</iact:actions>
</file>

<file path=ppt/ink/inkAction2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0-10-08T14:45:44.026"/>
    </inkml:context>
    <inkml:brush xml:id="br0">
      <inkml:brushProperty name="width" value="0.05292" units="cm"/>
      <inkml:brushProperty name="height" value="0.05292" units="cm"/>
      <inkml:brushProperty name="color" value="#FFC000"/>
    </inkml:brush>
    <inkml:brush xml:id="br1">
      <inkml:brushProperty name="width" value="0.055" units="cm"/>
      <inkml:brushProperty name="height" value="0.055" units="cm"/>
    </inkml:brush>
  </inkml:definitions>
  <iact:action type="add" startTime="39670">
    <iact:property name="dataType"/>
    <iact:actionData xml:id="d0">
      <inkml:trace xmlns:inkml="http://www.w3.org/2003/InkML" xml:id="stk0" contextRef="#ctx0" brushRef="#br0">5048 3197 0,'0'25'284,"0"77"-275,0-52-3,0 26 2,-26-25 0,26 0 0,-25 25-1,25-25-1,-25 0 2,25-1-1,0 1 0,-51 25 1,51-25-1,0 0 1,0-1-1,0 26 1,0-25-2,0 0 3,0-26-2,0 51 1,0-50-1,0-1 1,0 26 0,0 50-1,0-50 0,0-26 0,0 26 1,0 0-1,0 0 1,0-1-1,0 1 1,0 25-1,0-25 0,0 0 2,0-1-3,0 1 2,0 0-1,0-1 0,0-24 0,0-1 1,0 26 0,0-26-2,0 26 2,0 0-1,0 0 2,0-26-3,0 26 2,0-26-1,0 0 0,0 26 1,0 0 0,0 0-2,0-1 2,0 1 0,0 25-1,0 0 0,0-25 1,0 25 0,25-25-1,-25 50 1,51-50-4,-51 25 6,25-25-3,-25 25 2,0-25-3,0-1 1,0 1 0,0 0 2,0 0-2,0-1 0,26 1 1,-26 25-2,25-25 2,-25 0-1,0-1 1,0 1 0,0 0 0,0 0-2,0-1 2,0-24-1,0-1 0,0 26 1,0-1-1,0-24 1,0 25-1,25-1 1,-25 1-1,26 0 2,-26 25-3,0-25 1,50-1 1,-50-24 0,0 24-1,0 1 0,26-51 1,-26 51-1,0 0 1,25-1 0,-25-24-1,26 24 0,-26-24 0,0 25 1,25-51-1,-25 25-1,25 0 2,-25 26-1,26-26 4,-26 1-5,0-1 1,25-25 9,-25 25-10,0 1 2,25-1-1,-25 1 1,0-1 5,0 0 11,26-25-17,-1 26 8,-25-1-2,26-25-3,-1 25 3,0 1 2,-25-1 0,26-25-6,-1 0 12,0 25-14,1-25 1,-1 26-1,0-26 8,26 25-10,-51 1 12,26-26-9,-1 0-4,0 0 6,1 0-2,-1 0 4,0-26 20,-25 1-16,26-1-9,-1 1-2,-25-26 5,26 1-2,-26-1-1,25 0 1,-25 0-2,0 1 2,0-26-1,0 25 0,0 0 1,0 26 0,0-26 0,0 0-2,0 1 2,0-1 5,0 25-4,0-24-1,0 24-1,0 1 0,0 0 8,0-1-7,0 1 6,0 0-6,0-1-1,0 1 1,0-1 13,0 1-13,0 0-1,0-1 7,0 1-5,0 0-2,0-1 8,0 1 0,0 0-8,0-1 3,0 1-5,0-1 3,0 1-1,0 0 1,0-1 0,0-24-1,0 24 1,0 1-1,0-26 8,0 0-8,0 26 1,0 0 0,0-26-1,0 26 0,0-26 9,0 0-8,0 26-2,0-1 2,0-24-1,0-1 9,0 0-9,0 26 1,0-26-1,0 26 1,0-1 0,0 1-2,0 0 1,0-1 2,0-24-2,0-1 0,0 0 1,0 26-1,0-1 1,0-24-2,0 24 1,0 1 2,0-1-2,0-24 0,0 24 1,0-24 7,0 24-7,0 1-1,0 0 1,25-26-1,-25 25 0,26 1 7,-26-26-5,25 26-1,-25 0-2,25-1 3,-25 1 0,0 0-4,26-26 3,-26 25-1,0 1 0,0 0 2,0-26-2,0 26 8,0-26-8,25 26 0,-25-26-1,0 25 3,25-24 6,-25 24-8,0 1 1,0 0-1,0-26 1,0 25-1,0 1 1,0-26-1,0 26 0,0 0 0,0-26 1,0 26 0,0-1-1,0 1 1,0-26 0,0 26-1,0-1 0,0 1 0,0 0 2,0-1-2,0-24 0,0 24 0,0 1 2,0-26-2,0 26-2,0-26 10,0 26-5,0-1-3,0 1 0,0-26 1,0 26 9,0-1-13,0-24 6,0 24-1,0 1-3,0 0 1,0-1 2,0 1-2,0-1 0,0-24 0,0 24 2,0 1-2,0-26 8,0 26-7,-25 0-1,25-1 0,-25-25 1,25 26 6,-26 0-5,26-26-2,-25 26 0,25-1 0,-25 1 1,-1 0 14,26-1-15,-25 1 1,25-1 0,-25 1-1,-1 25 1,1-25-1,-1 25 0,1-26 1,25 1-2,0 0 3,-25 25-2,-1-26 1,1 1-2,0-1-1,-1 26 5,1 0-2,25-25 0,-26 25-2,1-25 2,0 25-1,-1-26 9,-24 26-9,24-25 1,1 25 7,-26-25-7,26 25-2,-1-26 2,1 26 0,-26 0-1,1-25 8,24 25-7,1 0-1,-1-25 0,-24 25 1,24-26 0,1 1 14,0 25-15,-1-26 2,1 26-4,25-25 3,-25 25-1,-1 0 24,1 0-10,25 25 233</inkml:trace>
    </iact:actionData>
  </iact:action>
  <iact:action type="add" startTime="55992">
    <iact:property name="dataType"/>
    <iact:actionData xml:id="d1">
      <inkml:trace xmlns:inkml="http://www.w3.org/2003/InkML" xml:id="stk1" contextRef="#ctx0" brushRef="#br0">5301 4516 0,'-25'0'231,"0"25"-192,-1 1-22,1-1-4,25 0 2,-26 1-7,26-1-2,-25-25 2,25 25 0,0 1 5,-25-1-4,25 1-1,-26-1 0,26 0 0,-25-25 4,25 26-2,-25-1-2,25 0-2,-26 1 2,26-1-1,0 0 9,0 1-3,0 25-5,0-26 0,0 0-1,0 1 2,0-1 3,0 0-3,0 1 8,0-1-11,0 0 2,0 1-1,0-1 9,0 1-1,0-1-8,0 0 0,0 1 0,0-1 2,0 26 3,0-26-4,0 1 1,0-1-2,0 26 0,0-26 9,26 0-9,-26 26 1,25-26 1,-25 26-3,25 0 9,-25-26-8,26 1 2,-26-1-5,0 26 6,0-26-3,25 0 9,-25 1-8,25-1-1,-25 1 7,0-1-7,0 0 10,26-25-5,-1 0 72,1 0-47,-1 0 0,-25-25-14,0 0-8,25 25 1,1-26-9,-26 1-2,25-1 2,0 26 4,1-25-3,-1 25-2,-25-25 1,26-1 1,24 1 0,-24 0 0,-1-1 1,0 26-4,1 0 3,-26-25-1,0 0 1,25-1 0,-25 1-1,25 25 0,-25-26 1,26 26 1,-1-25 5,1 25 7,-1-25-6,-25-1 1,0 1-9,0 0 2,25-1-3,-25 1 2,26 25-1,-26-25 8,25 25-7,-25-26-1,25 26 0,-25-25 2,26-1-2,-26 1 8,0 0-8,25-1 8,-25 1-5,0 0 2,0-1-4,26 1 2,-26-1-5,0 1 11,0 0-2,0-1-6,0 1 7,0 0-7,0-1 8,0 1-2,0 0-6,0-1-1,0 1 1,0-1-1,0 1 8,0 0-7,0-26 9,0 26-4,-26-1-5,26 1-1,0 0 8,0-1-7,0 1 7,0-1 1,-25 1-9,25 0 1,-26 25-1,1 0 9,25-26-10,-25 1 10,25 0-9,-26 25 1,26-26 9,0 1-3,-25 25-6,0 0 7,25-26 0,-26 26-7,1 0 5,-1 0 5,1 0 3,0 0 18,-1 0-25,1 0 16,0 0 7,-1 0-13,1 0-2,25 26 76,0-1-67,-25-25 12,-1 0 18,1 0-24,-1 0 9,1 0-18,0 0 19</inkml:trace>
    </iact:actionData>
  </iact:action>
  <iact:action type="remove" startTime="77156">
    <iact:property name="style" value="instant"/>
    <iact:actionData xml:id="d2" ref="#d0"/>
  </iact:action>
  <iact:action type="add" startTime="77163">
    <iact:property name="dataType" value="strokeEraser"/>
    <iact:actionData xml:id="d3">
      <inkml:trace xmlns:inkml="http://www.w3.org/2003/InkML" xml:id="stk2" contextRef="#ctx0" brushRef="#br1">13547 9918 0</inkml:trace>
    </iact:actionData>
  </iact:action>
  <iact:action type="remove" startTime="78076">
    <iact:property name="style" value="instant"/>
    <iact:actionData xml:id="d4" ref="#d1"/>
  </iact:action>
  <iact:action type="add" startTime="78080">
    <iact:property name="dataType" value="strokeEraser"/>
    <iact:actionData xml:id="d5">
      <inkml:trace xmlns:inkml="http://www.w3.org/2003/InkML" xml:id="stk3" contextRef="#ctx0" brushRef="#br1">13344 9918 0</inkml:trace>
    </iact:actionData>
  </iact:action>
</iact:action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1C6E1-8197-43AA-8A21-CDB5F844C301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24E90-0BD6-4978-BE48-67FCC56DD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09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277E0-5C61-4A61-B638-A33DC97423E9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70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277E0-5C61-4A61-B638-A33DC97423E9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868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277E0-5C61-4A61-B638-A33DC97423E9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762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277E0-5C61-4A61-B638-A33DC97423E9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682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277E0-5C61-4A61-B638-A33DC97423E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614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277E0-5C61-4A61-B638-A33DC97423E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10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F8BB7-B297-4EBE-BC4C-A5E081077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FB58D7-FD29-414B-BF5C-74083D3D7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CF9DEA-072E-46F4-98A1-EB50F3D2A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73F552-9676-491E-9B28-ACD5EDA9F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38650B-5A06-41B2-B515-65630CF6B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456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919D2-DBAE-47F9-8541-3826E3E34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69080D-BD1F-45D1-A277-9287B6A10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B8406-E470-4CE8-9B8C-1B5EE8B57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551EAB-833B-4969-A87D-B8BCB76A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DFA581-895B-4BD9-8A44-44D5664B3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06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238D54C-47EC-490F-B740-113A43D73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A1C8EB-42BC-4539-B061-BCC45620E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BBC64C-FB66-4B58-B412-088410A16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830ED0-ECDD-41FF-80B8-7BEADC10C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BF8F7B-3C16-4D94-8A23-9F0FF6C83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5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9DB8C-5821-4691-A040-E0775E196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B51EC1-3E7E-4851-82D9-27783ECE4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425AF2-D0FD-4442-ABF3-35758E58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45AC40-D38E-402E-821E-C9B669FB9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6BDF96-F124-43BF-AD58-9492D2193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13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74DF4-36AB-4F54-9C39-4ACFDF1A6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49F2DEB-244A-4622-9582-F6CC12DBE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23C131-73A4-4DD0-BE8E-BC44E27AC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A58BF9-FA0E-45C6-B8FF-6C8BFD33A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E27F3-0A93-46DA-B0E6-D9CD49A9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70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3B262-4C56-4206-9DE7-29BE359D9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169474-21B0-479B-AC8E-EDF66A9804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3C593CC-9832-4F3C-BF35-A2DCB304C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B7EC3D-ED12-4734-89C1-918AE621B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4715E6-DA4B-4303-9CBF-6E051138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10421C-2352-40F6-9DC7-0CE6EB8E3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79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EDC53-800D-493A-9205-13B4ADB3D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06EB47C-81AD-4060-B421-65D301CF3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E755318-2FA7-4B9B-A14A-7C94E03B2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B08554B-0E8E-4420-9E57-0E832E40D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1CD506B-1447-40F2-BF63-99CD802CBF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2493F58-08E0-4DFD-956E-0BD0F871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5805DE-C19B-4988-B830-9C3EBD612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4344890-691A-434A-8106-DDEEA07F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0C8714-4DE6-4F4A-9D1F-0559440E3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4553F3-9132-46A3-B95B-3D3AACB13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41E33F-0EFD-4746-9592-75738E09F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F37943-F7D7-48FB-8017-D2A0141B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40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EA8493-6C3C-4AC3-980A-3E752D7E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4FC8826-39CA-442D-BC9D-149457B5D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3F5276-A2BE-44DA-B621-A18B231AF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57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9AAE2F-E9CC-4523-9690-C474155BF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96E206-4A04-493D-9FFD-A9466E9D7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C81E01F-918A-4BD7-B857-DB050CA91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140981-D1B4-4C4F-95FA-21BC4AE83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EED5ED-EACB-47D3-AC30-1C6A07213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BDD45E-E023-4D00-BF81-2E3A24B0F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11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C7ACBA-6535-4063-9B7E-F6B63AD32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94D4215-8DB1-4E5C-B89F-D5E71B2B8A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D906FE5-179E-459E-8FA1-5015D9BED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FD610B-A9D0-4E63-8EF2-34AE3B8C8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50F4-BD8A-42A3-ACCE-D8774C826954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E1D52D-B558-4D96-9621-4C47D890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293366-B50A-4BDD-A793-43F917F94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43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13B793C-4B60-42EE-AB4C-2B0E7F6CF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CE85F6-0FBB-4B31-A6CC-DCDC8A1D8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C62ED8-96E1-4CB0-A5B1-5B1852406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C50F4-BD8A-42A3-ACCE-D8774C826954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589520-7F87-47E5-9AE9-DBBCD29CB3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CC37E9-EC52-4B52-99AE-1DC7567064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64EB3-8C91-4411-826A-3DE3149D1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43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microsoft.com/office/2011/relationships/inkAction" Target="../ink/inkAction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11/relationships/inkAction" Target="../ink/inkAction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4CD8E-7DAD-4947-BEF3-A2DFBF985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Úvodní jazykový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BDD9AC-48DD-4ACA-941B-4CE8AC8A1E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morfematika: sufixy</a:t>
            </a:r>
          </a:p>
        </p:txBody>
      </p:sp>
    </p:spTree>
    <p:extLst>
      <p:ext uri="{BB962C8B-B14F-4D97-AF65-F5344CB8AC3E}">
        <p14:creationId xmlns:p14="http://schemas.microsoft.com/office/powerpoint/2010/main" val="356510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72"/>
    </mc:Choice>
    <mc:Fallback xmlns="">
      <p:transition spd="slow" advTm="181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slovotvorná přípona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vyjadřuje lexikální význam</a:t>
            </a:r>
          </a:p>
          <a:p>
            <a:r>
              <a:rPr lang="cs-CZ" dirty="0"/>
              <a:t>nerealizuje se nulovým morfem</a:t>
            </a:r>
          </a:p>
          <a:p>
            <a:endParaRPr lang="cs-CZ" dirty="0"/>
          </a:p>
          <a:p>
            <a:r>
              <a:rPr lang="cs-CZ" dirty="0"/>
              <a:t>UČ-I-</a:t>
            </a:r>
            <a:r>
              <a:rPr lang="cs-CZ" b="1" dirty="0"/>
              <a:t>TEL</a:t>
            </a:r>
            <a:r>
              <a:rPr lang="cs-CZ" dirty="0"/>
              <a:t>-Ø, UČ-I-</a:t>
            </a:r>
            <a:r>
              <a:rPr lang="cs-CZ" b="1" dirty="0"/>
              <a:t>TEL</a:t>
            </a:r>
            <a:r>
              <a:rPr lang="cs-CZ" dirty="0"/>
              <a:t>-</a:t>
            </a:r>
            <a:r>
              <a:rPr lang="cs-CZ" b="1" dirty="0"/>
              <a:t>K</a:t>
            </a:r>
            <a:r>
              <a:rPr lang="cs-CZ" dirty="0"/>
              <a:t>-A, UČ-</a:t>
            </a:r>
            <a:r>
              <a:rPr lang="cs-CZ" b="1" dirty="0"/>
              <a:t>EBN</a:t>
            </a:r>
            <a:r>
              <a:rPr lang="cs-CZ" dirty="0"/>
              <a:t>-A</a:t>
            </a:r>
          </a:p>
          <a:p>
            <a:r>
              <a:rPr lang="cs-CZ" dirty="0"/>
              <a:t>KNÍŽ-</a:t>
            </a:r>
            <a:r>
              <a:rPr lang="cs-CZ" b="1" dirty="0"/>
              <a:t>K</a:t>
            </a:r>
            <a:r>
              <a:rPr lang="cs-CZ" dirty="0"/>
              <a:t>-A, KNIŽ-</a:t>
            </a:r>
            <a:r>
              <a:rPr lang="cs-CZ" b="1" dirty="0"/>
              <a:t>N</a:t>
            </a:r>
            <a:r>
              <a:rPr lang="cs-CZ" dirty="0"/>
              <a:t>-Í, KNIH-</a:t>
            </a:r>
            <a:r>
              <a:rPr lang="cs-CZ" b="1" dirty="0"/>
              <a:t>AŘ</a:t>
            </a:r>
            <a:r>
              <a:rPr lang="cs-CZ" dirty="0"/>
              <a:t>-Ø, KNIH-</a:t>
            </a:r>
            <a:r>
              <a:rPr lang="cs-CZ" b="1" dirty="0"/>
              <a:t>OVN</a:t>
            </a:r>
            <a:r>
              <a:rPr lang="cs-CZ" dirty="0"/>
              <a:t>-A – KNIH-</a:t>
            </a:r>
            <a:r>
              <a:rPr lang="cs-CZ" b="1" dirty="0"/>
              <a:t>OVN</a:t>
            </a:r>
            <a:r>
              <a:rPr lang="cs-CZ" dirty="0"/>
              <a:t>-</a:t>
            </a:r>
            <a:r>
              <a:rPr lang="cs-CZ" b="1" dirty="0"/>
              <a:t>IC</a:t>
            </a:r>
            <a:r>
              <a:rPr lang="cs-CZ" dirty="0"/>
              <a:t>-E</a:t>
            </a:r>
          </a:p>
          <a:p>
            <a:r>
              <a:rPr lang="cs-CZ" dirty="0"/>
              <a:t>PRAS-ÁT-</a:t>
            </a:r>
            <a:r>
              <a:rPr lang="cs-CZ" b="1" dirty="0"/>
              <a:t>K</a:t>
            </a:r>
            <a:r>
              <a:rPr lang="cs-CZ" dirty="0"/>
              <a:t>-O, PRAS-ÁT-</a:t>
            </a:r>
            <a:r>
              <a:rPr lang="cs-CZ" b="1" dirty="0"/>
              <a:t>EČ</a:t>
            </a:r>
            <a:r>
              <a:rPr lang="cs-CZ" dirty="0"/>
              <a:t>-</a:t>
            </a:r>
            <a:r>
              <a:rPr lang="cs-CZ" b="1" dirty="0"/>
              <a:t>K</a:t>
            </a:r>
            <a:r>
              <a:rPr lang="cs-CZ" dirty="0"/>
              <a:t>-O</a:t>
            </a:r>
          </a:p>
          <a:p>
            <a:r>
              <a:rPr lang="cs-CZ" dirty="0"/>
              <a:t>BLB-</a:t>
            </a:r>
            <a:r>
              <a:rPr lang="cs-CZ" b="1" dirty="0"/>
              <a:t>Ě</a:t>
            </a:r>
            <a:r>
              <a:rPr lang="cs-CZ" dirty="0"/>
              <a:t>, MOKR-</a:t>
            </a:r>
            <a:r>
              <a:rPr lang="cs-CZ" b="1" dirty="0"/>
              <a:t>O</a:t>
            </a:r>
          </a:p>
          <a:p>
            <a:r>
              <a:rPr lang="cs-CZ" dirty="0"/>
              <a:t>DĚL-Á-</a:t>
            </a:r>
            <a:r>
              <a:rPr lang="cs-CZ" b="1" dirty="0"/>
              <a:t>V</a:t>
            </a:r>
            <a:r>
              <a:rPr lang="cs-CZ" dirty="0"/>
              <a:t>-A-T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accent1"/>
                </a:solidFill>
              </a:rPr>
              <a:t>Jak se označují tato slovesa?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655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063"/>
    </mc:Choice>
    <mc:Fallback xmlns="">
      <p:transition spd="slow" advTm="13106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slovotvorná přípona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9372600" cy="4709120"/>
          </a:xfrm>
        </p:spPr>
        <p:txBody>
          <a:bodyPr>
            <a:normAutofit/>
          </a:bodyPr>
          <a:lstStyle/>
          <a:p>
            <a:r>
              <a:rPr lang="cs-CZ" dirty="0"/>
              <a:t>VĚD-</a:t>
            </a:r>
            <a:r>
              <a:rPr lang="cs-CZ" b="1" dirty="0">
                <a:solidFill>
                  <a:srgbClr val="00B050"/>
                </a:solidFill>
              </a:rPr>
              <a:t>EC</a:t>
            </a:r>
            <a:r>
              <a:rPr lang="cs-CZ" dirty="0"/>
              <a:t>-Ø</a:t>
            </a:r>
          </a:p>
          <a:p>
            <a:r>
              <a:rPr lang="cs-CZ" dirty="0"/>
              <a:t>VĚD-</a:t>
            </a:r>
            <a:r>
              <a:rPr lang="cs-CZ" b="1" dirty="0">
                <a:solidFill>
                  <a:srgbClr val="00B050"/>
                </a:solidFill>
              </a:rPr>
              <a:t>C</a:t>
            </a:r>
            <a:r>
              <a:rPr lang="cs-CZ" dirty="0"/>
              <a:t>-I</a:t>
            </a:r>
          </a:p>
          <a:p>
            <a:r>
              <a:rPr lang="cs-CZ" dirty="0"/>
              <a:t>VĚD-</a:t>
            </a:r>
            <a:r>
              <a:rPr lang="cs-CZ" b="1" dirty="0">
                <a:solidFill>
                  <a:srgbClr val="00B050"/>
                </a:solidFill>
              </a:rPr>
              <a:t>K</a:t>
            </a:r>
            <a:r>
              <a:rPr lang="cs-CZ" dirty="0"/>
              <a:t>-</a:t>
            </a:r>
            <a:r>
              <a:rPr lang="cs-CZ" b="1" dirty="0">
                <a:solidFill>
                  <a:srgbClr val="00B0F0"/>
                </a:solidFill>
              </a:rPr>
              <a:t>YN</a:t>
            </a:r>
            <a:r>
              <a:rPr lang="cs-CZ" dirty="0"/>
              <a:t>-Ě	 (← přechylování)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pravidelné alternace konsonantů</a:t>
            </a:r>
          </a:p>
          <a:p>
            <a:r>
              <a:rPr lang="cs-CZ" dirty="0"/>
              <a:t>K – C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Které další znáte? Příklady?</a:t>
            </a:r>
          </a:p>
          <a:p>
            <a:endParaRPr lang="cs-CZ" dirty="0"/>
          </a:p>
        </p:txBody>
      </p:sp>
      <mc:AlternateContent xmlns:mc="http://schemas.openxmlformats.org/markup-compatibility/2006" xmlns:p14="http://schemas.microsoft.com/office/powerpoint/2010/main" xmlns:iact="http://schemas.microsoft.com/office/powerpoint/2014/inkAction">
        <mc:Choice Requires="p14 iact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98695CBA-502B-4BC0-9010-9850F6050AE0}"/>
                  </a:ext>
                </a:extLst>
              </p14:cNvPr>
              <p14:cNvContentPartPr/>
              <p14:nvPr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3324419" y="2351699"/>
              <a:ext cx="2" cy="2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98695CBA-502B-4BC0-9010-9850F6050A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24419" y="2351699"/>
                <a:ext cx="2" cy="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036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43"/>
    </mc:Choice>
    <mc:Fallback xmlns="">
      <p:transition spd="slow" advTm="1078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84ED6-2C54-4179-ADC6-A539B0F0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tvarotvorné sufixy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2CF397-95EB-4BB0-806A-886B1BD7D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nefinální</a:t>
            </a:r>
          </a:p>
          <a:p>
            <a:pPr lvl="1"/>
            <a:r>
              <a:rPr lang="cs-CZ" b="1" dirty="0"/>
              <a:t>přípona příčestí činného: </a:t>
            </a:r>
            <a:r>
              <a:rPr lang="cs-CZ" dirty="0"/>
              <a:t>ČET-Ø-</a:t>
            </a:r>
            <a:r>
              <a:rPr lang="cs-CZ" b="1" dirty="0"/>
              <a:t>L</a:t>
            </a:r>
            <a:r>
              <a:rPr lang="cs-CZ" dirty="0"/>
              <a:t>-Ø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přípona příčestí trpného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PŘE-ČT-Ø-</a:t>
            </a:r>
            <a:r>
              <a:rPr lang="cs-CZ" sz="2400" b="1" dirty="0"/>
              <a:t>EN</a:t>
            </a:r>
            <a:r>
              <a:rPr lang="cs-CZ" sz="2400" dirty="0"/>
              <a:t>-A, PO-NÍŽ-Ø-</a:t>
            </a:r>
            <a:r>
              <a:rPr lang="cs-CZ" sz="2400" b="1" dirty="0"/>
              <a:t>EN</a:t>
            </a:r>
            <a:r>
              <a:rPr lang="cs-CZ" sz="2400" dirty="0"/>
              <a:t>-I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VY-VÁL-E-</a:t>
            </a:r>
            <a:r>
              <a:rPr lang="cs-CZ" sz="2400" b="1" dirty="0"/>
              <a:t>N</a:t>
            </a:r>
            <a:r>
              <a:rPr lang="cs-CZ" sz="2400" dirty="0"/>
              <a:t>-O, U-STL-Á-</a:t>
            </a:r>
            <a:r>
              <a:rPr lang="cs-CZ" sz="2400" b="1" dirty="0"/>
              <a:t>N</a:t>
            </a:r>
            <a:r>
              <a:rPr lang="cs-CZ" sz="2400" dirty="0"/>
              <a:t>-Y</a:t>
            </a:r>
          </a:p>
          <a:p>
            <a:pPr marL="914400" lvl="2" indent="0">
              <a:buNone/>
            </a:pPr>
            <a:r>
              <a:rPr lang="cs-CZ" sz="2400" dirty="0">
                <a:solidFill>
                  <a:schemeClr val="accent1"/>
                </a:solidFill>
              </a:rPr>
              <a:t>Rozdíl?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58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507"/>
    </mc:Choice>
    <mc:Fallback xmlns="">
      <p:transition spd="slow" advTm="129507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84ED6-2C54-4179-ADC6-A539B0F0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tvarotvorné sufixy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2CF397-95EB-4BB0-806A-886B1BD7D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nefinální</a:t>
            </a:r>
          </a:p>
          <a:p>
            <a:pPr lvl="1"/>
            <a:r>
              <a:rPr lang="cs-CZ" b="1" dirty="0"/>
              <a:t>přípona příčestí činného: </a:t>
            </a:r>
            <a:r>
              <a:rPr lang="cs-CZ" dirty="0"/>
              <a:t>ČET-Ø-</a:t>
            </a:r>
            <a:r>
              <a:rPr lang="cs-CZ" b="1" dirty="0"/>
              <a:t>L</a:t>
            </a:r>
            <a:r>
              <a:rPr lang="cs-CZ" dirty="0"/>
              <a:t>-Ø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přípona příčestí trpného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PŘE-ČT-</a:t>
            </a:r>
            <a:r>
              <a:rPr lang="cs-CZ" sz="2400" b="1" dirty="0">
                <a:solidFill>
                  <a:srgbClr val="FF0000"/>
                </a:solidFill>
              </a:rPr>
              <a:t>Ø</a:t>
            </a:r>
            <a:r>
              <a:rPr lang="cs-CZ" sz="2400" dirty="0">
                <a:solidFill>
                  <a:srgbClr val="FF0000"/>
                </a:solidFill>
              </a:rPr>
              <a:t>-</a:t>
            </a:r>
            <a:r>
              <a:rPr lang="cs-CZ" sz="2400" b="1" dirty="0">
                <a:solidFill>
                  <a:srgbClr val="FF0000"/>
                </a:solidFill>
              </a:rPr>
              <a:t>EN</a:t>
            </a:r>
            <a:r>
              <a:rPr lang="cs-CZ" sz="2400" dirty="0"/>
              <a:t>-A ← PŘE-ČET-</a:t>
            </a:r>
            <a:r>
              <a:rPr lang="cs-CZ" sz="2400" b="1" dirty="0">
                <a:solidFill>
                  <a:srgbClr val="FF0000"/>
                </a:solidFill>
              </a:rPr>
              <a:t>Ø</a:t>
            </a:r>
            <a:r>
              <a:rPr lang="cs-CZ" sz="2400" dirty="0"/>
              <a:t>-L-Ø, PO-NÍŽ-</a:t>
            </a:r>
            <a:r>
              <a:rPr lang="cs-CZ" sz="2400" b="1" dirty="0">
                <a:solidFill>
                  <a:srgbClr val="FF0000"/>
                </a:solidFill>
              </a:rPr>
              <a:t>Ø</a:t>
            </a:r>
            <a:r>
              <a:rPr lang="cs-CZ" sz="2400" dirty="0">
                <a:solidFill>
                  <a:srgbClr val="FF0000"/>
                </a:solidFill>
              </a:rPr>
              <a:t>-</a:t>
            </a:r>
            <a:r>
              <a:rPr lang="cs-CZ" sz="2400" b="1" dirty="0">
                <a:solidFill>
                  <a:srgbClr val="FF0000"/>
                </a:solidFill>
              </a:rPr>
              <a:t>EN</a:t>
            </a:r>
            <a:r>
              <a:rPr lang="cs-CZ" sz="2400" dirty="0"/>
              <a:t>-I ← PO-NÍŽ-</a:t>
            </a:r>
            <a:r>
              <a:rPr lang="cs-CZ" sz="2400" b="1" dirty="0">
                <a:solidFill>
                  <a:srgbClr val="FF0000"/>
                </a:solidFill>
              </a:rPr>
              <a:t>I</a:t>
            </a:r>
            <a:r>
              <a:rPr lang="cs-CZ" sz="2400" dirty="0"/>
              <a:t>-L-I</a:t>
            </a:r>
          </a:p>
          <a:p>
            <a:pPr marL="1371600" lvl="2" indent="-457200">
              <a:buFont typeface="+mj-lt"/>
              <a:buAutoNum type="alphaLcParenR"/>
            </a:pPr>
            <a:endParaRPr lang="cs-CZ" sz="2200" dirty="0"/>
          </a:p>
          <a:p>
            <a:pPr marL="1371600" lvl="2" indent="-457200">
              <a:buFont typeface="+mj-lt"/>
              <a:buAutoNum type="alphaLcParenR"/>
            </a:pPr>
            <a:endParaRPr lang="cs-CZ" sz="2400" dirty="0"/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VY-VÁL-</a:t>
            </a:r>
            <a:r>
              <a:rPr lang="cs-CZ" sz="2400" b="1" dirty="0">
                <a:solidFill>
                  <a:srgbClr val="00B050"/>
                </a:solidFill>
              </a:rPr>
              <a:t>E</a:t>
            </a:r>
            <a:r>
              <a:rPr lang="cs-CZ" sz="2400" dirty="0">
                <a:solidFill>
                  <a:srgbClr val="00B050"/>
                </a:solidFill>
              </a:rPr>
              <a:t>-</a:t>
            </a:r>
            <a:r>
              <a:rPr lang="cs-CZ" sz="2400" b="1" dirty="0">
                <a:solidFill>
                  <a:srgbClr val="00B050"/>
                </a:solidFill>
              </a:rPr>
              <a:t>N</a:t>
            </a:r>
            <a:r>
              <a:rPr lang="cs-CZ" sz="2400" dirty="0"/>
              <a:t>-O ← VY-VÁL-</a:t>
            </a:r>
            <a:r>
              <a:rPr lang="cs-CZ" sz="2400" b="1" dirty="0">
                <a:solidFill>
                  <a:srgbClr val="00B050"/>
                </a:solidFill>
              </a:rPr>
              <a:t>E</a:t>
            </a:r>
            <a:r>
              <a:rPr lang="cs-CZ" sz="2400" dirty="0"/>
              <a:t>-L-Ø, U-STL-</a:t>
            </a:r>
            <a:r>
              <a:rPr lang="cs-CZ" sz="2400" b="1" dirty="0">
                <a:solidFill>
                  <a:srgbClr val="00B050"/>
                </a:solidFill>
              </a:rPr>
              <a:t>Á</a:t>
            </a:r>
            <a:r>
              <a:rPr lang="cs-CZ" sz="2400" dirty="0">
                <a:solidFill>
                  <a:srgbClr val="00B050"/>
                </a:solidFill>
              </a:rPr>
              <a:t>-</a:t>
            </a:r>
            <a:r>
              <a:rPr lang="cs-CZ" sz="2400" b="1" dirty="0">
                <a:solidFill>
                  <a:srgbClr val="00B050"/>
                </a:solidFill>
              </a:rPr>
              <a:t>N</a:t>
            </a:r>
            <a:r>
              <a:rPr lang="cs-CZ" sz="2400" dirty="0"/>
              <a:t>-Y ← U-STL-</a:t>
            </a:r>
            <a:r>
              <a:rPr lang="cs-CZ" sz="2400" b="1" dirty="0">
                <a:solidFill>
                  <a:srgbClr val="00B050"/>
                </a:solidFill>
              </a:rPr>
              <a:t>A</a:t>
            </a:r>
            <a:r>
              <a:rPr lang="cs-CZ" sz="2400" dirty="0"/>
              <a:t>-L-Y</a:t>
            </a:r>
          </a:p>
          <a:p>
            <a:pPr marL="914400" lvl="2" indent="0">
              <a:buNone/>
            </a:pPr>
            <a:endParaRPr lang="cs-CZ" sz="2400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Šipka: zahnutá nahoru 3">
            <a:extLst>
              <a:ext uri="{FF2B5EF4-FFF2-40B4-BE49-F238E27FC236}">
                <a16:creationId xmlns:a16="http://schemas.microsoft.com/office/drawing/2014/main" id="{4E1E8FD6-7AF8-46DD-A7E7-9C32938AA045}"/>
              </a:ext>
            </a:extLst>
          </p:cNvPr>
          <p:cNvSpPr/>
          <p:nvPr/>
        </p:nvSpPr>
        <p:spPr>
          <a:xfrm flipH="1">
            <a:off x="3246634" y="5013790"/>
            <a:ext cx="2291137" cy="482886"/>
          </a:xfrm>
          <a:prstGeom prst="curved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Šipka: zahnutá nahoru 5">
            <a:extLst>
              <a:ext uri="{FF2B5EF4-FFF2-40B4-BE49-F238E27FC236}">
                <a16:creationId xmlns:a16="http://schemas.microsoft.com/office/drawing/2014/main" id="{D7BE7B21-9A38-47FB-AA6E-A2A3EBC7314C}"/>
              </a:ext>
            </a:extLst>
          </p:cNvPr>
          <p:cNvSpPr/>
          <p:nvPr/>
        </p:nvSpPr>
        <p:spPr>
          <a:xfrm flipH="1">
            <a:off x="6996700" y="5013789"/>
            <a:ext cx="2085653" cy="482886"/>
          </a:xfrm>
          <a:prstGeom prst="curved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Šipka: zahnutá nahoru 7">
            <a:extLst>
              <a:ext uri="{FF2B5EF4-FFF2-40B4-BE49-F238E27FC236}">
                <a16:creationId xmlns:a16="http://schemas.microsoft.com/office/drawing/2014/main" id="{D275E1D2-8481-419A-95C1-9F4C321D13D9}"/>
              </a:ext>
            </a:extLst>
          </p:cNvPr>
          <p:cNvSpPr/>
          <p:nvPr/>
        </p:nvSpPr>
        <p:spPr>
          <a:xfrm flipH="1">
            <a:off x="3246633" y="3850615"/>
            <a:ext cx="2630184" cy="482886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Šipka: zahnutá nahoru 9">
            <a:extLst>
              <a:ext uri="{FF2B5EF4-FFF2-40B4-BE49-F238E27FC236}">
                <a16:creationId xmlns:a16="http://schemas.microsoft.com/office/drawing/2014/main" id="{3DC9E88D-D572-49CD-87F5-F54BA9F540C4}"/>
              </a:ext>
            </a:extLst>
          </p:cNvPr>
          <p:cNvSpPr/>
          <p:nvPr/>
        </p:nvSpPr>
        <p:spPr>
          <a:xfrm flipH="1">
            <a:off x="7578901" y="3850615"/>
            <a:ext cx="2202096" cy="482886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27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939"/>
    </mc:Choice>
    <mc:Fallback xmlns="">
      <p:transition spd="slow" advTm="15093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84ED6-2C54-4179-ADC6-A539B0F0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tvarotvorné sufixy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2CF397-95EB-4BB0-806A-886B1BD7D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nefinální</a:t>
            </a:r>
          </a:p>
          <a:p>
            <a:pPr lvl="1"/>
            <a:r>
              <a:rPr lang="cs-CZ" b="1" dirty="0"/>
              <a:t>přípona příčestí činného: </a:t>
            </a:r>
            <a:r>
              <a:rPr lang="cs-CZ" dirty="0"/>
              <a:t>ČET-Ø-</a:t>
            </a:r>
            <a:r>
              <a:rPr lang="cs-CZ" b="1" dirty="0"/>
              <a:t>L</a:t>
            </a:r>
            <a:r>
              <a:rPr lang="cs-CZ" dirty="0"/>
              <a:t>-Ø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přípona příčestí trpného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PŘE-ČT-Ø-</a:t>
            </a:r>
            <a:r>
              <a:rPr lang="cs-CZ" sz="2400" b="1" dirty="0"/>
              <a:t>EN</a:t>
            </a:r>
            <a:r>
              <a:rPr lang="cs-CZ" sz="2400" dirty="0"/>
              <a:t>-A, PO-NÍŽ-Ø-</a:t>
            </a:r>
            <a:r>
              <a:rPr lang="cs-CZ" sz="2400" b="1" dirty="0"/>
              <a:t>EN</a:t>
            </a:r>
            <a:r>
              <a:rPr lang="cs-CZ" sz="2400" dirty="0"/>
              <a:t>-I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VY-VÁL-E-</a:t>
            </a:r>
            <a:r>
              <a:rPr lang="cs-CZ" sz="2400" b="1" dirty="0"/>
              <a:t>N</a:t>
            </a:r>
            <a:r>
              <a:rPr lang="cs-CZ" sz="2400" dirty="0"/>
              <a:t>-O, U-STL-Á-</a:t>
            </a:r>
            <a:r>
              <a:rPr lang="cs-CZ" sz="2400" b="1" dirty="0"/>
              <a:t>N</a:t>
            </a:r>
            <a:r>
              <a:rPr lang="cs-CZ" sz="2400" dirty="0"/>
              <a:t>-Y</a:t>
            </a:r>
          </a:p>
          <a:p>
            <a:pPr marL="914400" lvl="2" indent="0">
              <a:buNone/>
            </a:pPr>
            <a:r>
              <a:rPr lang="cs-CZ" sz="2400" dirty="0">
                <a:solidFill>
                  <a:schemeClr val="accent1"/>
                </a:solidFill>
              </a:rPr>
              <a:t>Rozdíl?</a:t>
            </a:r>
          </a:p>
          <a:p>
            <a:pPr marL="914400" lvl="2" indent="0">
              <a:buNone/>
            </a:pPr>
            <a:r>
              <a:rPr lang="cs-CZ" sz="2400" dirty="0"/>
              <a:t>c) U-KRY-Ø-T-Ø</a:t>
            </a:r>
          </a:p>
          <a:p>
            <a:pPr marL="914400" lvl="2" indent="0">
              <a:buNone/>
            </a:pPr>
            <a:endParaRPr lang="cs-CZ" sz="2400" dirty="0"/>
          </a:p>
          <a:p>
            <a:pPr marL="914400" lvl="2" indent="0">
              <a:buNone/>
            </a:pPr>
            <a:r>
              <a:rPr lang="cs-CZ" sz="2400" dirty="0"/>
              <a:t>+ odvozená jména: ZA-PÁL-Ø-</a:t>
            </a:r>
            <a:r>
              <a:rPr lang="cs-CZ" sz="2400" b="1" dirty="0"/>
              <a:t>EN</a:t>
            </a:r>
            <a:r>
              <a:rPr lang="cs-CZ" sz="2400" dirty="0"/>
              <a:t>-Ý, PLÁC-Á-</a:t>
            </a:r>
            <a:r>
              <a:rPr lang="cs-CZ" sz="2400" b="1" dirty="0"/>
              <a:t>N</a:t>
            </a:r>
            <a:r>
              <a:rPr lang="cs-CZ" sz="2400" dirty="0"/>
              <a:t>-Í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Hermelín je NALOŽE_Ý × ULEŽE_Ý? Proč?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92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402"/>
    </mc:Choice>
    <mc:Fallback xmlns="">
      <p:transition spd="slow" advTm="137402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tvarotvorné sufixy nefinální přechodníků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9201150" cy="46546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b="1" dirty="0"/>
              <a:t>přípona přechodníku přítomného</a:t>
            </a:r>
          </a:p>
          <a:p>
            <a:pPr marL="0" indent="0">
              <a:buNone/>
            </a:pPr>
            <a:r>
              <a:rPr lang="cs-CZ" sz="2600" b="1" dirty="0"/>
              <a:t>      přechodník přítomný</a:t>
            </a:r>
          </a:p>
          <a:p>
            <a:pPr lvl="1"/>
            <a:r>
              <a:rPr lang="cs-CZ" dirty="0"/>
              <a:t>vyjadřuje </a:t>
            </a:r>
            <a:r>
              <a:rPr lang="cs-CZ" b="1" dirty="0"/>
              <a:t>současnost</a:t>
            </a:r>
            <a:r>
              <a:rPr lang="cs-CZ" dirty="0"/>
              <a:t> dvou dějů</a:t>
            </a:r>
          </a:p>
          <a:p>
            <a:pPr lvl="1"/>
            <a:r>
              <a:rPr lang="cs-CZ" i="1" dirty="0"/>
              <a:t>Pili pivo debatujíce o volbách.</a:t>
            </a:r>
          </a:p>
          <a:p>
            <a:pPr lvl="1"/>
            <a:r>
              <a:rPr lang="cs-CZ" i="1" dirty="0"/>
              <a:t>Popíjejíce pivo, debatovali o volbách.</a:t>
            </a:r>
          </a:p>
          <a:p>
            <a:pPr marL="457200" lvl="1" indent="0">
              <a:buNone/>
            </a:pPr>
            <a:r>
              <a:rPr lang="cs-CZ" dirty="0"/>
              <a:t>	= oni pili a oni debatovali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600" b="1" dirty="0"/>
              <a:t>přípona přechodníku minulého</a:t>
            </a:r>
          </a:p>
          <a:p>
            <a:pPr marL="0" indent="0">
              <a:buNone/>
            </a:pPr>
            <a:r>
              <a:rPr lang="cs-CZ" sz="2600" b="1" dirty="0"/>
              <a:t>      přechodník minulý</a:t>
            </a:r>
          </a:p>
          <a:p>
            <a:pPr lvl="1"/>
            <a:r>
              <a:rPr lang="cs-CZ" dirty="0"/>
              <a:t>vyjadřuje </a:t>
            </a:r>
            <a:r>
              <a:rPr lang="cs-CZ" b="1" dirty="0"/>
              <a:t>předčasnost</a:t>
            </a:r>
            <a:r>
              <a:rPr lang="cs-CZ" dirty="0"/>
              <a:t> dvou dějů</a:t>
            </a:r>
          </a:p>
          <a:p>
            <a:pPr lvl="1"/>
            <a:r>
              <a:rPr lang="cs-CZ" i="1" dirty="0"/>
              <a:t>Odvolivši šla Hana na pivo.</a:t>
            </a:r>
          </a:p>
          <a:p>
            <a:pPr marL="457200" lvl="1" indent="0">
              <a:buNone/>
            </a:pPr>
            <a:r>
              <a:rPr lang="cs-CZ" dirty="0"/>
              <a:t>	= nejprve odvolila a pak šla na pivo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5088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239"/>
    </mc:Choice>
    <mc:Fallback xmlns="">
      <p:transition spd="slow" advTm="1723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84ED6-2C54-4179-ADC6-A539B0F05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991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tvarotvorné sufixy přechodníků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2CF397-95EB-4BB0-806A-886B1BD7D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588"/>
            <a:ext cx="10515600" cy="490537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MÍCHAJE × MÍCHAJÍC(E)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PERA × PEROUC(E)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17E1A4D-31F3-4166-8DF5-F45A5BFDF1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363820"/>
              </p:ext>
            </p:extLst>
          </p:nvPr>
        </p:nvGraphicFramePr>
        <p:xfrm>
          <a:off x="943132" y="4317773"/>
          <a:ext cx="8643936" cy="18591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787">
                  <a:extLst>
                    <a:ext uri="{9D8B030D-6E8A-4147-A177-3AD203B41FA5}">
                      <a16:colId xmlns:a16="http://schemas.microsoft.com/office/drawing/2014/main" val="1616862573"/>
                    </a:ext>
                  </a:extLst>
                </a:gridCol>
                <a:gridCol w="1261136">
                  <a:extLst>
                    <a:ext uri="{9D8B030D-6E8A-4147-A177-3AD203B41FA5}">
                      <a16:colId xmlns:a16="http://schemas.microsoft.com/office/drawing/2014/main" val="3016991309"/>
                    </a:ext>
                  </a:extLst>
                </a:gridCol>
                <a:gridCol w="1640998">
                  <a:extLst>
                    <a:ext uri="{9D8B030D-6E8A-4147-A177-3AD203B41FA5}">
                      <a16:colId xmlns:a16="http://schemas.microsoft.com/office/drawing/2014/main" val="2523355059"/>
                    </a:ext>
                  </a:extLst>
                </a:gridCol>
                <a:gridCol w="2284228">
                  <a:extLst>
                    <a:ext uri="{9D8B030D-6E8A-4147-A177-3AD203B41FA5}">
                      <a16:colId xmlns:a16="http://schemas.microsoft.com/office/drawing/2014/main" val="3260242383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4204190740"/>
                    </a:ext>
                  </a:extLst>
                </a:gridCol>
              </a:tblGrid>
              <a:tr h="894486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kořen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kmenotvorná přípona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err="1"/>
                        <a:t>nefin</a:t>
                      </a:r>
                      <a:r>
                        <a:rPr lang="cs-CZ" sz="2000" b="1" dirty="0"/>
                        <a:t>. </a:t>
                      </a:r>
                      <a:r>
                        <a:rPr lang="cs-CZ" sz="2000" b="1" dirty="0" err="1"/>
                        <a:t>tvarotv</a:t>
                      </a:r>
                      <a:r>
                        <a:rPr lang="cs-CZ" sz="2000" b="1" dirty="0"/>
                        <a:t>.</a:t>
                      </a:r>
                    </a:p>
                    <a:p>
                      <a:r>
                        <a:rPr lang="cs-CZ" sz="2000" b="1" dirty="0"/>
                        <a:t>sufix. </a:t>
                      </a:r>
                      <a:r>
                        <a:rPr lang="cs-CZ" sz="2000" b="1" dirty="0" err="1"/>
                        <a:t>přech</a:t>
                      </a:r>
                      <a:r>
                        <a:rPr lang="cs-CZ" sz="2000" b="1" dirty="0"/>
                        <a:t>. </a:t>
                      </a:r>
                      <a:r>
                        <a:rPr lang="cs-CZ" sz="2000" b="1" dirty="0" err="1"/>
                        <a:t>přítom</a:t>
                      </a:r>
                      <a:r>
                        <a:rPr lang="cs-CZ" sz="20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rodová koncovka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326282"/>
                  </a:ext>
                </a:extLst>
              </a:tr>
              <a:tr h="4266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/>
                        <a:t>PERA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819046"/>
                  </a:ext>
                </a:extLst>
              </a:tr>
              <a:tr h="426675">
                <a:tc>
                  <a:txBody>
                    <a:bodyPr/>
                    <a:lstStyle/>
                    <a:p>
                      <a:r>
                        <a:rPr lang="cs-CZ" sz="2000" b="1" dirty="0"/>
                        <a:t>PEROUC(E)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-/(E)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090832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ADB25E87-079C-4639-B897-3B53A5959C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32" y="1799581"/>
            <a:ext cx="8539005" cy="186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96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64"/>
    </mc:Choice>
    <mc:Fallback xmlns="">
      <p:transition spd="slow" advTm="20164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tvarotvorné přípony nefinální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přechodníku přítomného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-Ø-, -ÍC-, -OUC-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ČEK-AJ-</a:t>
            </a:r>
            <a:r>
              <a:rPr lang="cs-CZ" b="1" dirty="0"/>
              <a:t>Ø</a:t>
            </a:r>
            <a:r>
              <a:rPr lang="cs-CZ" dirty="0"/>
              <a:t>-E, ČEK-AJ-</a:t>
            </a:r>
            <a:r>
              <a:rPr lang="cs-CZ" b="1" dirty="0"/>
              <a:t>ÍC</a:t>
            </a:r>
            <a:r>
              <a:rPr lang="cs-CZ" dirty="0"/>
              <a:t>-Ø, ČEK-AJ-</a:t>
            </a:r>
            <a:r>
              <a:rPr lang="cs-CZ" b="1" dirty="0"/>
              <a:t>ÍC</a:t>
            </a:r>
            <a:r>
              <a:rPr lang="cs-CZ" dirty="0"/>
              <a:t>-E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JED-Ø-</a:t>
            </a:r>
            <a:r>
              <a:rPr lang="cs-CZ" b="1" dirty="0"/>
              <a:t>Ø</a:t>
            </a:r>
            <a:r>
              <a:rPr lang="cs-CZ" dirty="0"/>
              <a:t>-A, JED-Ø-</a:t>
            </a:r>
            <a:r>
              <a:rPr lang="cs-CZ" b="1" dirty="0"/>
              <a:t>OUC</a:t>
            </a:r>
            <a:r>
              <a:rPr lang="cs-CZ" dirty="0"/>
              <a:t>-Ø, JED-Ø-</a:t>
            </a:r>
            <a:r>
              <a:rPr lang="cs-CZ" b="1" dirty="0"/>
              <a:t>OUC</a:t>
            </a:r>
            <a:r>
              <a:rPr lang="cs-CZ" dirty="0"/>
              <a:t>-E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přechodníku minulého</a:t>
            </a:r>
          </a:p>
          <a:p>
            <a:pPr lvl="1"/>
            <a:r>
              <a:rPr lang="cs-CZ" dirty="0"/>
              <a:t>-Ø-, -V-, -Š-, -VŠ-</a:t>
            </a:r>
          </a:p>
          <a:p>
            <a:pPr lvl="1"/>
            <a:r>
              <a:rPr lang="cs-CZ" dirty="0"/>
              <a:t>PŘI-ŠED-Ø-</a:t>
            </a:r>
            <a:r>
              <a:rPr lang="cs-CZ" b="1" dirty="0"/>
              <a:t>Ø</a:t>
            </a:r>
            <a:r>
              <a:rPr lang="cs-CZ" dirty="0"/>
              <a:t>-Ø, PŘI-ŠED-Ø-</a:t>
            </a:r>
            <a:r>
              <a:rPr lang="cs-CZ" b="1" dirty="0"/>
              <a:t>Š</a:t>
            </a:r>
            <a:r>
              <a:rPr lang="cs-CZ" dirty="0"/>
              <a:t>-I, </a:t>
            </a:r>
          </a:p>
          <a:p>
            <a:pPr lvl="1"/>
            <a:r>
              <a:rPr lang="cs-CZ" dirty="0"/>
              <a:t>DO-KOUŘ-I-</a:t>
            </a:r>
            <a:r>
              <a:rPr lang="cs-CZ" b="1" dirty="0"/>
              <a:t>V</a:t>
            </a:r>
            <a:r>
              <a:rPr lang="cs-CZ" dirty="0"/>
              <a:t>-Ø, DO-SNÍD-A-</a:t>
            </a:r>
            <a:r>
              <a:rPr lang="cs-CZ" b="1" dirty="0"/>
              <a:t>VŠ</a:t>
            </a:r>
            <a:r>
              <a:rPr lang="cs-CZ" dirty="0"/>
              <a:t>-E</a:t>
            </a:r>
          </a:p>
        </p:txBody>
      </p:sp>
    </p:spTree>
    <p:extLst>
      <p:ext uri="{BB962C8B-B14F-4D97-AF65-F5344CB8AC3E}">
        <p14:creationId xmlns:p14="http://schemas.microsoft.com/office/powerpoint/2010/main" val="211351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7317"/>
    </mc:Choice>
    <mc:Fallback xmlns="">
      <p:transition spd="slow" advTm="237317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84ED6-2C54-4179-ADC6-A539B0F0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tvarotvorné sufixy finální (= koncovky)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2CF397-95EB-4BB0-806A-886B1BD7D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pádové koncovky</a:t>
            </a:r>
          </a:p>
          <a:p>
            <a:pPr lvl="1"/>
            <a:r>
              <a:rPr lang="cs-CZ" dirty="0"/>
              <a:t>u všech jmen</a:t>
            </a:r>
          </a:p>
          <a:p>
            <a:pPr lvl="1"/>
            <a:r>
              <a:rPr lang="cs-CZ" dirty="0"/>
              <a:t>KNIH-</a:t>
            </a:r>
            <a:r>
              <a:rPr lang="cs-CZ" b="1" dirty="0"/>
              <a:t>A</a:t>
            </a:r>
            <a:r>
              <a:rPr lang="cs-CZ" dirty="0"/>
              <a:t>, JAR-</a:t>
            </a:r>
            <a:r>
              <a:rPr lang="cs-CZ" b="1" dirty="0"/>
              <a:t>O</a:t>
            </a:r>
            <a:r>
              <a:rPr lang="cs-CZ" dirty="0"/>
              <a:t>, ČAS-O-PIS-</a:t>
            </a:r>
            <a:r>
              <a:rPr lang="cs-CZ" b="1" dirty="0"/>
              <a:t>Ø</a:t>
            </a:r>
            <a:endParaRPr lang="cs-CZ" dirty="0"/>
          </a:p>
          <a:p>
            <a:pPr lvl="1"/>
            <a:r>
              <a:rPr lang="cs-CZ" dirty="0"/>
              <a:t>UČ-I-TEL-</a:t>
            </a:r>
            <a:r>
              <a:rPr lang="cs-CZ" b="1" dirty="0"/>
              <a:t>OVI</a:t>
            </a:r>
            <a:r>
              <a:rPr lang="cs-CZ" dirty="0"/>
              <a:t>, UČ-I-TEL-K-</a:t>
            </a:r>
            <a:r>
              <a:rPr lang="cs-CZ" b="1" dirty="0"/>
              <a:t>A</a:t>
            </a:r>
            <a:r>
              <a:rPr lang="cs-CZ" dirty="0"/>
              <a:t>, UČ-I-TEL-K-</a:t>
            </a:r>
            <a:r>
              <a:rPr lang="cs-CZ" b="1" dirty="0"/>
              <a:t>ÁM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2. p. </a:t>
            </a:r>
            <a:r>
              <a:rPr lang="cs-CZ" dirty="0" err="1"/>
              <a:t>pl</a:t>
            </a:r>
            <a:r>
              <a:rPr lang="cs-CZ" dirty="0"/>
              <a:t>.!!! UČ-I-TEL-EK-</a:t>
            </a:r>
            <a:r>
              <a:rPr lang="cs-CZ" b="1" dirty="0"/>
              <a:t>Ø</a:t>
            </a:r>
            <a:r>
              <a:rPr lang="cs-CZ" dirty="0"/>
              <a:t>, KOČ-EK-</a:t>
            </a:r>
            <a:r>
              <a:rPr lang="cs-CZ" b="1" dirty="0"/>
              <a:t>Ø</a:t>
            </a:r>
            <a:r>
              <a:rPr lang="cs-CZ" dirty="0"/>
              <a:t>, KRAV-</a:t>
            </a:r>
            <a:r>
              <a:rPr lang="cs-CZ" b="1" dirty="0"/>
              <a:t>Ø</a:t>
            </a:r>
            <a:r>
              <a:rPr lang="cs-CZ" dirty="0"/>
              <a:t>, PIV-</a:t>
            </a:r>
            <a:r>
              <a:rPr lang="cs-CZ" b="1" dirty="0"/>
              <a:t>Ø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HRUB-</a:t>
            </a:r>
            <a:r>
              <a:rPr lang="cs-CZ" b="1" dirty="0"/>
              <a:t>Ý</a:t>
            </a:r>
            <a:r>
              <a:rPr lang="cs-CZ" dirty="0"/>
              <a:t>, MAL-</a:t>
            </a:r>
            <a:r>
              <a:rPr lang="cs-CZ" b="1" dirty="0"/>
              <a:t>ÝMI</a:t>
            </a:r>
            <a:r>
              <a:rPr lang="cs-CZ" dirty="0"/>
              <a:t>, ZEL-EN-</a:t>
            </a:r>
            <a:r>
              <a:rPr lang="cs-CZ" b="1" dirty="0"/>
              <a:t>OU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NĚ-Č-</a:t>
            </a:r>
            <a:r>
              <a:rPr lang="cs-CZ" b="1" dirty="0"/>
              <a:t>ÍM</a:t>
            </a:r>
            <a:r>
              <a:rPr lang="cs-CZ" dirty="0"/>
              <a:t>, K-</a:t>
            </a:r>
            <a:r>
              <a:rPr lang="cs-CZ" b="1" dirty="0"/>
              <a:t>OHO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07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947"/>
    </mc:Choice>
    <mc:Fallback xmlns="">
      <p:transition spd="slow" advTm="100947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84ED6-2C54-4179-ADC6-A539B0F0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tvarotvorné sufixy finální (= koncovky)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2CF397-95EB-4BB0-806A-886B1BD7D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u sloves</a:t>
            </a:r>
          </a:p>
          <a:p>
            <a:pPr lvl="1"/>
            <a:r>
              <a:rPr lang="cs-CZ" sz="2800" b="1" dirty="0"/>
              <a:t>osobní koncovka</a:t>
            </a:r>
          </a:p>
          <a:p>
            <a:pPr lvl="2"/>
            <a:r>
              <a:rPr lang="cs-CZ" sz="2400" dirty="0"/>
              <a:t>kde slovesný tvar vyjadřuje osobu: indikativ, imperativ</a:t>
            </a:r>
          </a:p>
          <a:p>
            <a:pPr lvl="1"/>
            <a:r>
              <a:rPr lang="cs-CZ" sz="2800" b="1" dirty="0"/>
              <a:t>rodová koncovka</a:t>
            </a:r>
          </a:p>
          <a:p>
            <a:pPr lvl="2"/>
            <a:r>
              <a:rPr lang="cs-CZ" sz="2400" dirty="0"/>
              <a:t>kde slovesný tvar vyjadřuje jmenný rod: příčestí činné, příčestí trpné, přechodník přítomný, přechodník minulý</a:t>
            </a:r>
          </a:p>
          <a:p>
            <a:pPr lvl="1"/>
            <a:r>
              <a:rPr lang="cs-CZ" sz="2800" b="1" dirty="0"/>
              <a:t>infinitivní koncovka</a:t>
            </a:r>
          </a:p>
          <a:p>
            <a:pPr lvl="2"/>
            <a:r>
              <a:rPr lang="cs-CZ" sz="2400" dirty="0"/>
              <a:t>ŘÍC-Ø-T i ŘÍC-Ø-I</a:t>
            </a:r>
          </a:p>
          <a:p>
            <a:pPr lvl="3"/>
            <a:r>
              <a:rPr lang="cs-CZ" sz="2200" dirty="0"/>
              <a:t>např. v Příručním </a:t>
            </a:r>
            <a:r>
              <a:rPr lang="cs-CZ" sz="2200"/>
              <a:t>slovníku jazyka </a:t>
            </a:r>
            <a:r>
              <a:rPr lang="cs-CZ" sz="2200" dirty="0"/>
              <a:t>českého (online zde: https://bara.ujc.cas.cz/</a:t>
            </a:r>
            <a:r>
              <a:rPr lang="cs-CZ" sz="2200" dirty="0" err="1"/>
              <a:t>psjc</a:t>
            </a:r>
            <a:r>
              <a:rPr lang="cs-CZ" sz="2200" dirty="0"/>
              <a:t>/) jsou ještě infinitivy/neurčitky sloves jen s –ti/-</a:t>
            </a:r>
            <a:r>
              <a:rPr lang="cs-CZ" sz="2200" dirty="0" err="1"/>
              <a:t>ci</a:t>
            </a:r>
            <a:endParaRPr lang="cs-CZ" sz="2200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55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924"/>
    </mc:Choice>
    <mc:Fallback xmlns="">
      <p:transition spd="slow" advTm="14592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sufixy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kmenotvorný</a:t>
            </a:r>
          </a:p>
          <a:p>
            <a:r>
              <a:rPr lang="cs-CZ" dirty="0"/>
              <a:t>slovotvorný</a:t>
            </a:r>
          </a:p>
          <a:p>
            <a:r>
              <a:rPr lang="cs-CZ" dirty="0"/>
              <a:t>tvarotvorný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nefinální</a:t>
            </a:r>
          </a:p>
          <a:p>
            <a:pPr lvl="2"/>
            <a:r>
              <a:rPr lang="cs-CZ" dirty="0"/>
              <a:t>přípona příčestí činného</a:t>
            </a:r>
          </a:p>
          <a:p>
            <a:pPr lvl="2"/>
            <a:r>
              <a:rPr lang="cs-CZ" dirty="0"/>
              <a:t>přípona příčestí trpného</a:t>
            </a:r>
          </a:p>
          <a:p>
            <a:pPr lvl="2"/>
            <a:r>
              <a:rPr lang="cs-CZ" dirty="0"/>
              <a:t>přípona přechodníku přítomného</a:t>
            </a:r>
          </a:p>
          <a:p>
            <a:pPr lvl="2"/>
            <a:r>
              <a:rPr lang="cs-CZ" dirty="0"/>
              <a:t>přípona přechodníku minulého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finální (= koncovky)</a:t>
            </a:r>
          </a:p>
          <a:p>
            <a:pPr lvl="2"/>
            <a:r>
              <a:rPr lang="cs-CZ" dirty="0"/>
              <a:t>pádová koncovka</a:t>
            </a:r>
          </a:p>
          <a:p>
            <a:pPr lvl="2"/>
            <a:r>
              <a:rPr lang="cs-CZ" dirty="0"/>
              <a:t>infinitivní koncovka</a:t>
            </a:r>
          </a:p>
          <a:p>
            <a:pPr lvl="2"/>
            <a:r>
              <a:rPr lang="cs-CZ" dirty="0"/>
              <a:t>osobní koncovka</a:t>
            </a:r>
          </a:p>
          <a:p>
            <a:pPr lvl="2"/>
            <a:r>
              <a:rPr lang="cs-CZ" dirty="0"/>
              <a:t>rodová koncovka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68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883"/>
    </mc:Choice>
    <mc:Fallback xmlns="">
      <p:transition spd="slow" advTm="38883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/>
              <a:t>présens: kmenotvorný sufix × osobní koncovka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nes-Ø-u			nes-e-</a:t>
            </a:r>
            <a:r>
              <a:rPr lang="cs-CZ" dirty="0" err="1"/>
              <a:t>me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nes-e-š			nes-e-</a:t>
            </a:r>
            <a:r>
              <a:rPr lang="cs-CZ" dirty="0" err="1"/>
              <a:t>te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nes-e-Ø			nes-Ø-ou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 os. </a:t>
            </a:r>
            <a:r>
              <a:rPr lang="cs-CZ" dirty="0" err="1"/>
              <a:t>sg</a:t>
            </a:r>
            <a:r>
              <a:rPr lang="cs-CZ"/>
              <a:t>.: pros-í-Ø, </a:t>
            </a:r>
            <a:r>
              <a:rPr lang="cs-CZ" dirty="0"/>
              <a:t>trp-í-Ø, děl-á-Ø</a:t>
            </a:r>
          </a:p>
          <a:p>
            <a:pPr marL="0" indent="0">
              <a:buNone/>
            </a:pPr>
            <a:r>
              <a:rPr lang="cs-CZ" dirty="0"/>
              <a:t>3. os. pl.: pros-Ø-í, trp-Ø-í, děl-aj-í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se šipkou 4"/>
          <p:cNvCxnSpPr>
            <a:cxnSpLocks/>
          </p:cNvCxnSpPr>
          <p:nvPr/>
        </p:nvCxnSpPr>
        <p:spPr>
          <a:xfrm>
            <a:off x="2084760" y="2392985"/>
            <a:ext cx="2456926" cy="15363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79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233"/>
    </mc:Choice>
    <mc:Fallback xmlns="">
      <p:transition spd="slow" advTm="111233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8219F-0623-4C93-8525-9B76E319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rozbor sloves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A2BAC5-A4BF-4566-ABEE-57D37A359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ZAVOLEJ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FOUKAJE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PŘIHLASTE SE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ZABRÁNIVŠI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(on) PLATÍ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SMAZÁNA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SLEZ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76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88"/>
    </mc:Choice>
    <mc:Fallback xmlns="">
      <p:transition spd="slow" advTm="9088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8219F-0623-4C93-8525-9B76E319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rozbor sloves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A2BAC5-A4BF-4566-ABEE-57D37A359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ZA-VOL-EJ-Ø			SP-K-KS-OK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FOUK-AJ-Ø-E		K-KS-NTSPP-RK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PŘI-HLAS-Ø-TE SE		SP-K-KS-OK + volný morfém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ZA-BRÁN-I-VŠ-I		SP-K-KS-NTSPM-RK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PLAT-Í-Ø			K-KS-OK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S-MAZ-Á-N-A		SP-K-KS-NTSPT-RK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S-LEZ-Ø-Ø			SP-K-KS-OK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88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713"/>
    </mc:Choice>
    <mc:Fallback xmlns="">
      <p:transition spd="slow" advTm="176713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A13544-EEFB-48E8-9638-1CE4ED8CA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postfix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68E2B3-33DF-4460-A0D2-9AED112E3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část po absolutním konci slova, nejčastěji pádové koncovce</a:t>
            </a:r>
          </a:p>
          <a:p>
            <a:endParaRPr lang="cs-CZ" dirty="0"/>
          </a:p>
          <a:p>
            <a:r>
              <a:rPr lang="cs-CZ" dirty="0"/>
              <a:t>C-O-</a:t>
            </a:r>
            <a:r>
              <a:rPr lang="cs-CZ" b="1" dirty="0"/>
              <a:t>PAK</a:t>
            </a:r>
          </a:p>
          <a:p>
            <a:r>
              <a:rPr lang="cs-CZ" dirty="0"/>
              <a:t>T-EN-</a:t>
            </a:r>
            <a:r>
              <a:rPr lang="cs-CZ" b="1" dirty="0"/>
              <a:t>HLE</a:t>
            </a:r>
          </a:p>
          <a:p>
            <a:r>
              <a:rPr lang="cs-CZ" dirty="0"/>
              <a:t>KD-O-</a:t>
            </a:r>
            <a:r>
              <a:rPr lang="cs-CZ" b="1" dirty="0"/>
              <a:t>SI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Co je „lepší“? Je rozdíl psaný × mluvený jazyk?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5"/>
                </a:solidFill>
              </a:rPr>
              <a:t>	-KOLI × -KOLIV</a:t>
            </a:r>
          </a:p>
          <a:p>
            <a:pPr marL="0" indent="0">
              <a:buNone/>
            </a:pPr>
            <a:r>
              <a:rPr lang="cs-CZ" dirty="0"/>
              <a:t>	Ověřte varianty! https://syd.korpus.cz/</a:t>
            </a:r>
          </a:p>
        </p:txBody>
      </p:sp>
    </p:spTree>
    <p:extLst>
      <p:ext uri="{BB962C8B-B14F-4D97-AF65-F5344CB8AC3E}">
        <p14:creationId xmlns:p14="http://schemas.microsoft.com/office/powerpoint/2010/main" val="51153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060"/>
    </mc:Choice>
    <mc:Fallback xmlns="">
      <p:transition spd="slow" advTm="10306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sufixy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1"/>
            <a:ext cx="957828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kmenotvorný</a:t>
            </a:r>
          </a:p>
          <a:p>
            <a:r>
              <a:rPr lang="cs-CZ" dirty="0"/>
              <a:t>slovotvorný				</a:t>
            </a:r>
            <a:r>
              <a:rPr lang="cs-CZ" dirty="0">
                <a:solidFill>
                  <a:srgbClr val="00B050"/>
                </a:solidFill>
              </a:rPr>
              <a:t>Není-li obsazen, píšeme </a:t>
            </a:r>
          </a:p>
          <a:p>
            <a:r>
              <a:rPr lang="cs-CZ" dirty="0"/>
              <a:t>tvarotvorný				</a:t>
            </a:r>
            <a:r>
              <a:rPr lang="cs-CZ" dirty="0">
                <a:solidFill>
                  <a:srgbClr val="00B050"/>
                </a:solidFill>
              </a:rPr>
              <a:t>nulový morf: Ø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nefinální				(u slovotvorných sufixů NE)	</a:t>
            </a:r>
          </a:p>
          <a:p>
            <a:pPr lvl="2"/>
            <a:r>
              <a:rPr lang="cs-CZ" dirty="0"/>
              <a:t>přípona příčestí činného</a:t>
            </a:r>
          </a:p>
          <a:p>
            <a:pPr lvl="2"/>
            <a:r>
              <a:rPr lang="cs-CZ" dirty="0"/>
              <a:t>přípona příčestí trpného</a:t>
            </a:r>
          </a:p>
          <a:p>
            <a:pPr lvl="2"/>
            <a:r>
              <a:rPr lang="cs-CZ" dirty="0"/>
              <a:t>přípona přechodníku přítomného</a:t>
            </a:r>
          </a:p>
          <a:p>
            <a:pPr lvl="2"/>
            <a:r>
              <a:rPr lang="cs-CZ" dirty="0"/>
              <a:t>přípona přechodníku minulého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finální (= koncovky)</a:t>
            </a:r>
          </a:p>
          <a:p>
            <a:pPr lvl="2"/>
            <a:r>
              <a:rPr lang="cs-CZ" dirty="0"/>
              <a:t>pádová koncovka</a:t>
            </a:r>
          </a:p>
          <a:p>
            <a:pPr lvl="2"/>
            <a:r>
              <a:rPr lang="cs-CZ" dirty="0"/>
              <a:t>infinitivní koncovka</a:t>
            </a:r>
          </a:p>
          <a:p>
            <a:pPr lvl="2"/>
            <a:r>
              <a:rPr lang="cs-CZ" dirty="0"/>
              <a:t>osobní koncovka</a:t>
            </a:r>
          </a:p>
          <a:p>
            <a:pPr lvl="2"/>
            <a:r>
              <a:rPr lang="cs-CZ" dirty="0"/>
              <a:t>rodová koncovka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807740" y="1522923"/>
            <a:ext cx="2376264" cy="50405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474712" y="2453756"/>
            <a:ext cx="5400600" cy="367240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05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982"/>
    </mc:Choice>
    <mc:Fallback xmlns="">
      <p:transition spd="slow" advTm="10798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kmenotvorná přípona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600200"/>
            <a:ext cx="10884613" cy="4781128"/>
          </a:xfrm>
        </p:spPr>
        <p:txBody>
          <a:bodyPr>
            <a:normAutofit/>
          </a:bodyPr>
          <a:lstStyle/>
          <a:p>
            <a:r>
              <a:rPr lang="cs-CZ" dirty="0"/>
              <a:t>účel: spojovat kořen a koncovku</a:t>
            </a:r>
          </a:p>
          <a:p>
            <a:r>
              <a:rPr lang="cs-CZ" dirty="0"/>
              <a:t>ve slovesech a přímo odvozených jménech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ČÍS-</a:t>
            </a:r>
            <a:r>
              <a:rPr lang="cs-CZ" b="1" dirty="0"/>
              <a:t>Ø</a:t>
            </a:r>
            <a:r>
              <a:rPr lang="cs-CZ" dirty="0"/>
              <a:t>-T, ČT-</a:t>
            </a:r>
            <a:r>
              <a:rPr lang="cs-CZ" b="1" dirty="0"/>
              <a:t>Ø</a:t>
            </a:r>
            <a:r>
              <a:rPr lang="cs-CZ" dirty="0"/>
              <a:t>-U, ČT-</a:t>
            </a:r>
            <a:r>
              <a:rPr lang="cs-CZ" b="1" dirty="0"/>
              <a:t>Ø</a:t>
            </a:r>
            <a:r>
              <a:rPr lang="cs-CZ" dirty="0"/>
              <a:t>-I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TISK-</a:t>
            </a:r>
            <a:r>
              <a:rPr lang="cs-CZ" b="1" dirty="0"/>
              <a:t>NOU</a:t>
            </a:r>
            <a:r>
              <a:rPr lang="cs-CZ" dirty="0"/>
              <a:t>-T, TISK-</a:t>
            </a:r>
            <a:r>
              <a:rPr lang="cs-CZ" b="1" dirty="0"/>
              <a:t>N</a:t>
            </a:r>
            <a:r>
              <a:rPr lang="cs-CZ" dirty="0"/>
              <a:t>-U, TISK-</a:t>
            </a:r>
            <a:r>
              <a:rPr lang="cs-CZ" b="1" dirty="0"/>
              <a:t>Ø</a:t>
            </a:r>
            <a:r>
              <a:rPr lang="cs-CZ" dirty="0"/>
              <a:t>-L-I, TISK-</a:t>
            </a:r>
            <a:r>
              <a:rPr lang="cs-CZ" b="1" dirty="0"/>
              <a:t>N</a:t>
            </a:r>
            <a:r>
              <a:rPr lang="cs-CZ" dirty="0"/>
              <a:t>-ĚTE</a:t>
            </a:r>
          </a:p>
          <a:p>
            <a:pPr lvl="1"/>
            <a:r>
              <a:rPr lang="cs-CZ" dirty="0"/>
              <a:t>UČ-</a:t>
            </a:r>
            <a:r>
              <a:rPr lang="cs-CZ" b="1" dirty="0"/>
              <a:t>I</a:t>
            </a:r>
            <a:r>
              <a:rPr lang="cs-CZ" dirty="0"/>
              <a:t>-T, UČ-</a:t>
            </a:r>
            <a:r>
              <a:rPr lang="cs-CZ" b="1" dirty="0"/>
              <a:t>Í</a:t>
            </a:r>
            <a:r>
              <a:rPr lang="cs-CZ" dirty="0"/>
              <a:t>-M, UČ-</a:t>
            </a:r>
            <a:r>
              <a:rPr lang="cs-CZ" b="1" dirty="0"/>
              <a:t>I</a:t>
            </a:r>
            <a:r>
              <a:rPr lang="cs-CZ" dirty="0"/>
              <a:t>-L-A, UČ-</a:t>
            </a:r>
            <a:r>
              <a:rPr lang="cs-CZ" b="1" dirty="0"/>
              <a:t>I</a:t>
            </a:r>
            <a:r>
              <a:rPr lang="cs-CZ" dirty="0"/>
              <a:t>-TEL-Ø, UČ-</a:t>
            </a:r>
            <a:r>
              <a:rPr lang="cs-CZ" b="1" dirty="0"/>
              <a:t>Ø</a:t>
            </a:r>
            <a:r>
              <a:rPr lang="cs-CZ" dirty="0"/>
              <a:t>-Ø, UČ-</a:t>
            </a:r>
            <a:r>
              <a:rPr lang="cs-CZ" b="1" dirty="0"/>
              <a:t>Ø</a:t>
            </a:r>
            <a:r>
              <a:rPr lang="cs-CZ" dirty="0"/>
              <a:t>-EN-EC-Ø</a:t>
            </a:r>
          </a:p>
          <a:p>
            <a:pPr lvl="1"/>
            <a:r>
              <a:rPr lang="cs-CZ" dirty="0"/>
              <a:t>KUP-</a:t>
            </a:r>
            <a:r>
              <a:rPr lang="cs-CZ" b="1" dirty="0"/>
              <a:t>OVA</a:t>
            </a:r>
            <a:r>
              <a:rPr lang="cs-CZ" dirty="0"/>
              <a:t>-T, KUP-</a:t>
            </a:r>
            <a:r>
              <a:rPr lang="cs-CZ" b="1" dirty="0"/>
              <a:t>UJ</a:t>
            </a:r>
            <a:r>
              <a:rPr lang="cs-CZ" dirty="0"/>
              <a:t>-U, KUP-</a:t>
            </a:r>
            <a:r>
              <a:rPr lang="cs-CZ" b="1" dirty="0"/>
              <a:t>OVA</a:t>
            </a:r>
            <a:r>
              <a:rPr lang="cs-CZ" dirty="0"/>
              <a:t>-L-A, KUP-</a:t>
            </a:r>
            <a:r>
              <a:rPr lang="cs-CZ" b="1" dirty="0"/>
              <a:t>Ø</a:t>
            </a:r>
            <a:r>
              <a:rPr lang="cs-CZ" dirty="0"/>
              <a:t>-TE, KUP-</a:t>
            </a:r>
            <a:r>
              <a:rPr lang="cs-CZ" b="1" dirty="0"/>
              <a:t>UJ</a:t>
            </a:r>
            <a:r>
              <a:rPr lang="cs-CZ" dirty="0"/>
              <a:t>-ÍC-Í, NA-KUP-</a:t>
            </a:r>
            <a:r>
              <a:rPr lang="cs-CZ" b="1" dirty="0"/>
              <a:t>OVA</a:t>
            </a:r>
            <a:r>
              <a:rPr lang="cs-CZ" dirty="0"/>
              <a:t>-N-Ý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38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405"/>
    </mc:Choice>
    <mc:Fallback xmlns="">
      <p:transition spd="slow" advTm="60405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kmenotvorná přípona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10730502" cy="476977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cs-CZ" dirty="0"/>
              <a:t>účel: spojovat kořen a koncovku</a:t>
            </a:r>
          </a:p>
          <a:p>
            <a:r>
              <a:rPr lang="cs-CZ" dirty="0"/>
              <a:t>ve slovesech a </a:t>
            </a:r>
            <a:r>
              <a:rPr lang="cs-CZ" dirty="0">
                <a:solidFill>
                  <a:srgbClr val="FF0000"/>
                </a:solidFill>
              </a:rPr>
              <a:t>přímo odvozených jménech</a:t>
            </a:r>
          </a:p>
          <a:p>
            <a:pPr lvl="1"/>
            <a:r>
              <a:rPr lang="cs-CZ" dirty="0"/>
              <a:t>ČÍS-</a:t>
            </a:r>
            <a:r>
              <a:rPr lang="cs-CZ" b="1" dirty="0"/>
              <a:t>Ø</a:t>
            </a:r>
            <a:r>
              <a:rPr lang="cs-CZ" dirty="0"/>
              <a:t>-T, ČT-</a:t>
            </a:r>
            <a:r>
              <a:rPr lang="cs-CZ" b="1" dirty="0"/>
              <a:t>Ø</a:t>
            </a:r>
            <a:r>
              <a:rPr lang="cs-CZ" dirty="0"/>
              <a:t>-U, ČT-</a:t>
            </a:r>
            <a:r>
              <a:rPr lang="cs-CZ" b="1" dirty="0"/>
              <a:t>Ø</a:t>
            </a:r>
            <a:r>
              <a:rPr lang="cs-CZ" dirty="0"/>
              <a:t>-I 					UČ-</a:t>
            </a:r>
            <a:r>
              <a:rPr lang="cs-CZ" b="1" dirty="0"/>
              <a:t>Ø</a:t>
            </a:r>
            <a:r>
              <a:rPr lang="cs-CZ" dirty="0"/>
              <a:t>-EN-Ø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	</a:t>
            </a:r>
            <a:r>
              <a:rPr lang="cs-CZ" dirty="0">
                <a:solidFill>
                  <a:srgbClr val="FF0000"/>
                </a:solidFill>
              </a:rPr>
              <a:t>UČ-</a:t>
            </a:r>
            <a:r>
              <a:rPr lang="cs-CZ" b="1" dirty="0">
                <a:solidFill>
                  <a:srgbClr val="FF0000"/>
                </a:solidFill>
              </a:rPr>
              <a:t>Ø</a:t>
            </a:r>
            <a:r>
              <a:rPr lang="cs-CZ" dirty="0">
                <a:solidFill>
                  <a:srgbClr val="FF0000"/>
                </a:solidFill>
              </a:rPr>
              <a:t>-EN-Ý</a:t>
            </a:r>
          </a:p>
          <a:p>
            <a:pPr lvl="1"/>
            <a:r>
              <a:rPr lang="cs-CZ" dirty="0"/>
              <a:t>TISK-</a:t>
            </a:r>
            <a:r>
              <a:rPr lang="cs-CZ" b="1" dirty="0"/>
              <a:t>NOU</a:t>
            </a:r>
            <a:r>
              <a:rPr lang="cs-CZ" dirty="0"/>
              <a:t>-T, TISK-</a:t>
            </a:r>
            <a:r>
              <a:rPr lang="cs-CZ" b="1" dirty="0"/>
              <a:t>N</a:t>
            </a:r>
            <a:r>
              <a:rPr lang="cs-CZ" dirty="0"/>
              <a:t>-U, TISK-</a:t>
            </a:r>
            <a:r>
              <a:rPr lang="cs-CZ" b="1" dirty="0"/>
              <a:t>Ø</a:t>
            </a:r>
            <a:r>
              <a:rPr lang="cs-CZ" dirty="0"/>
              <a:t>-L-I, TISK-</a:t>
            </a:r>
            <a:r>
              <a:rPr lang="cs-CZ" b="1" dirty="0"/>
              <a:t>N</a:t>
            </a:r>
            <a:r>
              <a:rPr lang="cs-CZ" dirty="0"/>
              <a:t>-ĚTE		</a:t>
            </a:r>
          </a:p>
          <a:p>
            <a:pPr lvl="1"/>
            <a:r>
              <a:rPr lang="cs-CZ" dirty="0"/>
              <a:t>UČ-</a:t>
            </a:r>
            <a:r>
              <a:rPr lang="cs-CZ" b="1" dirty="0"/>
              <a:t>I</a:t>
            </a:r>
            <a:r>
              <a:rPr lang="cs-CZ" dirty="0"/>
              <a:t>-T, UČ-</a:t>
            </a:r>
            <a:r>
              <a:rPr lang="cs-CZ" b="1" dirty="0"/>
              <a:t>Í</a:t>
            </a:r>
            <a:r>
              <a:rPr lang="cs-CZ" dirty="0"/>
              <a:t>-M, UČ-</a:t>
            </a:r>
            <a:r>
              <a:rPr lang="cs-CZ" b="1" dirty="0"/>
              <a:t>I</a:t>
            </a:r>
            <a:r>
              <a:rPr lang="cs-CZ" dirty="0"/>
              <a:t>-L-A, </a:t>
            </a:r>
            <a:r>
              <a:rPr lang="cs-CZ" dirty="0">
                <a:solidFill>
                  <a:srgbClr val="FF0000"/>
                </a:solidFill>
              </a:rPr>
              <a:t>UČ-</a:t>
            </a:r>
            <a:r>
              <a:rPr lang="cs-CZ" b="1" dirty="0">
                <a:solidFill>
                  <a:srgbClr val="FF0000"/>
                </a:solidFill>
              </a:rPr>
              <a:t>I</a:t>
            </a:r>
            <a:r>
              <a:rPr lang="cs-CZ" dirty="0">
                <a:solidFill>
                  <a:srgbClr val="FF0000"/>
                </a:solidFill>
              </a:rPr>
              <a:t>-TEL-Ø</a:t>
            </a:r>
            <a:r>
              <a:rPr lang="cs-CZ" dirty="0"/>
              <a:t>, UČ-</a:t>
            </a:r>
            <a:r>
              <a:rPr lang="cs-CZ" b="1" dirty="0"/>
              <a:t>Ø</a:t>
            </a:r>
            <a:r>
              <a:rPr lang="cs-CZ" dirty="0"/>
              <a:t>-Ø, </a:t>
            </a:r>
            <a:r>
              <a:rPr lang="cs-CZ" dirty="0">
                <a:solidFill>
                  <a:srgbClr val="FF0000"/>
                </a:solidFill>
              </a:rPr>
              <a:t>UČ-</a:t>
            </a:r>
            <a:r>
              <a:rPr lang="cs-CZ" b="1" dirty="0">
                <a:solidFill>
                  <a:srgbClr val="FF0000"/>
                </a:solidFill>
              </a:rPr>
              <a:t>Ø</a:t>
            </a:r>
            <a:r>
              <a:rPr lang="cs-CZ" dirty="0">
                <a:solidFill>
                  <a:srgbClr val="FF0000"/>
                </a:solidFill>
              </a:rPr>
              <a:t>-EN-EC-Ø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KUP-</a:t>
            </a:r>
            <a:r>
              <a:rPr lang="cs-CZ" b="1" dirty="0"/>
              <a:t>OVA</a:t>
            </a:r>
            <a:r>
              <a:rPr lang="cs-CZ" dirty="0"/>
              <a:t>-T, KUP-</a:t>
            </a:r>
            <a:r>
              <a:rPr lang="cs-CZ" b="1" dirty="0"/>
              <a:t>UJ</a:t>
            </a:r>
            <a:r>
              <a:rPr lang="cs-CZ" dirty="0"/>
              <a:t>-U, KUP-</a:t>
            </a:r>
            <a:r>
              <a:rPr lang="cs-CZ" b="1" dirty="0"/>
              <a:t>OVA</a:t>
            </a:r>
            <a:r>
              <a:rPr lang="cs-CZ" dirty="0"/>
              <a:t>-L-A, KUP-</a:t>
            </a:r>
            <a:r>
              <a:rPr lang="cs-CZ" b="1" dirty="0"/>
              <a:t>Ø</a:t>
            </a:r>
            <a:r>
              <a:rPr lang="cs-CZ" dirty="0"/>
              <a:t>-TE, </a:t>
            </a:r>
            <a:r>
              <a:rPr lang="cs-CZ" dirty="0">
                <a:solidFill>
                  <a:srgbClr val="FF0000"/>
                </a:solidFill>
              </a:rPr>
              <a:t>KUP-</a:t>
            </a:r>
            <a:r>
              <a:rPr lang="cs-CZ" b="1" dirty="0">
                <a:solidFill>
                  <a:srgbClr val="FF0000"/>
                </a:solidFill>
              </a:rPr>
              <a:t>UJ</a:t>
            </a:r>
            <a:r>
              <a:rPr lang="cs-CZ" dirty="0">
                <a:solidFill>
                  <a:srgbClr val="FF0000"/>
                </a:solidFill>
              </a:rPr>
              <a:t>-ÍC-Í, NA-KUP-</a:t>
            </a:r>
            <a:r>
              <a:rPr lang="cs-CZ" b="1" dirty="0">
                <a:solidFill>
                  <a:srgbClr val="FF0000"/>
                </a:solidFill>
              </a:rPr>
              <a:t>OVA</a:t>
            </a:r>
            <a:r>
              <a:rPr lang="cs-CZ" dirty="0">
                <a:solidFill>
                  <a:srgbClr val="FF0000"/>
                </a:solidFill>
              </a:rPr>
              <a:t>-N-Ý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b="1" dirty="0">
                <a:solidFill>
                  <a:srgbClr val="FF0000"/>
                </a:solidFill>
              </a:rPr>
              <a:t>POZOR: </a:t>
            </a:r>
            <a:r>
              <a:rPr lang="cs-CZ" dirty="0">
                <a:solidFill>
                  <a:srgbClr val="FF0000"/>
                </a:solidFill>
              </a:rPr>
              <a:t>spoustu lexémů je tvořeno slovotvornými sufixy od kořene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dirty="0">
                <a:solidFill>
                  <a:srgbClr val="FF0000"/>
                </a:solidFill>
              </a:rPr>
              <a:t> neobsahují kmenotvorný sufix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FF0000"/>
                </a:solidFill>
              </a:rPr>
              <a:t>× TISK-AŘ-Ø (kořen – slovotvorný sufix – pádová koncovka)</a:t>
            </a:r>
          </a:p>
          <a:p>
            <a:pPr marL="457200" lvl="1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A9CE00F2-63FE-4F0D-B6A2-C643CCACED4D}"/>
              </a:ext>
            </a:extLst>
          </p:cNvPr>
          <p:cNvCxnSpPr>
            <a:cxnSpLocks/>
          </p:cNvCxnSpPr>
          <p:nvPr/>
        </p:nvCxnSpPr>
        <p:spPr>
          <a:xfrm flipH="1">
            <a:off x="9072081" y="2969231"/>
            <a:ext cx="965771" cy="3493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B0E768D2-3248-4685-92C1-036C82390556}"/>
              </a:ext>
            </a:extLst>
          </p:cNvPr>
          <p:cNvCxnSpPr>
            <a:cxnSpLocks/>
          </p:cNvCxnSpPr>
          <p:nvPr/>
        </p:nvCxnSpPr>
        <p:spPr>
          <a:xfrm>
            <a:off x="9678256" y="2753473"/>
            <a:ext cx="35959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 xmlns:iact="http://schemas.microsoft.com/office/powerpoint/2014/inkAction">
        <mc:Choice Requires="p14 iact">
          <p:contentPart p14:bwMode="auto" r:id="rId3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7E50E4A5-FE48-4BCA-9E56-88373D2C68C0}"/>
                  </a:ext>
                </a:extLst>
              </p14:cNvPr>
              <p14:cNvContentPartPr/>
              <p14:nvPr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7584659" y="4004639"/>
              <a:ext cx="2" cy="2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7E50E4A5-FE48-4BCA-9E56-88373D2C68C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584659" y="4004639"/>
                <a:ext cx="2" cy="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325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5282"/>
    </mc:Choice>
    <mc:Fallback xmlns="">
      <p:transition spd="slow" advTm="2752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kmenotvorná přípona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9372600" cy="4781128"/>
          </a:xfrm>
        </p:spPr>
        <p:txBody>
          <a:bodyPr>
            <a:normAutofit/>
          </a:bodyPr>
          <a:lstStyle/>
          <a:p>
            <a:r>
              <a:rPr lang="cs-CZ" dirty="0"/>
              <a:t>slovesné třídy prézentní: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-E: NESE, BERE, MAŽE, PEČE, TŘE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-NE: TISKNE, HRNE, ZAČNE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-JE: KRYJE, KUPUJE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-Í: PROSÍ, TRPÍ, SÁZÍ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-Á: DĚLÁ</a:t>
            </a:r>
          </a:p>
          <a:p>
            <a:pPr marL="571500" indent="-571500">
              <a:buFont typeface="+mj-lt"/>
              <a:buAutoNum type="romanU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atematická slovesa (bez kmenotvorné přípony):</a:t>
            </a:r>
          </a:p>
          <a:p>
            <a:pPr marL="0" indent="0">
              <a:buNone/>
            </a:pPr>
            <a:r>
              <a:rPr lang="cs-CZ" dirty="0"/>
              <a:t>BÝT, VĚDĚT, JÍST</a:t>
            </a:r>
          </a:p>
          <a:p>
            <a:pPr marL="571500" indent="-571500">
              <a:buNone/>
            </a:pPr>
            <a:endParaRPr lang="cs-CZ" dirty="0"/>
          </a:p>
          <a:p>
            <a:pPr marL="571500" indent="-57150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57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772"/>
    </mc:Choice>
    <mc:Fallback xmlns="">
      <p:transition spd="slow" advTm="10877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kmenotvorná přípona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7263" y="1600200"/>
            <a:ext cx="9253537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-E: NESE, BERE, MAŽE, PEČE, TŘE</a:t>
            </a:r>
          </a:p>
          <a:p>
            <a:pPr marL="0" indent="0">
              <a:buNone/>
            </a:pPr>
            <a:r>
              <a:rPr lang="cs-CZ" dirty="0"/>
              <a:t>					</a:t>
            </a:r>
            <a:r>
              <a:rPr lang="cs-CZ" sz="2400" dirty="0">
                <a:solidFill>
                  <a:schemeClr val="accent1"/>
                </a:solidFill>
              </a:rPr>
              <a:t>dřív UMŘE</a:t>
            </a:r>
          </a:p>
          <a:p>
            <a:pPr marL="571500" indent="-571500">
              <a:buNone/>
            </a:pPr>
            <a:r>
              <a:rPr lang="cs-CZ" sz="2400" dirty="0"/>
              <a:t>	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 flipV="1">
            <a:off x="5807968" y="1858208"/>
            <a:ext cx="576064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761881"/>
              </p:ext>
            </p:extLst>
          </p:nvPr>
        </p:nvGraphicFramePr>
        <p:xfrm>
          <a:off x="1532808" y="2925763"/>
          <a:ext cx="7464075" cy="319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428">
                  <a:extLst>
                    <a:ext uri="{9D8B030D-6E8A-4147-A177-3AD203B41FA5}">
                      <a16:colId xmlns:a16="http://schemas.microsoft.com/office/drawing/2014/main" val="1531255893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728179244"/>
                    </a:ext>
                  </a:extLst>
                </a:gridCol>
                <a:gridCol w="3024335">
                  <a:extLst>
                    <a:ext uri="{9D8B030D-6E8A-4147-A177-3AD203B41FA5}">
                      <a16:colId xmlns:a16="http://schemas.microsoft.com/office/drawing/2014/main" val="3764035444"/>
                    </a:ext>
                  </a:extLst>
                </a:gridCol>
              </a:tblGrid>
              <a:tr h="427520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PÉCT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tx1"/>
                          </a:solidFill>
                        </a:rPr>
                        <a:t>BRÁT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728027"/>
                  </a:ext>
                </a:extLst>
              </a:tr>
              <a:tr h="1370408">
                <a:tc>
                  <a:txBody>
                    <a:bodyPr/>
                    <a:lstStyle/>
                    <a:p>
                      <a:r>
                        <a:rPr lang="cs-CZ" sz="2400" b="1" dirty="0"/>
                        <a:t>NÉST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v infinitivu nulová kmenotvorná přípona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konsonant</a:t>
                      </a:r>
                      <a:r>
                        <a:rPr lang="cs-CZ" sz="2400" baseline="0" dirty="0"/>
                        <a:t> se nezměkčuje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565848"/>
                  </a:ext>
                </a:extLst>
              </a:tr>
              <a:tr h="1370408">
                <a:tc>
                  <a:txBody>
                    <a:bodyPr/>
                    <a:lstStyle/>
                    <a:p>
                      <a:r>
                        <a:rPr lang="cs-CZ" sz="2400" b="1" dirty="0"/>
                        <a:t>MAZAT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konsonant</a:t>
                      </a:r>
                      <a:r>
                        <a:rPr lang="cs-CZ" sz="2400" baseline="0" dirty="0"/>
                        <a:t> se změkčuje</a:t>
                      </a:r>
                      <a:endParaRPr lang="cs-CZ" sz="2400" dirty="0"/>
                    </a:p>
                    <a:p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 infinitivu</a:t>
                      </a:r>
                      <a:r>
                        <a:rPr lang="cs-CZ" sz="2400" baseline="0" dirty="0"/>
                        <a:t> je vyjádřena kmenotvorná přípona</a:t>
                      </a:r>
                      <a:endParaRPr lang="cs-CZ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687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98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605"/>
    </mc:Choice>
    <mc:Fallback xmlns="">
      <p:transition spd="slow" advTm="20160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kmenotvorná přípona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600200"/>
            <a:ext cx="9167812" cy="4781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-Í: PROSÍ, TRPÍ, SÁZÍ</a:t>
            </a:r>
          </a:p>
          <a:p>
            <a:pPr marL="571500" indent="-571500">
              <a:buNone/>
            </a:pPr>
            <a:endParaRPr lang="cs-CZ" dirty="0"/>
          </a:p>
          <a:p>
            <a:pPr marL="571500" indent="-571500">
              <a:buNone/>
            </a:pPr>
            <a:r>
              <a:rPr lang="cs-CZ" b="1" dirty="0"/>
              <a:t>SÁZET</a:t>
            </a:r>
          </a:p>
          <a:p>
            <a:r>
              <a:rPr lang="cs-CZ" dirty="0"/>
              <a:t>od PČP z roku 1993 lze ve 3 os. </a:t>
            </a:r>
            <a:r>
              <a:rPr lang="cs-CZ" dirty="0" err="1"/>
              <a:t>pl</a:t>
            </a:r>
            <a:r>
              <a:rPr lang="cs-CZ" dirty="0"/>
              <a:t>. </a:t>
            </a:r>
            <a:r>
              <a:rPr lang="cs-CZ" i="1" dirty="0"/>
              <a:t>oni sází</a:t>
            </a:r>
            <a:r>
              <a:rPr lang="cs-CZ" dirty="0"/>
              <a:t> i </a:t>
            </a:r>
            <a:r>
              <a:rPr lang="cs-CZ" i="1" dirty="0"/>
              <a:t>oni sázejí</a:t>
            </a:r>
          </a:p>
          <a:p>
            <a:pPr lvl="1"/>
            <a:r>
              <a:rPr lang="cs-CZ" dirty="0"/>
              <a:t>oni SÁZ-EJ-Í i SÁZ-Ø-Í </a:t>
            </a:r>
          </a:p>
          <a:p>
            <a:pPr marL="457200" lvl="1" indent="0">
              <a:buNone/>
            </a:pPr>
            <a:r>
              <a:rPr lang="cs-CZ" dirty="0"/>
              <a:t>× on/ona/ono SÁZ-Í-Ø</a:t>
            </a:r>
          </a:p>
          <a:p>
            <a:r>
              <a:rPr lang="cs-CZ" i="1" dirty="0"/>
              <a:t>házet</a:t>
            </a:r>
            <a:r>
              <a:rPr lang="cs-CZ" dirty="0"/>
              <a:t>, </a:t>
            </a:r>
            <a:r>
              <a:rPr lang="cs-CZ" i="1" dirty="0"/>
              <a:t>ztrácet</a:t>
            </a:r>
            <a:r>
              <a:rPr lang="cs-CZ" dirty="0"/>
              <a:t>, </a:t>
            </a:r>
            <a:r>
              <a:rPr lang="cs-CZ" i="1" dirty="0"/>
              <a:t>dojíždět</a:t>
            </a:r>
            <a:r>
              <a:rPr lang="cs-CZ" dirty="0"/>
              <a:t>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× oni VĚDÍ, JEDÍ</a:t>
            </a:r>
          </a:p>
          <a:p>
            <a:pPr marL="571500" indent="-57150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99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332"/>
    </mc:Choice>
    <mc:Fallback xmlns="">
      <p:transition spd="slow" advTm="92332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kmenotvorná přípona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9372600" cy="4781128"/>
          </a:xfrm>
        </p:spPr>
        <p:txBody>
          <a:bodyPr>
            <a:normAutofit/>
          </a:bodyPr>
          <a:lstStyle/>
          <a:p>
            <a:r>
              <a:rPr lang="cs-CZ" dirty="0"/>
              <a:t>v substantivech podle vzoru KUŘE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archaický typ skloňování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PRAS-</a:t>
            </a:r>
            <a:r>
              <a:rPr lang="cs-CZ" b="1" dirty="0"/>
              <a:t>Ø</a:t>
            </a:r>
            <a:r>
              <a:rPr lang="cs-CZ" dirty="0"/>
              <a:t>-E, PRAS-</a:t>
            </a:r>
            <a:r>
              <a:rPr lang="cs-CZ" b="1" dirty="0"/>
              <a:t>ET</a:t>
            </a:r>
            <a:r>
              <a:rPr lang="cs-CZ" dirty="0"/>
              <a:t>-E, PRAS-</a:t>
            </a:r>
            <a:r>
              <a:rPr lang="cs-CZ" b="1" dirty="0"/>
              <a:t>AT</a:t>
            </a:r>
            <a:r>
              <a:rPr lang="cs-CZ" dirty="0"/>
              <a:t>-A, PRAS-</a:t>
            </a:r>
            <a:r>
              <a:rPr lang="cs-CZ" b="1" dirty="0"/>
              <a:t>ÁT</a:t>
            </a:r>
            <a:r>
              <a:rPr lang="cs-CZ" dirty="0"/>
              <a:t>-K-O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RAJČ-</a:t>
            </a:r>
            <a:r>
              <a:rPr lang="cs-CZ" b="1" dirty="0"/>
              <a:t>Ø</a:t>
            </a:r>
            <a:r>
              <a:rPr lang="cs-CZ" dirty="0"/>
              <a:t>-E, RAJČ-</a:t>
            </a:r>
            <a:r>
              <a:rPr lang="cs-CZ" b="1" dirty="0"/>
              <a:t>AT</a:t>
            </a:r>
            <a:r>
              <a:rPr lang="cs-CZ" dirty="0"/>
              <a:t>-A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odvozená ADJ</a:t>
            </a:r>
          </a:p>
          <a:p>
            <a:pPr lvl="2"/>
            <a:r>
              <a:rPr lang="cs-CZ" dirty="0"/>
              <a:t>PRAS-</a:t>
            </a:r>
            <a:r>
              <a:rPr lang="cs-CZ" b="1" dirty="0"/>
              <a:t>EČ</a:t>
            </a:r>
            <a:r>
              <a:rPr lang="cs-CZ" dirty="0"/>
              <a:t>-Í, RAJČ-</a:t>
            </a:r>
            <a:r>
              <a:rPr lang="cs-CZ" b="1" dirty="0"/>
              <a:t>AT</a:t>
            </a:r>
            <a:r>
              <a:rPr lang="cs-CZ" dirty="0"/>
              <a:t>-OV-Ý</a:t>
            </a:r>
          </a:p>
          <a:p>
            <a:pPr lvl="1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78074A7-930E-4A70-A822-F051AF4AC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5735" y="5075434"/>
            <a:ext cx="2569750" cy="1708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36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288"/>
    </mc:Choice>
    <mc:Fallback xmlns="">
      <p:transition spd="slow" advTm="60288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3258</TotalTime>
  <Words>951</Words>
  <Application>Microsoft Office PowerPoint</Application>
  <PresentationFormat>Širokoúhlá obrazovka</PresentationFormat>
  <Paragraphs>259</Paragraphs>
  <Slides>23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Úvodní jazykový seminář</vt:lpstr>
      <vt:lpstr>sufixy</vt:lpstr>
      <vt:lpstr>sufixy</vt:lpstr>
      <vt:lpstr>kmenotvorná přípona</vt:lpstr>
      <vt:lpstr>kmenotvorná přípona</vt:lpstr>
      <vt:lpstr>kmenotvorná přípona</vt:lpstr>
      <vt:lpstr>kmenotvorná přípona</vt:lpstr>
      <vt:lpstr>kmenotvorná přípona</vt:lpstr>
      <vt:lpstr>kmenotvorná přípona</vt:lpstr>
      <vt:lpstr>slovotvorná přípona</vt:lpstr>
      <vt:lpstr>slovotvorná přípona</vt:lpstr>
      <vt:lpstr>tvarotvorné sufixy</vt:lpstr>
      <vt:lpstr>tvarotvorné sufixy</vt:lpstr>
      <vt:lpstr>tvarotvorné sufixy</vt:lpstr>
      <vt:lpstr>tvarotvorné sufixy nefinální přechodníků</vt:lpstr>
      <vt:lpstr>tvarotvorné sufixy přechodníků</vt:lpstr>
      <vt:lpstr>tvarotvorné přípony nefinální</vt:lpstr>
      <vt:lpstr>tvarotvorné sufixy finální (= koncovky)</vt:lpstr>
      <vt:lpstr>tvarotvorné sufixy finální (= koncovky)</vt:lpstr>
      <vt:lpstr>présens: kmenotvorný sufix × osobní koncovka</vt:lpstr>
      <vt:lpstr>rozbor sloves</vt:lpstr>
      <vt:lpstr>rozbor sloves</vt:lpstr>
      <vt:lpstr>postfix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pivo</dc:creator>
  <cp:lastModifiedBy>Andrlová Fidlerová, Alena</cp:lastModifiedBy>
  <cp:revision>66</cp:revision>
  <dcterms:created xsi:type="dcterms:W3CDTF">2017-10-03T13:04:14Z</dcterms:created>
  <dcterms:modified xsi:type="dcterms:W3CDTF">2024-11-12T15:38:43Z</dcterms:modified>
</cp:coreProperties>
</file>