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1" r:id="rId9"/>
    <p:sldId id="282" r:id="rId10"/>
    <p:sldId id="264" r:id="rId11"/>
    <p:sldId id="265" r:id="rId12"/>
    <p:sldId id="266" r:id="rId13"/>
    <p:sldId id="283" r:id="rId14"/>
    <p:sldId id="267" r:id="rId15"/>
    <p:sldId id="279" r:id="rId16"/>
    <p:sldId id="268" r:id="rId17"/>
    <p:sldId id="269" r:id="rId18"/>
    <p:sldId id="270" r:id="rId19"/>
    <p:sldId id="271" r:id="rId20"/>
    <p:sldId id="272" r:id="rId21"/>
    <p:sldId id="284" r:id="rId22"/>
    <p:sldId id="273" r:id="rId23"/>
    <p:sldId id="274" r:id="rId24"/>
    <p:sldId id="278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Čechák Petr" initials="ČP" lastIdx="13" clrIdx="0">
    <p:extLst>
      <p:ext uri="{19B8F6BF-5375-455C-9EA6-DF929625EA0E}">
        <p15:presenceInfo xmlns:p15="http://schemas.microsoft.com/office/powerpoint/2012/main" userId="Čechák Petr" providerId="None"/>
      </p:ext>
    </p:extLst>
  </p:cmAuthor>
  <p:cmAuthor id="2" name="655" initials="ČP" lastIdx="8" clrIdx="1">
    <p:extLst>
      <p:ext uri="{19B8F6BF-5375-455C-9EA6-DF929625EA0E}">
        <p15:presenceInfo xmlns:p15="http://schemas.microsoft.com/office/powerpoint/2012/main" userId="655" providerId="None"/>
      </p:ext>
    </p:extLst>
  </p:cmAuthor>
  <p:cmAuthor id="3" name="cnb" initials="c" lastIdx="1" clrIdx="2">
    <p:extLst>
      <p:ext uri="{19B8F6BF-5375-455C-9EA6-DF929625EA0E}">
        <p15:presenceInfo xmlns:p15="http://schemas.microsoft.com/office/powerpoint/2012/main" userId="cn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nb\Downloads\export%20(3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0" dirty="0"/>
              <a:t>Účastníci</a:t>
            </a:r>
            <a:r>
              <a:rPr lang="cs-CZ" sz="1800" b="0" baseline="0" dirty="0"/>
              <a:t> podle oboru studia</a:t>
            </a:r>
            <a:endParaRPr lang="cs-CZ" sz="1800" b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'[export (3).xlsx]List 1'!$Q$2</c:f>
              <c:strCache>
                <c:ptCount val="1"/>
                <c:pt idx="0">
                  <c:v>POČET ÚČASTNÍKŮ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'[export (3).xlsx]List 1'!$P$3:$P$19</c:f>
              <c:strCache>
                <c:ptCount val="17"/>
                <c:pt idx="0">
                  <c:v>D</c:v>
                </c:pt>
                <c:pt idx="1">
                  <c:v>BI</c:v>
                </c:pt>
                <c:pt idx="2">
                  <c:v>ČJ</c:v>
                </c:pt>
                <c:pt idx="3">
                  <c:v>M</c:v>
                </c:pt>
                <c:pt idx="4">
                  <c:v>TV</c:v>
                </c:pt>
                <c:pt idx="5">
                  <c:v>AJ</c:v>
                </c:pt>
                <c:pt idx="6">
                  <c:v>PG</c:v>
                </c:pt>
                <c:pt idx="7">
                  <c:v>CH</c:v>
                </c:pt>
                <c:pt idx="8">
                  <c:v>VZ</c:v>
                </c:pt>
                <c:pt idx="9">
                  <c:v>ZSV</c:v>
                </c:pt>
                <c:pt idx="10">
                  <c:v>VV</c:v>
                </c:pt>
                <c:pt idx="11">
                  <c:v>HV</c:v>
                </c:pt>
                <c:pt idx="12">
                  <c:v>NJ</c:v>
                </c:pt>
                <c:pt idx="13">
                  <c:v>IKT</c:v>
                </c:pt>
                <c:pt idx="14">
                  <c:v>SB</c:v>
                </c:pt>
                <c:pt idx="15">
                  <c:v>FJ</c:v>
                </c:pt>
                <c:pt idx="16">
                  <c:v>RJ</c:v>
                </c:pt>
              </c:strCache>
            </c:strRef>
          </c:cat>
          <c:val>
            <c:numRef>
              <c:f>'[export (3).xlsx]List 1'!$Q$3:$Q$19</c:f>
              <c:numCache>
                <c:formatCode>General</c:formatCode>
                <c:ptCount val="17"/>
                <c:pt idx="0">
                  <c:v>13</c:v>
                </c:pt>
                <c:pt idx="1">
                  <c:v>11</c:v>
                </c:pt>
                <c:pt idx="2">
                  <c:v>9</c:v>
                </c:pt>
                <c:pt idx="3">
                  <c:v>8</c:v>
                </c:pt>
                <c:pt idx="4">
                  <c:v>7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A5-48B7-82A8-98A5F6642B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6319439"/>
        <c:axId val="376318191"/>
      </c:barChart>
      <c:catAx>
        <c:axId val="376319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6318191"/>
        <c:crosses val="autoZero"/>
        <c:auto val="1"/>
        <c:lblAlgn val="ctr"/>
        <c:lblOffset val="100"/>
        <c:noMultiLvlLbl val="0"/>
      </c:catAx>
      <c:valAx>
        <c:axId val="3763181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76319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A84DF-F572-4242-947A-6DC8A855FCA6}" type="datetimeFigureOut">
              <a:rPr lang="cs-CZ" smtClean="0"/>
              <a:t>26.02.2025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49F27-7133-4424-8415-598F22187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12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0E9BFD3-84A2-44DF-8B73-76085990828B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BE7DB-0BCE-46B1-A686-3F506A44C279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D9424-E261-4973-B121-9BC393DF80FC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ADBDE-95F6-4FEE-91A3-0FFCCEDCF582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9ECB2-F1A4-44E3-90C3-D82CBA7EC0F4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F6045-5C90-4628-ABD6-646BC0C49ED9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1932-CFE8-4604-9913-44AE7B18812D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DD402-5FDB-4DB1-9835-EBBA367B8203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5DB1E-04F5-4662-BFCE-3F2A4284FC3A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4E28-29E8-4FAD-853C-296CD84AC8CF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84BC6-3DEB-499A-97B3-58A8E54A5326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113454D-4121-4965-81B9-69FA67F051FA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statistiky.ekcr.info/statistik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documents/10180/230783424/160077-23.pdf/e6c1975f-1a64-4942-a547-a75e41a1a692?version=1.0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apl.cnb.cz/apljerrsdad/JERRS.WEB07.INTRO_PAGE?p_lang=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rbitr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echakpe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500" dirty="0" smtClean="0"/>
              <a:t>Finanční gramotnost </a:t>
            </a:r>
            <a:br>
              <a:rPr lang="cs-CZ" sz="4500" dirty="0" smtClean="0"/>
            </a:br>
            <a:r>
              <a:rPr lang="cs-CZ" sz="4500" dirty="0" smtClean="0"/>
              <a:t>a ochrana spotřebitele 1</a:t>
            </a:r>
            <a:endParaRPr lang="cs-CZ" sz="45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ČECHÁK</a:t>
            </a:r>
          </a:p>
          <a:p>
            <a:r>
              <a:rPr lang="cs-CZ" dirty="0" smtClean="0"/>
              <a:t>KMDM, </a:t>
            </a:r>
            <a:r>
              <a:rPr lang="cs-CZ" dirty="0" err="1" smtClean="0"/>
              <a:t>PedF</a:t>
            </a:r>
            <a:r>
              <a:rPr lang="cs-CZ" dirty="0" smtClean="0"/>
              <a:t> UK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D51D-AF44-4794-9734-86B84C07B01D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28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finanční gramotnosti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5E0DB-B850-4F3D-B11A-871CB98E1947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9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finanční gramotnosti – 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Finanční gramotnost</a:t>
            </a:r>
            <a:r>
              <a:rPr lang="cs-CZ" dirty="0" smtClean="0"/>
              <a:t> je souhrn </a:t>
            </a:r>
            <a:r>
              <a:rPr lang="cs-CZ" dirty="0"/>
              <a:t>znalostí, dovedností a postojů nezbytných k dosažení finanční prosperity prostřednictvím zodpovědného finančního rozhodování</a:t>
            </a:r>
            <a:r>
              <a:rPr lang="cs-CZ" dirty="0" smtClean="0"/>
              <a:t>. </a:t>
            </a:r>
          </a:p>
          <a:p>
            <a:pPr algn="just"/>
            <a:r>
              <a:rPr lang="cs-CZ" b="1" dirty="0" smtClean="0"/>
              <a:t>Finanční </a:t>
            </a:r>
            <a:r>
              <a:rPr lang="cs-CZ" b="1" dirty="0"/>
              <a:t>vzdělávání</a:t>
            </a:r>
            <a:r>
              <a:rPr lang="cs-CZ" dirty="0"/>
              <a:t> je proces směřující ke zvyšování úrovně finanční gramotnosti. </a:t>
            </a:r>
            <a:endParaRPr lang="cs-CZ" dirty="0" smtClean="0"/>
          </a:p>
          <a:p>
            <a:pPr algn="just"/>
            <a:r>
              <a:rPr lang="cs-CZ" dirty="0" smtClean="0"/>
              <a:t>(Národní strategie finančního vzdělávání 2.0, MFČR, 2019)</a:t>
            </a:r>
          </a:p>
          <a:p>
            <a:pPr algn="just"/>
            <a:r>
              <a:rPr lang="cs-CZ" dirty="0" smtClean="0"/>
              <a:t>Konkrétní oblasti a očekávané výsledky vzdělávání jsou upřesněny ve </a:t>
            </a:r>
            <a:r>
              <a:rPr lang="cs-CZ" b="1" dirty="0" smtClean="0"/>
              <a:t>Standardu finanční gramotnosti ČR </a:t>
            </a:r>
            <a:r>
              <a:rPr lang="cs-CZ" dirty="0" smtClean="0"/>
              <a:t>(MFČR, 2017).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BE81-7192-411C-962C-E08916B9BA7E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7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gramotnost v ČR – 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Šetření PISA zaměřená na finanční gramotnost (žáci ve věku 15 let):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čeští žáci skončili v pásmu průměru (507 bodů v roce 2022 x 513 bodů v roce 2012)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významná role socioekonomického statusu jedince (vysvětluje 16 % rozdílů mezi žáky – 5. nejhorší výsledek ze všech zemí)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V ČR 15,3 % účastníků pod úrovní </a:t>
            </a:r>
            <a:r>
              <a:rPr lang="cs-CZ" dirty="0" smtClean="0"/>
              <a:t>2, což je o 5 procentních bodů více než v roce 2012 </a:t>
            </a:r>
            <a:r>
              <a:rPr lang="cs-CZ" dirty="0"/>
              <a:t>(v OECD průměr 17,9 </a:t>
            </a:r>
            <a:r>
              <a:rPr lang="cs-CZ" dirty="0" smtClean="0"/>
              <a:t>%), </a:t>
            </a:r>
            <a:r>
              <a:rPr lang="cs-CZ" dirty="0"/>
              <a:t>a 12,5 % v nejvyšší kategorii (průměr OECD 10,6 %).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finanční gramotnost ovlivněna čtenářskou a matematickou gramotností</a:t>
            </a:r>
          </a:p>
          <a:p>
            <a:pPr marL="128016" lvl="1" indent="0">
              <a:buNone/>
            </a:pPr>
            <a:r>
              <a:rPr lang="cs-CZ" sz="800" i="1" dirty="0"/>
              <a:t>(https://www.oecd.org/en/</a:t>
            </a:r>
            <a:r>
              <a:rPr lang="cs-CZ" sz="800" i="1" dirty="0" err="1"/>
              <a:t>publications</a:t>
            </a:r>
            <a:r>
              <a:rPr lang="cs-CZ" sz="800" i="1" dirty="0"/>
              <a:t>/pisa-2022-results-volume-iv_5a849c2a-en.html)</a:t>
            </a:r>
            <a:endParaRPr lang="cs-CZ" sz="800" i="1" dirty="0" smtClean="0"/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 marL="128016" lvl="1" indent="0">
              <a:buNone/>
            </a:pPr>
            <a:r>
              <a:rPr lang="cs-CZ" sz="2200" dirty="0" smtClean="0"/>
              <a:t>Česká školní inspekce v roce 2022/2023: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800" dirty="0"/>
              <a:t> </a:t>
            </a:r>
            <a:r>
              <a:rPr lang="cs-CZ" sz="1800" dirty="0" smtClean="0"/>
              <a:t>Tematická zpráva ČŠI: Finanční gramotnost žáků </a:t>
            </a:r>
          </a:p>
          <a:p>
            <a:pPr marL="310896" lvl="2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základních škol a výuka finanční gramotnosti </a:t>
            </a:r>
          </a:p>
          <a:p>
            <a:pPr marL="310896" lvl="2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na středních školách (2023)</a:t>
            </a:r>
          </a:p>
          <a:p>
            <a:pPr marL="310896" lvl="2" indent="0">
              <a:buNone/>
            </a:pPr>
            <a:r>
              <a:rPr lang="cs-CZ" sz="800" i="1" dirty="0"/>
              <a:t>(https://</a:t>
            </a:r>
            <a:r>
              <a:rPr lang="cs-CZ" sz="800" i="1" dirty="0" smtClean="0"/>
              <a:t>www.csicr.cz/CSICR/media/</a:t>
            </a:r>
            <a:r>
              <a:rPr lang="cs-CZ" sz="800" i="1" dirty="0" err="1" smtClean="0"/>
              <a:t>Elektronicke</a:t>
            </a:r>
            <a:r>
              <a:rPr lang="cs-CZ" sz="800" i="1" dirty="0" smtClean="0"/>
              <a:t>-publikace/2023/</a:t>
            </a:r>
            <a:r>
              <a:rPr lang="cs-CZ" sz="800" i="1" dirty="0" err="1" smtClean="0"/>
              <a:t>TZ_Financni_gramotnost</a:t>
            </a:r>
            <a:r>
              <a:rPr lang="cs-CZ" sz="800" i="1" dirty="0" smtClean="0"/>
              <a:t>/html5/</a:t>
            </a:r>
            <a:r>
              <a:rPr lang="cs-CZ" sz="800" i="1" dirty="0" err="1" smtClean="0"/>
              <a:t>index.html?pn</a:t>
            </a:r>
            <a:r>
              <a:rPr lang="cs-CZ" sz="800" i="1" dirty="0" smtClean="0"/>
              <a:t>=3)</a:t>
            </a:r>
          </a:p>
          <a:p>
            <a:pPr marL="128016" lvl="1" indent="0">
              <a:buNone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EF567-9C40-49F4-A33C-70903FFDB76C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3526" y="4297680"/>
            <a:ext cx="4720641" cy="247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80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informuje o výzkumech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128" y="1711234"/>
            <a:ext cx="5446341" cy="4696953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ADBDE-95F6-4FEE-91A3-0FFCCEDCF582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2037807" y="6408187"/>
            <a:ext cx="95119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https://www.cnb.cz/cs/cnb-news/tiskove-zpravy/Vysledky-mezinarodniho-setreni-PISA-2022-k-urovni-financni-gramotnosti/</a:t>
            </a:r>
          </a:p>
        </p:txBody>
      </p:sp>
      <p:sp>
        <p:nvSpPr>
          <p:cNvPr id="8" name="Obdélník 7"/>
          <p:cNvSpPr/>
          <p:nvPr/>
        </p:nvSpPr>
        <p:spPr>
          <a:xfrm>
            <a:off x="1550126" y="2084832"/>
            <a:ext cx="4711337" cy="2142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653246" y="2458430"/>
            <a:ext cx="1946365" cy="2142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024128" y="3845480"/>
            <a:ext cx="5237335" cy="1865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024128" y="4308002"/>
            <a:ext cx="5237335" cy="3671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034578" y="5617609"/>
            <a:ext cx="5435891" cy="7905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56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gramotnost v </a:t>
            </a:r>
            <a:r>
              <a:rPr lang="cs-CZ" dirty="0" err="1" smtClean="0"/>
              <a:t>čr</a:t>
            </a:r>
            <a:r>
              <a:rPr lang="cs-CZ" dirty="0"/>
              <a:t> </a:t>
            </a:r>
            <a:r>
              <a:rPr lang="cs-CZ" dirty="0" smtClean="0"/>
              <a:t>– Co říkají statistiky: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Exekutorská komora ČR (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statistiky.ekcr.info/statistiky</a:t>
            </a:r>
            <a:r>
              <a:rPr lang="cs-CZ" dirty="0" smtClean="0"/>
              <a:t>):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A27A-B539-4921-9829-CF1D9756BE4D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596" y="2707005"/>
            <a:ext cx="5819775" cy="15906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596" y="4380460"/>
            <a:ext cx="5819775" cy="221888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8302" y="2747494"/>
            <a:ext cx="2997675" cy="3851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69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gramotnost v </a:t>
            </a:r>
            <a:r>
              <a:rPr lang="cs-CZ" dirty="0" err="1"/>
              <a:t>čr</a:t>
            </a:r>
            <a:r>
              <a:rPr lang="cs-CZ" dirty="0"/>
              <a:t> – Co říkají statistiky: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67136" y="2939505"/>
            <a:ext cx="5285875" cy="2384159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ADBDE-95F6-4FEE-91A3-0FFCCEDCF582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71074" y="2084832"/>
            <a:ext cx="107321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ČNB a ČSÚ: Finanční situace domácností za roky 2021-2022 (vydáno 15.12.2023)</a:t>
            </a:r>
          </a:p>
          <a:p>
            <a:r>
              <a:rPr lang="cs-CZ" sz="800" i="1" dirty="0"/>
              <a:t>(</a:t>
            </a:r>
            <a:r>
              <a:rPr lang="cs-CZ" sz="800" i="1" dirty="0">
                <a:hlinkClick r:id="rId3"/>
              </a:rPr>
              <a:t>https://</a:t>
            </a:r>
            <a:r>
              <a:rPr lang="cs-CZ" sz="800" i="1" dirty="0" smtClean="0">
                <a:hlinkClick r:id="rId3"/>
              </a:rPr>
              <a:t>www.czso.cz/</a:t>
            </a:r>
            <a:r>
              <a:rPr lang="cs-CZ" sz="800" i="1" dirty="0" err="1" smtClean="0">
                <a:hlinkClick r:id="rId3"/>
              </a:rPr>
              <a:t>documents</a:t>
            </a:r>
            <a:r>
              <a:rPr lang="cs-CZ" sz="800" i="1" dirty="0" smtClean="0">
                <a:hlinkClick r:id="rId3"/>
              </a:rPr>
              <a:t>/10180/230783424/160077-23.pdf/e6c1975f-1a64-4942-a547-a75e41a1a692?version=1.0</a:t>
            </a:r>
            <a:r>
              <a:rPr lang="cs-CZ" sz="800" i="1" dirty="0" smtClean="0"/>
              <a:t>) </a:t>
            </a:r>
            <a:endParaRPr lang="cs-CZ" sz="800" i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17" y="2939505"/>
            <a:ext cx="5337508" cy="237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07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trh a jeho struktura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30C39-B8E7-40C3-B2B1-F531E380F47B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48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trh – klíčová slova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E4F75-B0CF-4838-A389-A2A51AC0109E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1999" y="2286000"/>
            <a:ext cx="7484139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37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finančního trhu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1000" dirty="0" smtClean="0"/>
              <a:t>(pohled spotřebitele)</a:t>
            </a:r>
            <a:endParaRPr lang="cs-CZ" sz="1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4421" y="1876793"/>
            <a:ext cx="7389681" cy="4612907"/>
          </a:xfrm>
          <a:prstGeom prst="rect">
            <a:avLst/>
          </a:prstGeom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71290-FD97-4A3C-A397-94E8685F3B1E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62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finančního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Kdo jsou tzv. „finanční poradci“ 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b</a:t>
            </a:r>
            <a:r>
              <a:rPr lang="cs-CZ" dirty="0" smtClean="0"/>
              <a:t>uď zaměstnanci bank,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nebo tzv. vázaní zástupci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Seznamy regulovaných a registrovaných </a:t>
            </a:r>
            <a:r>
              <a:rPr lang="cs-CZ" dirty="0"/>
              <a:t>subjektů vede ČNB: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apl.cnb.cz/apljerrsdad/JERRS.WEB07.INTRO_PAGE?p_lang=cz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29C1-3144-4635-93E0-941FE92F9381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38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dnešního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Základní informace o předmětu a jeho organizaci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Představení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Úvod do finanční gramotnosti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Finanční trh a jeho struktura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Ochrana spotřebitele na finančním trhu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16EB2-567E-4941-8C9C-1BACCE305136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1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spotřebitele na finančním trhu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A8E4D-44A1-4576-B145-0C77E0B3D129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5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se obrátit o pomoc? </a:t>
            </a:r>
            <a:br>
              <a:rPr lang="cs-CZ" dirty="0" smtClean="0"/>
            </a:br>
            <a:r>
              <a:rPr lang="cs-CZ" dirty="0" smtClean="0"/>
              <a:t>(vaše odpovědi) 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7519" y="2544762"/>
            <a:ext cx="5753100" cy="35052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ADBDE-95F6-4FEE-91A3-0FFCCEDCF582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72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spotřebitele na finančním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VIDEO 1: FINANČNÍ PORADCE A ZÁKAZNICE </a:t>
            </a:r>
            <a:r>
              <a:rPr lang="cs-CZ" dirty="0" smtClean="0">
                <a:solidFill>
                  <a:srgbClr val="FF0000"/>
                </a:solidFill>
              </a:rPr>
              <a:t>(co vyplynulo z diskuze)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poradce zákaznici pomohl s vyplněním dotazníku (měla by dělat sama – pozor, vždy je lepší uvést pravdu a sám, než se snažit udělat lepším – vede zpravidla k větším ztrátám v budoucnosti z investice, které jsem nerozuměl)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poradce sám věci moc nerozuměl (pozor – poradci stačí maturita a složení 1 odborné zkoušky – nemusí to být rozhodně někdo schopnější než vy, pokud jde o finanční rozhodování)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nabízel produkt, který nenabízí banka (pozor – „alternativní“ formy investování jsou v ČR i přes velmi negativní dopady stále velmi populární)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nehovořil vůbec o rizicích (závažná chyba – poradce má jednat s odbornou péči, tedy nezamlčovat rizika)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VIDEO </a:t>
            </a:r>
            <a:r>
              <a:rPr lang="cs-CZ" dirty="0" smtClean="0"/>
              <a:t>2: </a:t>
            </a:r>
            <a:r>
              <a:rPr lang="cs-CZ" dirty="0" smtClean="0"/>
              <a:t>TELEFONÁT </a:t>
            </a:r>
            <a:r>
              <a:rPr lang="cs-CZ" dirty="0" smtClean="0">
                <a:solidFill>
                  <a:srgbClr val="FF0000"/>
                </a:solidFill>
              </a:rPr>
              <a:t>(co vyplynulo z diskuze)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podvodník vzbudil v oběti strach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podvodník poměrně slušně dokázal hrát pracovníka banky, dokázal rozptýlit i pochybnosti obětí – působil vlastně poměrně důvěryhodně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klientka prozradila údaje, které neměla (např. číslo OP – nikdy nesdělovat – pracovníci banky chtějí zpravidla jen nějakou část údaje – např. poslední tři-čtyři čísla OP, platební karty, rodného čísla apod.) </a:t>
            </a:r>
            <a:endParaRPr lang="cs-CZ" dirty="0" smtClean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cs-CZ" b="1" dirty="0" smtClean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D1AD3-5DC6-411D-BD9E-DBD274D7338D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3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spotřebitele na finančním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14946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Dohled nad finančním trhem v ČR je svěřen </a:t>
            </a:r>
            <a:r>
              <a:rPr lang="cs-CZ" b="1" dirty="0" smtClean="0"/>
              <a:t>České národní bance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Pozor – ne všechny subjekty a ne všechny operace na finančním trhu jsou dohlížené – konkrétní pravomoci vždy určuje příslušný sektorový zákon a zákon o ČNB (jinak ČOI)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Např. nejsou dohlíženy osoby podle </a:t>
            </a:r>
            <a:r>
              <a:rPr lang="cs-CZ" dirty="0"/>
              <a:t>§ 15 zákona o investičních společnostech a investičních fondech, ČNB rovněž nedohlíží nad kvalitou či návratností finančních nástrojů, stejně jako nedohlíží investice do komodit</a:t>
            </a:r>
            <a:r>
              <a:rPr lang="cs-CZ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Zároveň fakt, že ČNB je svěřen dohled nad finančními trhy, neznamená, že můžete po ČNB chtít všechno: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sankcionování dohlížených subjektů, usměrnění jejich dohlížené činnosti		ANO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náhrada škody							</a:t>
            </a:r>
            <a:r>
              <a:rPr lang="cs-CZ" dirty="0" smtClean="0"/>
              <a:t>	NE </a:t>
            </a:r>
            <a:r>
              <a:rPr lang="cs-CZ" dirty="0" smtClean="0"/>
              <a:t>(</a:t>
            </a:r>
            <a:r>
              <a:rPr lang="cs-CZ" b="1" dirty="0" smtClean="0"/>
              <a:t>soud, </a:t>
            </a:r>
            <a:r>
              <a:rPr lang="cs-CZ" b="1" dirty="0" err="1" smtClean="0"/>
              <a:t>fin</a:t>
            </a:r>
            <a:r>
              <a:rPr lang="cs-CZ" b="1" dirty="0" smtClean="0"/>
              <a:t>. </a:t>
            </a:r>
            <a:r>
              <a:rPr lang="cs-CZ" b="1" dirty="0" err="1"/>
              <a:t>a</a:t>
            </a:r>
            <a:r>
              <a:rPr lang="cs-CZ" b="1" dirty="0" err="1" smtClean="0"/>
              <a:t>rb</a:t>
            </a:r>
            <a:r>
              <a:rPr lang="cs-CZ" b="1" dirty="0" smtClean="0"/>
              <a:t>.</a:t>
            </a:r>
            <a:r>
              <a:rPr lang="cs-CZ" dirty="0" smtClean="0"/>
              <a:t>)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vyšetření „podvodu“								NE (</a:t>
            </a:r>
            <a:r>
              <a:rPr lang="cs-CZ" b="1" dirty="0" smtClean="0"/>
              <a:t>policie</a:t>
            </a:r>
            <a:r>
              <a:rPr lang="cs-CZ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smtClean="0"/>
              <a:t>Finanční arbitr ČR 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www.finarbitr.cz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7A72-B9F0-4E70-A67A-7202AB64FAD3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3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Děkuji vám za pozornost!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1FC50-800C-41EF-819B-8170460591CD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91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předmětu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D55D-FBF1-4844-9CB6-1C722A16FE44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46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2 části a 2 vyučující: Petr Čechák (finanční gramotnost) a prof. Martin Bílek (ochrana spotřebitele)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4 kredity – zápočet spočívá v odevzdání 2 esejí (1 na téma týkající se finanční gramotnosti, 1 na téma ve vztahu k ochraně spotřebitele) – optimálně odevzdat do konce června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z finanční gramotnosti pravidelná setkání v termínech: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26.2.2025: úvod do předmětu, fungování finančních trhů, ochrana spotřebitele na  finančních trzích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5.3.2025: cena a cenotvorba, inflace, rodinný rozpočet, finanční plánování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12.3.2025: různé podoby investování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19.3.2025: úvěry, předlužení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26.3.2025: didaktické aspekty finančního vzdělávání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podobu další výuky zveřejní prof. Bílek (zpravidla samostudium)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k dispozici MS </a:t>
            </a:r>
            <a:r>
              <a:rPr lang="cs-CZ" dirty="0" err="1" smtClean="0"/>
              <a:t>Teams</a:t>
            </a:r>
            <a:r>
              <a:rPr lang="cs-CZ" dirty="0" smtClean="0"/>
              <a:t> a také kurz v </a:t>
            </a:r>
            <a:r>
              <a:rPr lang="cs-CZ" dirty="0" err="1" smtClean="0"/>
              <a:t>Moodle</a:t>
            </a: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3DF1-666B-44A0-BB93-04233A516A97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3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 o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2 legitimní způsoby, jak lze přistoupit k mým hodinám: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minimalisticky (nechodit na semináře, odevzdat esej na zvolené téma)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intenzivně (chodit na semináře, dělat úkoly, které budou k dispozici týden předem, odevzdat esej na zvolené téma)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eseje: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5 stran max.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témata k dispozici v </a:t>
            </a:r>
            <a:r>
              <a:rPr lang="cs-CZ" dirty="0" err="1" smtClean="0"/>
              <a:t>Moodle</a:t>
            </a:r>
            <a:r>
              <a:rPr lang="cs-CZ" dirty="0" smtClean="0"/>
              <a:t> či MS </a:t>
            </a:r>
            <a:r>
              <a:rPr lang="cs-CZ" dirty="0" err="1" smtClean="0"/>
              <a:t>Teams</a:t>
            </a:r>
            <a:r>
              <a:rPr lang="cs-CZ" dirty="0" smtClean="0"/>
              <a:t> (možné zvolit i jiné po domluvě)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 smtClean="0"/>
              <a:t> očekává se vhled do problematiky, užití vhodných zdrojů (nemusí jich být moc, záleží na tématu), pozor na citační normu (jakákoliv je možná, ale konzistentně)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smtClean="0"/>
              <a:t>užití AI možné, ale nezbavuje to odpovědnosti za případné chyby a nevhodné citování zdrojů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kontakt: </a:t>
            </a:r>
            <a:r>
              <a:rPr lang="cs-CZ" dirty="0" smtClean="0">
                <a:hlinkClick r:id="rId2"/>
              </a:rPr>
              <a:t>cechakpe@gmail.com</a:t>
            </a: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 </a:t>
            </a:r>
            <a:r>
              <a:rPr lang="cs-CZ" dirty="0"/>
              <a:t>k</a:t>
            </a:r>
            <a:r>
              <a:rPr lang="cs-CZ" dirty="0" smtClean="0"/>
              <a:t>onzultace: po každé výuce ve středu pro předem domluvené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1F10-1ADA-4603-BC24-F34CD3F207BC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4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Představení skupiny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6F12-A45B-44C3-B21B-1C79EE124D2D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2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MOTIVACE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0229-8376-4AD9-B617-DEC6C3AC70B2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Obdélník 7"/>
          <p:cNvSpPr/>
          <p:nvPr/>
        </p:nvSpPr>
        <p:spPr>
          <a:xfrm>
            <a:off x="1077506" y="2446421"/>
            <a:ext cx="1024010" cy="2727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077200" y="1836821"/>
            <a:ext cx="1564105" cy="10347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058944" y="2598821"/>
            <a:ext cx="978403" cy="208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8341895" y="2084832"/>
            <a:ext cx="494924" cy="425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0430" y="2221832"/>
            <a:ext cx="8386451" cy="3528093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950430" y="2598821"/>
            <a:ext cx="1151086" cy="336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7628021" y="2084832"/>
            <a:ext cx="1957137" cy="6343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75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Naše TVRZENÁ ÚROVEŇ FINANČNÍ GRAMOTNOSTI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4791C-9365-4AE7-9EF7-3F5C65A1ABBB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Obdélník 6"/>
          <p:cNvSpPr/>
          <p:nvPr/>
        </p:nvSpPr>
        <p:spPr>
          <a:xfrm>
            <a:off x="7555832" y="2189747"/>
            <a:ext cx="1981200" cy="5935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466788" y="2671011"/>
            <a:ext cx="1115991" cy="320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692189" y="2189747"/>
            <a:ext cx="1701842" cy="802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024128" y="2614863"/>
            <a:ext cx="1037283" cy="3769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2863" y="2189748"/>
            <a:ext cx="7848244" cy="3388728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1082842" y="2614863"/>
            <a:ext cx="978569" cy="3769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8285747" y="2084832"/>
            <a:ext cx="665748" cy="5300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25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studujeme?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ADBDE-95F6-4FEE-91A3-0FFCCEDCF582}" type="datetime1">
              <a:rPr lang="cs-CZ" smtClean="0"/>
              <a:t>26.02.2025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84769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50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354</TotalTime>
  <Words>1103</Words>
  <Application>Microsoft Office PowerPoint</Application>
  <PresentationFormat>Širokoúhlá obrazovka</PresentationFormat>
  <Paragraphs>148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Tw Cen MT</vt:lpstr>
      <vt:lpstr>Tw Cen MT Condensed</vt:lpstr>
      <vt:lpstr>Wingdings</vt:lpstr>
      <vt:lpstr>Wingdings 3</vt:lpstr>
      <vt:lpstr>Integrál</vt:lpstr>
      <vt:lpstr>Finanční gramotnost  a ochrana spotřebitele 1</vt:lpstr>
      <vt:lpstr>Plán dnešního setkání</vt:lpstr>
      <vt:lpstr>Základní informace o předmětu</vt:lpstr>
      <vt:lpstr>Základní informace o předmětu</vt:lpstr>
      <vt:lpstr>Základní informace o předmětu</vt:lpstr>
      <vt:lpstr>Představení skupiny</vt:lpstr>
      <vt:lpstr>Naše MOTIVACE</vt:lpstr>
      <vt:lpstr>Naše TVRZENÁ ÚROVEŇ FINANČNÍ GRAMOTNOSTI</vt:lpstr>
      <vt:lpstr>Co studujeme?</vt:lpstr>
      <vt:lpstr>Úvod do finanční gramotnosti</vt:lpstr>
      <vt:lpstr>Úvod do finanční gramotnosti – základní pojmy</vt:lpstr>
      <vt:lpstr>Finanční gramotnost v ČR – výzkumy</vt:lpstr>
      <vt:lpstr>Jak informuje o výzkumech</vt:lpstr>
      <vt:lpstr>Finanční gramotnost v čr – Co říkají statistiky:</vt:lpstr>
      <vt:lpstr>Finanční gramotnost v čr – Co říkají statistiky:</vt:lpstr>
      <vt:lpstr>Finanční trh a jeho struktura</vt:lpstr>
      <vt:lpstr>Finanční trh – klíčová slova</vt:lpstr>
      <vt:lpstr>Struktura finančního trhu  (pohled spotřebitele)</vt:lpstr>
      <vt:lpstr>Struktura finančního trhu</vt:lpstr>
      <vt:lpstr>Ochrana spotřebitele na finančním trhu</vt:lpstr>
      <vt:lpstr>Kam se obrátit o pomoc?  (vaše odpovědi) </vt:lpstr>
      <vt:lpstr>Ochrana spotřebitele na finančním trhu</vt:lpstr>
      <vt:lpstr>Ochrana spotřebitele na finančním trhu</vt:lpstr>
      <vt:lpstr>Dotazy?</vt:lpstr>
    </vt:vector>
  </TitlesOfParts>
  <Company>Česká národní banka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gramotnost  a ochrana spotřebitele 1</dc:title>
  <dc:creator>655</dc:creator>
  <cp:lastModifiedBy>cnb</cp:lastModifiedBy>
  <cp:revision>32</cp:revision>
  <dcterms:created xsi:type="dcterms:W3CDTF">2024-02-26T12:22:08Z</dcterms:created>
  <dcterms:modified xsi:type="dcterms:W3CDTF">2025-02-26T17:26:28Z</dcterms:modified>
</cp:coreProperties>
</file>