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786E9-6DD0-4E74-A5CD-A98250CBB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F0E94B-7A21-4145-AC0C-71561E43F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BB9EF4-3218-4596-A716-D53A513D1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32C289-DEDE-4720-99D1-25734596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745541-63FA-46CD-B7DF-141DA055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90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2DE4AE-5CCA-413A-B008-D01512DBB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2DDA4A-0876-4905-8674-38749385C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915D34-DFEB-477A-9521-74B30DDDD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10516A-1E6D-40EA-8134-094EDE4F3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0B3F88-104C-4C8D-91AB-83A8C55A5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46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EDA803B-F91D-4CC5-ACFC-C2BEF8449B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EEE46DA-B9D2-4FE3-8E8D-49D67DC22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CB03F6-CE85-4E74-B624-EA33C2DB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E37A3A-DE56-4E98-AF83-C1C5E83F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784467-C3FC-4133-AD36-78741F0D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3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795BA-601C-4562-92DD-E882ACE67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DC084-32F2-4F5F-9DBD-717FFB28E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66E896-CDB6-4E64-AD08-A8E156CE9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B6E69F-ADF3-4372-9098-7271AF35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C8A280-0169-440F-B082-18BD685FA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68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D8C98-2303-4C89-AADC-AB0CA1459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51A8F7-EBEA-4842-B054-6E333FED4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974805-556C-4791-99BB-AE316C79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79DB52-8E0D-407E-BBFC-1FD035BA9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3B9E64-91EC-404F-8468-8425613F0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61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0BACE-BE11-4893-8161-15064A2CC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3D8FFD-99E5-40DB-891D-8549A8132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D206C7-A4B3-4D6F-B6EB-EE5F1245D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19C015-EAF7-485E-809E-1D5A3F734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46E8F2-2A69-4CA8-81A4-B05091455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368C74-3A49-47B7-808C-579E3580D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06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70225-64AB-40F4-AC3F-1202DDF76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787785-7935-4AEA-9999-6D3682D50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A737D6-989A-423E-8D32-680AAEEBD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4EF693E-EA19-4EA0-9B08-B38F790A4C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AE598BC-36BD-4BA1-90B2-9A9A77D80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12BCE16-5D9C-471E-B3F1-73B62A4CE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72B560-C155-40D7-85DC-ACC689D66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6F932E9-8C94-49D6-8524-40FD91534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72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D9494-D303-4068-B043-2535BA57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EA4F8F-CDF9-4424-AB5B-55537EB3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3F61DA-4369-4270-AA5D-F1D65855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BCE9AC8-DAFE-4C89-8718-48C8A0F44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46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1FCC248-8F39-472A-93FB-B14B5C844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011CD68-39F2-4448-A325-A034914B7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091091-8A36-41C6-B678-A71B22F7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45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C7FB9-8F21-40B9-BDCC-A4CF1003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35A17F-BF50-4EC0-90D1-300603EA5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C72B59-11D9-4CE4-9FA5-A10161EF7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0E23B6-0A9A-4C6F-B35E-9961993C7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21A67D-FCAB-4E2B-8369-0DA213AA8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7CBAD6-A51F-4A9F-896C-4974D4CD3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96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52A6AA-F214-4E8B-9C91-0193E2761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485BA7-8866-45F0-99B9-82A31761E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234713E-40DD-4A51-B1DF-48B69C213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898DA5-7BE1-455D-8C9A-F61D580BE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53E989-5DD6-49A7-BA3D-6D4253C84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0C5863-A871-4D03-9466-78DBADC85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7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AF50B78-B8F4-43D2-82D9-426BDFF30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9F641B-0865-4E23-8C2C-C955575E2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669756-5262-49B0-A2A2-E4E40FF4C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F20D2-81DA-4CC7-A70A-D18938D335F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63349F-A2BB-4B55-8EAA-62A30E668B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B6A764-475D-4EED-B881-E7219E347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FD8C5-D1A6-429F-93A1-C72FF333CF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76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67938-F5B1-4235-BD94-78931DAF3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662" y="5118754"/>
            <a:ext cx="8584676" cy="1044301"/>
          </a:xfrm>
        </p:spPr>
        <p:txBody>
          <a:bodyPr anchor="t">
            <a:normAutofit/>
          </a:bodyPr>
          <a:lstStyle/>
          <a:p>
            <a:r>
              <a:rPr lang="cs-CZ" sz="4800"/>
              <a:t>Telefonní konverzace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2E3569-B6DB-4BD2-B1B7-515FA819B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0862" y="4637988"/>
            <a:ext cx="7630276" cy="462284"/>
          </a:xfrm>
        </p:spPr>
        <p:txBody>
          <a:bodyPr anchor="b">
            <a:normAutofit/>
          </a:bodyPr>
          <a:lstStyle/>
          <a:p>
            <a:r>
              <a:rPr lang="cs-CZ" sz="2000"/>
              <a:t>Aneb Volaný účastník hovor nepřijímá, opakujte volání později!</a:t>
            </a:r>
            <a:endParaRPr lang="cs-CZ" sz="2000" dirty="0"/>
          </a:p>
        </p:txBody>
      </p:sp>
      <p:sp>
        <p:nvSpPr>
          <p:cNvPr id="1037" name="Oval 143">
            <a:extLst>
              <a:ext uri="{FF2B5EF4-FFF2-40B4-BE49-F238E27FC236}">
                <a16:creationId xmlns:a16="http://schemas.microsoft.com/office/drawing/2014/main" id="{0C45045A-6083-4B3E-956A-675823375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44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Výsledek obrázku pro telefonní rozhovor">
            <a:extLst>
              <a:ext uri="{FF2B5EF4-FFF2-40B4-BE49-F238E27FC236}">
                <a16:creationId xmlns:a16="http://schemas.microsoft.com/office/drawing/2014/main" id="{9FF41F9F-F120-4BEE-8107-6300925386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0" r="16247" b="-4"/>
          <a:stretch/>
        </p:blipFill>
        <p:spPr bwMode="auto">
          <a:xfrm>
            <a:off x="895336" y="997486"/>
            <a:ext cx="2971800" cy="2971800"/>
          </a:xfrm>
          <a:custGeom>
            <a:avLst/>
            <a:gdLst>
              <a:gd name="connsiteX0" fmla="*/ 1485900 w 2971800"/>
              <a:gd name="connsiteY0" fmla="*/ 0 h 2971800"/>
              <a:gd name="connsiteX1" fmla="*/ 2971800 w 2971800"/>
              <a:gd name="connsiteY1" fmla="*/ 1485900 h 2971800"/>
              <a:gd name="connsiteX2" fmla="*/ 1485900 w 2971800"/>
              <a:gd name="connsiteY2" fmla="*/ 2971800 h 2971800"/>
              <a:gd name="connsiteX3" fmla="*/ 0 w 2971800"/>
              <a:gd name="connsiteY3" fmla="*/ 1485900 h 2971800"/>
              <a:gd name="connsiteX4" fmla="*/ 1485900 w 2971800"/>
              <a:gd name="connsiteY4" fmla="*/ 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Oval 145">
            <a:extLst>
              <a:ext uri="{FF2B5EF4-FFF2-40B4-BE49-F238E27FC236}">
                <a16:creationId xmlns:a16="http://schemas.microsoft.com/office/drawing/2014/main" id="{42875DDC-0225-45F8-B745-78688F2D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5509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Výsledek obrázku pro telefonování v budce">
            <a:extLst>
              <a:ext uri="{FF2B5EF4-FFF2-40B4-BE49-F238E27FC236}">
                <a16:creationId xmlns:a16="http://schemas.microsoft.com/office/drawing/2014/main" id="{BA41759A-E0D1-4BD9-A3BB-72330D1C0B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7" r="22624" b="2"/>
          <a:stretch/>
        </p:blipFill>
        <p:spPr bwMode="auto">
          <a:xfrm>
            <a:off x="4610101" y="997486"/>
            <a:ext cx="2971800" cy="2971800"/>
          </a:xfrm>
          <a:custGeom>
            <a:avLst/>
            <a:gdLst>
              <a:gd name="connsiteX0" fmla="*/ 1485900 w 2971800"/>
              <a:gd name="connsiteY0" fmla="*/ 0 h 2971800"/>
              <a:gd name="connsiteX1" fmla="*/ 2971800 w 2971800"/>
              <a:gd name="connsiteY1" fmla="*/ 1485900 h 2971800"/>
              <a:gd name="connsiteX2" fmla="*/ 1485900 w 2971800"/>
              <a:gd name="connsiteY2" fmla="*/ 2971800 h 2971800"/>
              <a:gd name="connsiteX3" fmla="*/ 0 w 2971800"/>
              <a:gd name="connsiteY3" fmla="*/ 1485900 h 2971800"/>
              <a:gd name="connsiteX4" fmla="*/ 1485900 w 2971800"/>
              <a:gd name="connsiteY4" fmla="*/ 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9" name="Oval 147">
            <a:extLst>
              <a:ext uri="{FF2B5EF4-FFF2-40B4-BE49-F238E27FC236}">
                <a16:creationId xmlns:a16="http://schemas.microsoft.com/office/drawing/2014/main" id="{12617755-D451-4BAF-9B55-518297BF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273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Výsledek obrázku pro pevná linka">
            <a:extLst>
              <a:ext uri="{FF2B5EF4-FFF2-40B4-BE49-F238E27FC236}">
                <a16:creationId xmlns:a16="http://schemas.microsoft.com/office/drawing/2014/main" id="{DA6E2C0A-8BC4-4CDD-9CF6-00E063CFF4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4" r="25557" b="2"/>
          <a:stretch/>
        </p:blipFill>
        <p:spPr bwMode="auto">
          <a:xfrm>
            <a:off x="8324865" y="997486"/>
            <a:ext cx="2971800" cy="2971800"/>
          </a:xfrm>
          <a:custGeom>
            <a:avLst/>
            <a:gdLst>
              <a:gd name="connsiteX0" fmla="*/ 1485900 w 2971800"/>
              <a:gd name="connsiteY0" fmla="*/ 0 h 2971800"/>
              <a:gd name="connsiteX1" fmla="*/ 2971800 w 2971800"/>
              <a:gd name="connsiteY1" fmla="*/ 1485900 h 2971800"/>
              <a:gd name="connsiteX2" fmla="*/ 1485900 w 2971800"/>
              <a:gd name="connsiteY2" fmla="*/ 2971800 h 2971800"/>
              <a:gd name="connsiteX3" fmla="*/ 0 w 2971800"/>
              <a:gd name="connsiteY3" fmla="*/ 1485900 h 2971800"/>
              <a:gd name="connsiteX4" fmla="*/ 1485900 w 2971800"/>
              <a:gd name="connsiteY4" fmla="*/ 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576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317DDA4-92D5-4071-9534-191CE1DC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5277333" cy="1325563"/>
          </a:xfrm>
        </p:spPr>
        <p:txBody>
          <a:bodyPr>
            <a:normAutofit/>
          </a:bodyPr>
          <a:lstStyle/>
          <a:p>
            <a:r>
              <a:rPr lang="cs-CZ" sz="4400"/>
              <a:t>Jak se představíte do telefonu?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12E60F-CA14-4551-BABD-E870D585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5272888" cy="3181684"/>
          </a:xfrm>
        </p:spPr>
        <p:txBody>
          <a:bodyPr anchor="t">
            <a:normAutofit/>
          </a:bodyPr>
          <a:lstStyle/>
          <a:p>
            <a:r>
              <a:rPr lang="cs-CZ" sz="1800" i="1"/>
              <a:t>Alena Vopičková. Prosím.</a:t>
            </a:r>
          </a:p>
          <a:p>
            <a:r>
              <a:rPr lang="cs-CZ" sz="1800" i="1"/>
              <a:t>Půjčovna haloweenských kostýmů, u telefonu Černý.</a:t>
            </a:r>
          </a:p>
          <a:p>
            <a:r>
              <a:rPr lang="cs-CZ" sz="1800" i="1"/>
              <a:t>Ano.</a:t>
            </a:r>
          </a:p>
          <a:p>
            <a:pPr marL="0" indent="0">
              <a:buNone/>
            </a:pPr>
            <a:endParaRPr lang="cs-CZ" sz="1800" i="1"/>
          </a:p>
        </p:txBody>
      </p:sp>
      <p:sp>
        <p:nvSpPr>
          <p:cNvPr id="2052" name="Freeform 49">
            <a:extLst>
              <a:ext uri="{FF2B5EF4-FFF2-40B4-BE49-F238E27FC236}">
                <a16:creationId xmlns:a16="http://schemas.microsoft.com/office/drawing/2014/main" id="{EF9B8DF2-C3F5-49A2-94D2-F7B65A0F1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4" y="581159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Výsledek obrázku pro telefonní rozhovor v metru">
            <a:extLst>
              <a:ext uri="{FF2B5EF4-FFF2-40B4-BE49-F238E27FC236}">
                <a16:creationId xmlns:a16="http://schemas.microsoft.com/office/drawing/2014/main" id="{EDE4816B-CC1B-4E53-91D6-3CCD68EF13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20533" b="2"/>
          <a:stretch/>
        </p:blipFill>
        <p:spPr bwMode="auto">
          <a:xfrm>
            <a:off x="6893317" y="760562"/>
            <a:ext cx="5298683" cy="6097438"/>
          </a:xfrm>
          <a:custGeom>
            <a:avLst/>
            <a:gdLst>
              <a:gd name="connsiteX0" fmla="*/ 3120528 w 5298683"/>
              <a:gd name="connsiteY0" fmla="*/ 0 h 6097438"/>
              <a:gd name="connsiteX1" fmla="*/ 5105473 w 5298683"/>
              <a:gd name="connsiteY1" fmla="*/ 712577 h 6097438"/>
              <a:gd name="connsiteX2" fmla="*/ 5298683 w 5298683"/>
              <a:gd name="connsiteY2" fmla="*/ 888178 h 6097438"/>
              <a:gd name="connsiteX3" fmla="*/ 5298683 w 5298683"/>
              <a:gd name="connsiteY3" fmla="*/ 5352876 h 6097438"/>
              <a:gd name="connsiteX4" fmla="*/ 5105473 w 5298683"/>
              <a:gd name="connsiteY4" fmla="*/ 5528477 h 6097438"/>
              <a:gd name="connsiteX5" fmla="*/ 4335177 w 5298683"/>
              <a:gd name="connsiteY5" fmla="*/ 5995828 h 6097438"/>
              <a:gd name="connsiteX6" fmla="*/ 4057556 w 5298683"/>
              <a:gd name="connsiteY6" fmla="*/ 6097438 h 6097438"/>
              <a:gd name="connsiteX7" fmla="*/ 2183499 w 5298683"/>
              <a:gd name="connsiteY7" fmla="*/ 6097438 h 6097438"/>
              <a:gd name="connsiteX8" fmla="*/ 1905878 w 5298683"/>
              <a:gd name="connsiteY8" fmla="*/ 5995828 h 6097438"/>
              <a:gd name="connsiteX9" fmla="*/ 0 w 5298683"/>
              <a:gd name="connsiteY9" fmla="*/ 3120527 h 6097438"/>
              <a:gd name="connsiteX10" fmla="*/ 3120528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497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17DDA4-92D5-4071-9534-191CE1DC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560320"/>
            <a:ext cx="3698803" cy="2194560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solidFill>
                  <a:srgbClr val="262626"/>
                </a:solidFill>
              </a:rPr>
              <a:t>Co řeknete, když si nejste jistí, že jste se dovolali na správné místo?</a:t>
            </a:r>
            <a:br>
              <a:rPr lang="cs-CZ" sz="3200" dirty="0">
                <a:solidFill>
                  <a:srgbClr val="262626"/>
                </a:solidFill>
              </a:rPr>
            </a:br>
            <a:endParaRPr lang="cs-CZ" sz="3200" dirty="0">
              <a:solidFill>
                <a:srgbClr val="262626"/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12E60F-CA14-4551-BABD-E870D585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/>
              <a:t>Volající, když si není jistý, zda volá na správné číslo:</a:t>
            </a:r>
          </a:p>
          <a:p>
            <a:pPr marL="0" indent="0">
              <a:buNone/>
            </a:pPr>
            <a:r>
              <a:rPr lang="cs-CZ" sz="2400" dirty="0"/>
              <a:t>- </a:t>
            </a:r>
            <a:r>
              <a:rPr lang="cs-CZ" sz="2400" i="1" dirty="0"/>
              <a:t>Dovolal jsem se správně do muzea kuriozit?</a:t>
            </a:r>
          </a:p>
          <a:p>
            <a:pPr>
              <a:buFontTx/>
              <a:buChar char="-"/>
            </a:pPr>
            <a:r>
              <a:rPr lang="cs-CZ" sz="2400" i="1" dirty="0"/>
              <a:t>To je bar U Strašidel?</a:t>
            </a:r>
          </a:p>
          <a:p>
            <a:r>
              <a:rPr lang="cs-CZ" sz="2400" dirty="0"/>
              <a:t>Volaný, když si není jistý, kdo je na druhém konci:</a:t>
            </a:r>
          </a:p>
          <a:p>
            <a:pPr>
              <a:buFontTx/>
              <a:buChar char="-"/>
            </a:pPr>
            <a:r>
              <a:rPr lang="cs-CZ" sz="2400" i="1"/>
              <a:t>Promiňte</a:t>
            </a:r>
            <a:r>
              <a:rPr lang="cs-CZ" sz="2400" i="1" dirty="0"/>
              <a:t>, kdo volá, prosím</a:t>
            </a:r>
            <a:r>
              <a:rPr lang="cs-CZ" sz="2400" i="1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573703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317DDA4-92D5-4071-9534-191CE1DC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cs-CZ" sz="3700"/>
              <a:t>Co řeknete, když chcete k telefonu někoho jiného?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12E60F-CA14-4551-BABD-E870D585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cs-CZ" sz="1800" i="1"/>
              <a:t>Mohl/a bych mluvit s …?</a:t>
            </a:r>
          </a:p>
          <a:p>
            <a:r>
              <a:rPr lang="cs-CZ" sz="1800" i="1"/>
              <a:t>Mohl/a byste mě přepojit na linku…?</a:t>
            </a:r>
          </a:p>
          <a:p>
            <a:r>
              <a:rPr lang="cs-CZ" sz="1800" i="1"/>
              <a:t>Můžeš mi dát maminku?</a:t>
            </a:r>
          </a:p>
          <a:p>
            <a:pPr marL="0" indent="0">
              <a:buNone/>
            </a:pPr>
            <a:endParaRPr lang="cs-CZ" sz="1800" i="1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Výsledek obrázku pro dítě telefonuje">
            <a:extLst>
              <a:ext uri="{FF2B5EF4-FFF2-40B4-BE49-F238E27FC236}">
                <a16:creationId xmlns:a16="http://schemas.microsoft.com/office/drawing/2014/main" id="{19B7AE8F-A099-4663-95A9-0054B9A905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82" r="15183" b="1"/>
          <a:stretch/>
        </p:blipFill>
        <p:spPr bwMode="auto"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321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17DDA4-92D5-4071-9534-191CE1DC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solidFill>
                  <a:srgbClr val="262626"/>
                </a:solidFill>
              </a:rPr>
              <a:t>Co řeknete, když žádáte volajícího, aby nezavěšoval?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12E60F-CA14-4551-BABD-E870D585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i="1" dirty="0"/>
              <a:t>Moment, nezavěšujte, přepojím vás.</a:t>
            </a:r>
          </a:p>
          <a:p>
            <a:r>
              <a:rPr lang="cs-CZ" sz="2400" i="1" dirty="0"/>
              <a:t>Hned ti to předám.</a:t>
            </a:r>
          </a:p>
          <a:p>
            <a:r>
              <a:rPr lang="cs-CZ" sz="2400" i="1" dirty="0"/>
              <a:t>Počkej, zavolám ji k telefonu.</a:t>
            </a:r>
          </a:p>
        </p:txBody>
      </p:sp>
    </p:spTree>
    <p:extLst>
      <p:ext uri="{BB962C8B-B14F-4D97-AF65-F5344CB8AC3E}">
        <p14:creationId xmlns:p14="http://schemas.microsoft.com/office/powerpoint/2010/main" val="39753392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17DDA4-92D5-4071-9534-191CE1DC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solidFill>
                  <a:srgbClr val="262626"/>
                </a:solidFill>
              </a:rPr>
              <a:t>Co řeknete, když volaný člověk není přítomen?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12E60F-CA14-4551-BABD-E870D585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i="1" dirty="0"/>
              <a:t>Bohužel tady není, můžu mu něco vyřídit?</a:t>
            </a:r>
          </a:p>
          <a:p>
            <a:r>
              <a:rPr lang="cs-CZ" sz="2400" i="1" dirty="0"/>
              <a:t>Teď tady není, zavolejte prosím později.</a:t>
            </a:r>
          </a:p>
          <a:p>
            <a:r>
              <a:rPr lang="cs-CZ" sz="2400" i="1" dirty="0"/>
              <a:t>Mohl/a bych mu nechat vzkaz?</a:t>
            </a:r>
          </a:p>
          <a:p>
            <a:pPr marL="0" indent="0">
              <a:buNone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775633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317DDA4-92D5-4071-9534-191CE1DC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5277333" cy="1325563"/>
          </a:xfrm>
        </p:spPr>
        <p:txBody>
          <a:bodyPr>
            <a:normAutofit/>
          </a:bodyPr>
          <a:lstStyle/>
          <a:p>
            <a:r>
              <a:rPr lang="cs-CZ" sz="4400"/>
              <a:t>Jak se rozloučíte?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12E60F-CA14-4551-BABD-E870D585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5272888" cy="3181684"/>
          </a:xfrm>
        </p:spPr>
        <p:txBody>
          <a:bodyPr anchor="t">
            <a:normAutofit/>
          </a:bodyPr>
          <a:lstStyle/>
          <a:p>
            <a:r>
              <a:rPr lang="cs-CZ" sz="1800" i="1"/>
              <a:t>Děkujeme vám za zavolání.</a:t>
            </a:r>
          </a:p>
          <a:p>
            <a:r>
              <a:rPr lang="cs-CZ" sz="1800" i="1"/>
              <a:t>Dík, že ses ozvala.</a:t>
            </a:r>
          </a:p>
          <a:p>
            <a:r>
              <a:rPr lang="cs-CZ" sz="1800" i="1"/>
              <a:t>Už musím končit.</a:t>
            </a:r>
          </a:p>
          <a:p>
            <a:pPr marL="0" indent="0">
              <a:buNone/>
            </a:pPr>
            <a:endParaRPr lang="cs-CZ" sz="1800" i="1"/>
          </a:p>
        </p:txBody>
      </p:sp>
      <p:sp>
        <p:nvSpPr>
          <p:cNvPr id="71" name="Freeform 49">
            <a:extLst>
              <a:ext uri="{FF2B5EF4-FFF2-40B4-BE49-F238E27FC236}">
                <a16:creationId xmlns:a16="http://schemas.microsoft.com/office/drawing/2014/main" id="{EF9B8DF2-C3F5-49A2-94D2-F7B65A0F1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4" y="581159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 descr="Výsledek obrázku pro hodit telefon do koše">
            <a:extLst>
              <a:ext uri="{FF2B5EF4-FFF2-40B4-BE49-F238E27FC236}">
                <a16:creationId xmlns:a16="http://schemas.microsoft.com/office/drawing/2014/main" id="{CF1D535E-FE2D-4A44-8A93-BDA225BDBD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9" r="13116" b="1"/>
          <a:stretch/>
        </p:blipFill>
        <p:spPr bwMode="auto">
          <a:xfrm>
            <a:off x="6893317" y="760562"/>
            <a:ext cx="5298683" cy="6097438"/>
          </a:xfrm>
          <a:custGeom>
            <a:avLst/>
            <a:gdLst>
              <a:gd name="connsiteX0" fmla="*/ 3120528 w 5298683"/>
              <a:gd name="connsiteY0" fmla="*/ 0 h 6097438"/>
              <a:gd name="connsiteX1" fmla="*/ 5105473 w 5298683"/>
              <a:gd name="connsiteY1" fmla="*/ 712577 h 6097438"/>
              <a:gd name="connsiteX2" fmla="*/ 5298683 w 5298683"/>
              <a:gd name="connsiteY2" fmla="*/ 888178 h 6097438"/>
              <a:gd name="connsiteX3" fmla="*/ 5298683 w 5298683"/>
              <a:gd name="connsiteY3" fmla="*/ 5352876 h 6097438"/>
              <a:gd name="connsiteX4" fmla="*/ 5105473 w 5298683"/>
              <a:gd name="connsiteY4" fmla="*/ 5528477 h 6097438"/>
              <a:gd name="connsiteX5" fmla="*/ 4335177 w 5298683"/>
              <a:gd name="connsiteY5" fmla="*/ 5995828 h 6097438"/>
              <a:gd name="connsiteX6" fmla="*/ 4057556 w 5298683"/>
              <a:gd name="connsiteY6" fmla="*/ 6097438 h 6097438"/>
              <a:gd name="connsiteX7" fmla="*/ 2183499 w 5298683"/>
              <a:gd name="connsiteY7" fmla="*/ 6097438 h 6097438"/>
              <a:gd name="connsiteX8" fmla="*/ 1905878 w 5298683"/>
              <a:gd name="connsiteY8" fmla="*/ 5995828 h 6097438"/>
              <a:gd name="connsiteX9" fmla="*/ 0 w 5298683"/>
              <a:gd name="connsiteY9" fmla="*/ 3120527 h 6097438"/>
              <a:gd name="connsiteX10" fmla="*/ 3120528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449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17DDA4-92D5-4071-9534-191CE1DC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solidFill>
                  <a:srgbClr val="262626"/>
                </a:solidFill>
              </a:rPr>
              <a:t>Co řeknete, když někdo volá vám, ale vlastně se chtěl dovolat jinam?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12E60F-CA14-4551-BABD-E870D585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i="1" dirty="0"/>
              <a:t>Promiňte, ale to bude nejspíš omyl, na tomto čísle dýně neprodáváme.</a:t>
            </a:r>
          </a:p>
        </p:txBody>
      </p:sp>
    </p:spTree>
    <p:extLst>
      <p:ext uri="{BB962C8B-B14F-4D97-AF65-F5344CB8AC3E}">
        <p14:creationId xmlns:p14="http://schemas.microsoft.com/office/powerpoint/2010/main" val="2793853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317DDA4-92D5-4071-9534-191CE1DC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9" y="1396289"/>
            <a:ext cx="5006336" cy="1325563"/>
          </a:xfrm>
        </p:spPr>
        <p:txBody>
          <a:bodyPr>
            <a:normAutofit/>
          </a:bodyPr>
          <a:lstStyle/>
          <a:p>
            <a:r>
              <a:rPr lang="cs-CZ" sz="3400"/>
              <a:t>Co řeknete, když vám zavolají z telemarketingu?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12E60F-CA14-4551-BABD-E870D585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5006336" cy="3181684"/>
          </a:xfrm>
        </p:spPr>
        <p:txBody>
          <a:bodyPr anchor="t">
            <a:normAutofit/>
          </a:bodyPr>
          <a:lstStyle/>
          <a:p>
            <a:r>
              <a:rPr lang="cs-CZ" sz="1800" i="1"/>
              <a:t>Nezlobte se, ale nemám zájem.</a:t>
            </a:r>
          </a:p>
          <a:p>
            <a:r>
              <a:rPr lang="cs-CZ" sz="1800" i="1"/>
              <a:t>Promiňte, ale nemám na tento hovor čas.</a:t>
            </a:r>
          </a:p>
          <a:p>
            <a:r>
              <a:rPr lang="cs-CZ" sz="1800" i="1"/>
              <a:t>Jasně, moc rád/a s vámi proberu, která značka másla mi vyhovuje nejlépe.</a:t>
            </a:r>
          </a:p>
          <a:p>
            <a:pPr marL="0" indent="0">
              <a:buNone/>
            </a:pPr>
            <a:endParaRPr lang="cs-CZ" sz="1800" i="1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2" name="Picture 2" descr="Výsledek obrázku pro telemarketing">
            <a:extLst>
              <a:ext uri="{FF2B5EF4-FFF2-40B4-BE49-F238E27FC236}">
                <a16:creationId xmlns:a16="http://schemas.microsoft.com/office/drawing/2014/main" id="{D42935B2-6B55-4E25-8764-8CA99C6B53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41" r="7817" b="-1"/>
          <a:stretch/>
        </p:blipFill>
        <p:spPr bwMode="auto"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717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281</Words>
  <Application>Microsoft Office PowerPoint</Application>
  <PresentationFormat>Širokoúhlá obrazovka</PresentationFormat>
  <Paragraphs>34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Telefonní konverzace</vt:lpstr>
      <vt:lpstr>Jak se představíte do telefonu?</vt:lpstr>
      <vt:lpstr>Co řeknete, když si nejste jistí, že jste se dovolali na správné místo? </vt:lpstr>
      <vt:lpstr>Co řeknete, když chcete k telefonu někoho jiného?</vt:lpstr>
      <vt:lpstr>Co řeknete, když žádáte volajícího, aby nezavěšoval?</vt:lpstr>
      <vt:lpstr>Co řeknete, když volaný člověk není přítomen?</vt:lpstr>
      <vt:lpstr>Jak se rozloučíte?</vt:lpstr>
      <vt:lpstr>Co řeknete, když někdo volá vám, ale vlastně se chtěl dovolat jinam?</vt:lpstr>
      <vt:lpstr>Co řeknete, když vám zavolají z telemarketingu?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Telefonní konverzace</dc:title>
  <dc:creator>Karolina Dohnalová</dc:creator>
  <cp:lastModifiedBy>Karolina Dohnalová</cp:lastModifiedBy>
  <cp:revision>1</cp:revision>
  <dcterms:created xsi:type="dcterms:W3CDTF">2019-10-30T21:48:40Z</dcterms:created>
  <dcterms:modified xsi:type="dcterms:W3CDTF">2019-10-30T21:49:50Z</dcterms:modified>
</cp:coreProperties>
</file>